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74" r:id="rId11"/>
    <p:sldId id="267" r:id="rId12"/>
    <p:sldId id="268" r:id="rId13"/>
    <p:sldId id="269" r:id="rId14"/>
    <p:sldId id="261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377" autoAdjust="0"/>
  </p:normalViewPr>
  <p:slideViewPr>
    <p:cSldViewPr>
      <p:cViewPr>
        <p:scale>
          <a:sx n="82" d="100"/>
          <a:sy n="82" d="100"/>
        </p:scale>
        <p:origin x="-141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22DC3-412D-43F3-9B66-C2C5DBEF93E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0C56DDE0-198B-4496-B577-E11CCA6F22F3}">
      <dgm:prSet phldrT="[Texte]"/>
      <dgm:spPr/>
      <dgm:t>
        <a:bodyPr/>
        <a:lstStyle/>
        <a:p>
          <a:r>
            <a:rPr lang="fr-BE" dirty="0" smtClean="0"/>
            <a:t>Directeur de centre</a:t>
          </a:r>
          <a:endParaRPr lang="fr-BE" dirty="0"/>
        </a:p>
      </dgm:t>
    </dgm:pt>
    <dgm:pt modelId="{E4461BCA-4125-4A16-A29C-3F37911F3B5F}" type="parTrans" cxnId="{4612785E-AECE-4FB0-B68F-392B30642976}">
      <dgm:prSet/>
      <dgm:spPr/>
      <dgm:t>
        <a:bodyPr/>
        <a:lstStyle/>
        <a:p>
          <a:endParaRPr lang="fr-BE"/>
        </a:p>
      </dgm:t>
    </dgm:pt>
    <dgm:pt modelId="{B594BBB2-F0E9-478C-A1D3-2D671F5066CD}" type="sibTrans" cxnId="{4612785E-AECE-4FB0-B68F-392B30642976}">
      <dgm:prSet/>
      <dgm:spPr/>
      <dgm:t>
        <a:bodyPr/>
        <a:lstStyle/>
        <a:p>
          <a:endParaRPr lang="fr-BE"/>
        </a:p>
      </dgm:t>
    </dgm:pt>
    <dgm:pt modelId="{2B6BEF45-AE55-4C59-BAA0-B5C82463FC00}">
      <dgm:prSet phldrT="[Texte]"/>
      <dgm:spPr/>
      <dgm:t>
        <a:bodyPr/>
        <a:lstStyle/>
        <a:p>
          <a:r>
            <a:rPr lang="fr-BE" dirty="0" smtClean="0"/>
            <a:t>Service juridique</a:t>
          </a:r>
          <a:endParaRPr lang="fr-BE" dirty="0"/>
        </a:p>
      </dgm:t>
    </dgm:pt>
    <dgm:pt modelId="{1C529827-9B7F-465B-87D7-221FABDC1F1B}" type="parTrans" cxnId="{08F40AF2-AC3C-459B-B04B-A2D6008703BD}">
      <dgm:prSet/>
      <dgm:spPr/>
      <dgm:t>
        <a:bodyPr/>
        <a:lstStyle/>
        <a:p>
          <a:endParaRPr lang="fr-BE"/>
        </a:p>
      </dgm:t>
    </dgm:pt>
    <dgm:pt modelId="{9ECF2EE4-7CBF-4DCD-9954-5DD91A2AE727}" type="sibTrans" cxnId="{08F40AF2-AC3C-459B-B04B-A2D6008703BD}">
      <dgm:prSet/>
      <dgm:spPr/>
      <dgm:t>
        <a:bodyPr/>
        <a:lstStyle/>
        <a:p>
          <a:endParaRPr lang="fr-BE"/>
        </a:p>
      </dgm:t>
    </dgm:pt>
    <dgm:pt modelId="{62C398E8-3C27-44FB-9F98-265EDD815533}">
      <dgm:prSet phldrT="[Texte]"/>
      <dgm:spPr/>
      <dgm:t>
        <a:bodyPr/>
        <a:lstStyle/>
        <a:p>
          <a:r>
            <a:rPr lang="fr-BE" dirty="0" smtClean="0"/>
            <a:t>Bureau de Perception</a:t>
          </a:r>
          <a:endParaRPr lang="fr-BE" dirty="0"/>
        </a:p>
      </dgm:t>
    </dgm:pt>
    <dgm:pt modelId="{610D4612-3D3E-4ED4-AE10-F92DFFC7EEE5}" type="parTrans" cxnId="{4403DF46-30D8-46E7-8A6B-4881F3C07279}">
      <dgm:prSet/>
      <dgm:spPr/>
      <dgm:t>
        <a:bodyPr/>
        <a:lstStyle/>
        <a:p>
          <a:endParaRPr lang="fr-BE"/>
        </a:p>
      </dgm:t>
    </dgm:pt>
    <dgm:pt modelId="{6D1A81F5-26E1-45C5-9976-7A0F12E908DD}" type="sibTrans" cxnId="{4403DF46-30D8-46E7-8A6B-4881F3C07279}">
      <dgm:prSet/>
      <dgm:spPr/>
      <dgm:t>
        <a:bodyPr/>
        <a:lstStyle/>
        <a:p>
          <a:endParaRPr lang="fr-BE"/>
        </a:p>
      </dgm:t>
    </dgm:pt>
    <dgm:pt modelId="{D45C5B56-B0B1-4618-A865-9529D374B2DE}">
      <dgm:prSet phldrT="[Texte]"/>
      <dgm:spPr/>
      <dgm:t>
        <a:bodyPr/>
        <a:lstStyle/>
        <a:p>
          <a:r>
            <a:rPr lang="fr-BE" dirty="0" smtClean="0"/>
            <a:t>Team de contrôle</a:t>
          </a:r>
          <a:endParaRPr lang="fr-BE" dirty="0"/>
        </a:p>
      </dgm:t>
    </dgm:pt>
    <dgm:pt modelId="{E226F6B1-F0C1-46F4-8F13-D374CA0BD903}" type="parTrans" cxnId="{C2558FF7-6949-43A0-AC48-0956D4437A24}">
      <dgm:prSet/>
      <dgm:spPr/>
      <dgm:t>
        <a:bodyPr/>
        <a:lstStyle/>
        <a:p>
          <a:endParaRPr lang="fr-BE"/>
        </a:p>
      </dgm:t>
    </dgm:pt>
    <dgm:pt modelId="{698532D1-88B2-43C7-8A9F-18421F7B521D}" type="sibTrans" cxnId="{C2558FF7-6949-43A0-AC48-0956D4437A24}">
      <dgm:prSet/>
      <dgm:spPr/>
      <dgm:t>
        <a:bodyPr/>
        <a:lstStyle/>
        <a:p>
          <a:endParaRPr lang="fr-BE"/>
        </a:p>
      </dgm:t>
    </dgm:pt>
    <dgm:pt modelId="{E3BAEAC6-2CCB-4338-8B4F-8B8DA378D3D9}">
      <dgm:prSet phldrT="[Texte]"/>
      <dgm:spPr/>
      <dgm:t>
        <a:bodyPr/>
        <a:lstStyle/>
        <a:p>
          <a:r>
            <a:rPr lang="fr-BE" dirty="0" smtClean="0"/>
            <a:t>Teams recouvrement: -Personnes physiques </a:t>
          </a:r>
        </a:p>
        <a:p>
          <a:r>
            <a:rPr lang="fr-BE" dirty="0" smtClean="0"/>
            <a:t>-Personnes morales</a:t>
          </a:r>
        </a:p>
        <a:p>
          <a:r>
            <a:rPr lang="fr-BE" dirty="0" smtClean="0"/>
            <a:t>-Team non fiscal</a:t>
          </a:r>
          <a:endParaRPr lang="fr-BE" dirty="0"/>
        </a:p>
      </dgm:t>
    </dgm:pt>
    <dgm:pt modelId="{6D276FF1-1E18-496D-9E12-E7A23D63538B}" type="parTrans" cxnId="{F3C9B16D-A44C-4DC6-A230-4BEB6A563EFF}">
      <dgm:prSet/>
      <dgm:spPr/>
      <dgm:t>
        <a:bodyPr/>
        <a:lstStyle/>
        <a:p>
          <a:endParaRPr lang="fr-BE"/>
        </a:p>
      </dgm:t>
    </dgm:pt>
    <dgm:pt modelId="{449C54A7-EA75-4D8B-8CF9-3E5C3B3B5A60}" type="sibTrans" cxnId="{F3C9B16D-A44C-4DC6-A230-4BEB6A563EFF}">
      <dgm:prSet/>
      <dgm:spPr/>
      <dgm:t>
        <a:bodyPr/>
        <a:lstStyle/>
        <a:p>
          <a:endParaRPr lang="fr-BE"/>
        </a:p>
      </dgm:t>
    </dgm:pt>
    <dgm:pt modelId="{C94E4656-2771-479A-93DD-729A3B74121C}" type="pres">
      <dgm:prSet presAssocID="{40E22DC3-412D-43F3-9B66-C2C5DBEF93E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F5D1F165-63CE-4636-B9F1-91D10495B06A}" type="pres">
      <dgm:prSet presAssocID="{0C56DDE0-198B-4496-B577-E11CCA6F22F3}" presName="roof" presStyleLbl="dkBgShp" presStyleIdx="0" presStyleCnt="2" custLinFactNeighborX="-5556" custLinFactNeighborY="-3073"/>
      <dgm:spPr/>
      <dgm:t>
        <a:bodyPr/>
        <a:lstStyle/>
        <a:p>
          <a:endParaRPr lang="fr-BE"/>
        </a:p>
      </dgm:t>
    </dgm:pt>
    <dgm:pt modelId="{C6D9A4B5-7E05-4397-BEE9-1F7D957C3CDE}" type="pres">
      <dgm:prSet presAssocID="{0C56DDE0-198B-4496-B577-E11CCA6F22F3}" presName="pillars" presStyleCnt="0"/>
      <dgm:spPr/>
    </dgm:pt>
    <dgm:pt modelId="{BF223EF1-1A8A-488D-9FEC-7AE05910857D}" type="pres">
      <dgm:prSet presAssocID="{0C56DDE0-198B-4496-B577-E11CCA6F22F3}" presName="pillar1" presStyleLbl="node1" presStyleIdx="0" presStyleCnt="4" custLinFactNeighborX="503" custLinFactNeighborY="-53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3E80982-1978-4318-9138-090C1A98E762}" type="pres">
      <dgm:prSet presAssocID="{62C398E8-3C27-44FB-9F98-265EDD815533}" presName="pillarX" presStyleLbl="node1" presStyleIdx="1" presStyleCnt="4" custLinFactNeighborX="-1499" custLinFactNeighborY="-53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5B25D0C2-FDDB-431B-AC6A-2D16E7A17C18}" type="pres">
      <dgm:prSet presAssocID="{D45C5B56-B0B1-4618-A865-9529D374B2DE}" presName="pillarX" presStyleLbl="node1" presStyleIdx="2" presStyleCnt="4" custLinFactNeighborY="-53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09B9F70-D5FE-4C69-94BB-DBF83BDE4EB6}" type="pres">
      <dgm:prSet presAssocID="{E3BAEAC6-2CCB-4338-8B4F-8B8DA378D3D9}" presName="pillarX" presStyleLbl="node1" presStyleIdx="3" presStyleCnt="4" custLinFactNeighborX="1499" custLinFactNeighborY="-53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D3F6AD25-2871-4AE3-A5B2-86F85F46FDDF}" type="pres">
      <dgm:prSet presAssocID="{0C56DDE0-198B-4496-B577-E11CCA6F22F3}" presName="base" presStyleLbl="dkBgShp" presStyleIdx="1" presStyleCnt="2" custLinFactNeighborX="1001" custLinFactNeighborY="-1288"/>
      <dgm:spPr/>
    </dgm:pt>
  </dgm:ptLst>
  <dgm:cxnLst>
    <dgm:cxn modelId="{2C0E94A4-502A-40ED-BF6D-991B49ABCEDD}" type="presOf" srcId="{0C56DDE0-198B-4496-B577-E11CCA6F22F3}" destId="{F5D1F165-63CE-4636-B9F1-91D10495B06A}" srcOrd="0" destOrd="0" presId="urn:microsoft.com/office/officeart/2005/8/layout/hList3"/>
    <dgm:cxn modelId="{4612785E-AECE-4FB0-B68F-392B30642976}" srcId="{40E22DC3-412D-43F3-9B66-C2C5DBEF93EE}" destId="{0C56DDE0-198B-4496-B577-E11CCA6F22F3}" srcOrd="0" destOrd="0" parTransId="{E4461BCA-4125-4A16-A29C-3F37911F3B5F}" sibTransId="{B594BBB2-F0E9-478C-A1D3-2D671F5066CD}"/>
    <dgm:cxn modelId="{E92EA8B3-87DD-4C81-8570-0A48368DEDCB}" type="presOf" srcId="{40E22DC3-412D-43F3-9B66-C2C5DBEF93EE}" destId="{C94E4656-2771-479A-93DD-729A3B74121C}" srcOrd="0" destOrd="0" presId="urn:microsoft.com/office/officeart/2005/8/layout/hList3"/>
    <dgm:cxn modelId="{08F40AF2-AC3C-459B-B04B-A2D6008703BD}" srcId="{0C56DDE0-198B-4496-B577-E11CCA6F22F3}" destId="{2B6BEF45-AE55-4C59-BAA0-B5C82463FC00}" srcOrd="0" destOrd="0" parTransId="{1C529827-9B7F-465B-87D7-221FABDC1F1B}" sibTransId="{9ECF2EE4-7CBF-4DCD-9954-5DD91A2AE727}"/>
    <dgm:cxn modelId="{17F3FB2A-5FD5-4B87-B5E9-AF539A7312F1}" type="presOf" srcId="{62C398E8-3C27-44FB-9F98-265EDD815533}" destId="{93E80982-1978-4318-9138-090C1A98E762}" srcOrd="0" destOrd="0" presId="urn:microsoft.com/office/officeart/2005/8/layout/hList3"/>
    <dgm:cxn modelId="{1286253B-F272-4890-81B1-02ADC51A31EB}" type="presOf" srcId="{2B6BEF45-AE55-4C59-BAA0-B5C82463FC00}" destId="{BF223EF1-1A8A-488D-9FEC-7AE05910857D}" srcOrd="0" destOrd="0" presId="urn:microsoft.com/office/officeart/2005/8/layout/hList3"/>
    <dgm:cxn modelId="{F3C9B16D-A44C-4DC6-A230-4BEB6A563EFF}" srcId="{0C56DDE0-198B-4496-B577-E11CCA6F22F3}" destId="{E3BAEAC6-2CCB-4338-8B4F-8B8DA378D3D9}" srcOrd="3" destOrd="0" parTransId="{6D276FF1-1E18-496D-9E12-E7A23D63538B}" sibTransId="{449C54A7-EA75-4D8B-8CF9-3E5C3B3B5A60}"/>
    <dgm:cxn modelId="{CEBC9F59-65C4-480D-B11F-83EEA1553C7E}" type="presOf" srcId="{E3BAEAC6-2CCB-4338-8B4F-8B8DA378D3D9}" destId="{609B9F70-D5FE-4C69-94BB-DBF83BDE4EB6}" srcOrd="0" destOrd="0" presId="urn:microsoft.com/office/officeart/2005/8/layout/hList3"/>
    <dgm:cxn modelId="{4403DF46-30D8-46E7-8A6B-4881F3C07279}" srcId="{0C56DDE0-198B-4496-B577-E11CCA6F22F3}" destId="{62C398E8-3C27-44FB-9F98-265EDD815533}" srcOrd="1" destOrd="0" parTransId="{610D4612-3D3E-4ED4-AE10-F92DFFC7EEE5}" sibTransId="{6D1A81F5-26E1-45C5-9976-7A0F12E908DD}"/>
    <dgm:cxn modelId="{C2558FF7-6949-43A0-AC48-0956D4437A24}" srcId="{0C56DDE0-198B-4496-B577-E11CCA6F22F3}" destId="{D45C5B56-B0B1-4618-A865-9529D374B2DE}" srcOrd="2" destOrd="0" parTransId="{E226F6B1-F0C1-46F4-8F13-D374CA0BD903}" sibTransId="{698532D1-88B2-43C7-8A9F-18421F7B521D}"/>
    <dgm:cxn modelId="{B5A81556-DEBA-4D33-84B6-D4234DECE32A}" type="presOf" srcId="{D45C5B56-B0B1-4618-A865-9529D374B2DE}" destId="{5B25D0C2-FDDB-431B-AC6A-2D16E7A17C18}" srcOrd="0" destOrd="0" presId="urn:microsoft.com/office/officeart/2005/8/layout/hList3"/>
    <dgm:cxn modelId="{0993EF59-6A2E-4E2D-83C5-6D37BCA79129}" type="presParOf" srcId="{C94E4656-2771-479A-93DD-729A3B74121C}" destId="{F5D1F165-63CE-4636-B9F1-91D10495B06A}" srcOrd="0" destOrd="0" presId="urn:microsoft.com/office/officeart/2005/8/layout/hList3"/>
    <dgm:cxn modelId="{A694030F-E808-44F9-9A53-68F7D6879EA9}" type="presParOf" srcId="{C94E4656-2771-479A-93DD-729A3B74121C}" destId="{C6D9A4B5-7E05-4397-BEE9-1F7D957C3CDE}" srcOrd="1" destOrd="0" presId="urn:microsoft.com/office/officeart/2005/8/layout/hList3"/>
    <dgm:cxn modelId="{3301C8F9-6C3F-463C-A5B8-29CDDF99127F}" type="presParOf" srcId="{C6D9A4B5-7E05-4397-BEE9-1F7D957C3CDE}" destId="{BF223EF1-1A8A-488D-9FEC-7AE05910857D}" srcOrd="0" destOrd="0" presId="urn:microsoft.com/office/officeart/2005/8/layout/hList3"/>
    <dgm:cxn modelId="{929E6537-AE69-476F-9A9D-CFD899325D64}" type="presParOf" srcId="{C6D9A4B5-7E05-4397-BEE9-1F7D957C3CDE}" destId="{93E80982-1978-4318-9138-090C1A98E762}" srcOrd="1" destOrd="0" presId="urn:microsoft.com/office/officeart/2005/8/layout/hList3"/>
    <dgm:cxn modelId="{47B00BB1-0E3F-40C9-BD50-85700822E372}" type="presParOf" srcId="{C6D9A4B5-7E05-4397-BEE9-1F7D957C3CDE}" destId="{5B25D0C2-FDDB-431B-AC6A-2D16E7A17C18}" srcOrd="2" destOrd="0" presId="urn:microsoft.com/office/officeart/2005/8/layout/hList3"/>
    <dgm:cxn modelId="{AB97DB87-5F8B-4A77-8996-6B7A134DE5F8}" type="presParOf" srcId="{C6D9A4B5-7E05-4397-BEE9-1F7D957C3CDE}" destId="{609B9F70-D5FE-4C69-94BB-DBF83BDE4EB6}" srcOrd="3" destOrd="0" presId="urn:microsoft.com/office/officeart/2005/8/layout/hList3"/>
    <dgm:cxn modelId="{C4EE64E5-0486-403F-88FE-1EEDFD5309EB}" type="presParOf" srcId="{C94E4656-2771-479A-93DD-729A3B74121C}" destId="{D3F6AD25-2871-4AE3-A5B2-86F85F46FDD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FFDBC-5689-4BE8-935F-F5B9036032AF}" type="datetimeFigureOut">
              <a:rPr lang="fr-BE" smtClean="0"/>
              <a:pPr/>
              <a:t>1/04/2015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218C8-FD4A-48BB-BC84-9C2A58B72191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2771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2283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6</a:t>
            </a:fld>
            <a:endParaRPr lang="fr-B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7</a:t>
            </a:fld>
            <a:endParaRPr lang="fr-B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9</a:t>
            </a:fld>
            <a:endParaRPr lang="fr-B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23951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5827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4543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218C8-FD4A-48BB-BC84-9C2A58B72191}" type="slidenum">
              <a:rPr lang="fr-BE" smtClean="0"/>
              <a:pPr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09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01AF-E7EE-4443-8CEE-6A28188267F7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EE2C2-E324-4BE8-8E95-65F084814D2B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A517-984B-40A0-A40B-27E425B15F81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6"/>
            <a:ext cx="762000" cy="365125"/>
          </a:xfrm>
        </p:spPr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7F8E-5009-4531-BF83-7A6222A43DAB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3110C-466D-4C9A-9EEB-4D13AEB92037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7710-7C65-4AED-BEEF-1A329B5D2344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3D7D-A701-4D74-9006-175A613FD21E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AC03D-AE30-4538-8E93-CA805CFC6C3A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6408-8F52-4923-9EA4-01F4B31E487C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55C1-DBF4-4E34-A5F1-BF1112E47696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FBD9-9F8C-423C-B785-4C9D7B4EC1F2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 advClick="0" advTm="5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6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3F16B94-DD8F-4AF6-8FF9-864B5610F62B}" type="datetime1">
              <a:rPr lang="fr-BE" smtClean="0"/>
              <a:pPr/>
              <a:t>1/04/2015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6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BEEA3E2-74F7-4213-BB8D-C99BAEE7A102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advClick="0" advTm="5000">
    <p:wipe dir="d"/>
  </p:transition>
  <p:hf sldNum="0"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ic.brussel2@minfin.fed.b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BE" dirty="0" smtClean="0"/>
              <a:t>Cellule des PROCEDURES COLLECTIVES 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 dirty="0" smtClean="0"/>
          </a:p>
          <a:p>
            <a:r>
              <a:rPr lang="fr-BE" dirty="0" smtClean="0"/>
              <a:t>Projet pilote du CRR de BRUXELLES 2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itchFamily="34" charset="0"/>
              <a:buNone/>
            </a:pPr>
            <a:r>
              <a:rPr lang="fr-BE" dirty="0" smtClean="0"/>
              <a:t>Pourquoi une Cellule des Procédures Collectives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endParaRPr lang="fr-BE" dirty="0" smtClean="0"/>
          </a:p>
          <a:p>
            <a:r>
              <a:rPr lang="fr-BE" dirty="0" smtClean="0"/>
              <a:t>Modernisation du SPF Finances</a:t>
            </a:r>
          </a:p>
          <a:p>
            <a:r>
              <a:rPr lang="fr-BE" dirty="0" smtClean="0"/>
              <a:t>Contexte budgétaire difficile</a:t>
            </a:r>
          </a:p>
          <a:p>
            <a:r>
              <a:rPr lang="fr-BE" dirty="0" smtClean="0"/>
              <a:t>Augmentation de la productivité</a:t>
            </a:r>
          </a:p>
          <a:p>
            <a:r>
              <a:rPr lang="fr-BE" dirty="0" smtClean="0"/>
              <a:t>Réduction des coûts de fonctionnement</a:t>
            </a:r>
          </a:p>
          <a:p>
            <a:r>
              <a:rPr lang="fr-BE" dirty="0" smtClean="0"/>
              <a:t>Restructuration et nouveau visage de l’AGPR au 01/07/2015</a:t>
            </a:r>
          </a:p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 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Réduction des effectifs :</a:t>
            </a:r>
          </a:p>
          <a:p>
            <a:pPr>
              <a:buNone/>
            </a:pPr>
            <a:endParaRPr lang="fr-BE" dirty="0" smtClean="0"/>
          </a:p>
          <a:p>
            <a:pPr lvl="1">
              <a:buFont typeface="Wingdings" pitchFamily="2" charset="2"/>
              <a:buChar char="Ø"/>
            </a:pPr>
            <a:r>
              <a:rPr lang="fr-BE" dirty="0" smtClean="0"/>
              <a:t>Départs à la retraite</a:t>
            </a:r>
          </a:p>
          <a:p>
            <a:pPr lvl="1">
              <a:buFont typeface="Wingdings" pitchFamily="2" charset="2"/>
              <a:buChar char="Ø"/>
            </a:pPr>
            <a:r>
              <a:rPr lang="fr-BE" dirty="0" smtClean="0"/>
              <a:t>Transferts vers les régions</a:t>
            </a:r>
          </a:p>
          <a:p>
            <a:pPr lvl="1">
              <a:buFont typeface="Wingdings" pitchFamily="2" charset="2"/>
              <a:buChar char="Ø"/>
            </a:pPr>
            <a:r>
              <a:rPr lang="fr-BE" dirty="0" smtClean="0"/>
              <a:t>Gel des recrutements 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 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Complexification des tâches de l’administration du recouvrement </a:t>
            </a:r>
          </a:p>
          <a:p>
            <a:endParaRPr lang="fr-BE" dirty="0" smtClean="0"/>
          </a:p>
          <a:p>
            <a:pPr lvl="1">
              <a:buFont typeface="Wingdings" pitchFamily="2" charset="2"/>
              <a:buChar char="Ø"/>
            </a:pPr>
            <a:r>
              <a:rPr lang="fr-BE" dirty="0" smtClean="0"/>
              <a:t>A Bruxelles, réduction des effectifs mais maintien des compétence en matière de TC, PRI</a:t>
            </a:r>
          </a:p>
          <a:p>
            <a:pPr lvl="1">
              <a:buFont typeface="Wingdings" pitchFamily="2" charset="2"/>
              <a:buChar char="Ø"/>
            </a:pPr>
            <a:endParaRPr lang="fr-BE" dirty="0" smtClean="0"/>
          </a:p>
          <a:p>
            <a:pPr lvl="1">
              <a:buFont typeface="Wingdings" pitchFamily="2" charset="2"/>
              <a:buChar char="Ø"/>
            </a:pPr>
            <a:r>
              <a:rPr lang="fr-BE" dirty="0" smtClean="0"/>
              <a:t>Intégration depuis le 01/05/2014 du recouvrement non fiscal  : amendes pénales, le SECAL…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BE" dirty="0" smtClean="0"/>
              <a:t>Vers un receveur unique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r>
              <a:rPr lang="fr-BE" dirty="0" smtClean="0"/>
              <a:t>Première étape au 01/07/2015</a:t>
            </a:r>
          </a:p>
          <a:p>
            <a:r>
              <a:rPr lang="fr-BE" dirty="0" smtClean="0"/>
              <a:t>Création des teams polyvalents </a:t>
            </a:r>
          </a:p>
          <a:p>
            <a:pPr lvl="1">
              <a:buNone/>
            </a:pPr>
            <a:r>
              <a:rPr lang="fr-BE" dirty="0" smtClean="0"/>
              <a:t>Disparition des recettes TVA :</a:t>
            </a:r>
          </a:p>
          <a:p>
            <a:pPr lvl="1">
              <a:buNone/>
            </a:pPr>
            <a:r>
              <a:rPr lang="fr-BE" dirty="0" smtClean="0"/>
              <a:t>Les dettes fiscales seront recouvrées par un seul receveur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BE" dirty="0" smtClean="0"/>
              <a:t>14 Centres régionaux recouvrement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r>
              <a:rPr lang="fr-BE" dirty="0" smtClean="0"/>
              <a:t>Une organisation uniforme dans chacun de ces centres</a:t>
            </a:r>
          </a:p>
          <a:p>
            <a:r>
              <a:rPr lang="fr-BE" dirty="0" smtClean="0"/>
              <a:t>Présentation des CRR de Bruxelles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1000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CRR BRUXELLES 1 et 2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BE" dirty="0" smtClean="0"/>
              <a:t>CRR BRUXELLES 1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Recettes polyvalentes ( CD-TVA)</a:t>
            </a:r>
          </a:p>
          <a:p>
            <a:pPr lvl="1"/>
            <a:r>
              <a:rPr lang="fr-BE" dirty="0" smtClean="0"/>
              <a:t>Saint-Gilles et Etterbeek</a:t>
            </a:r>
          </a:p>
          <a:p>
            <a:pPr lvl="1"/>
            <a:r>
              <a:rPr lang="fr-BE" dirty="0" smtClean="0"/>
              <a:t>Ixelles 1 et 2</a:t>
            </a:r>
          </a:p>
          <a:p>
            <a:pPr lvl="1"/>
            <a:r>
              <a:rPr lang="fr-BE" dirty="0" smtClean="0"/>
              <a:t>Uccle 1 et 2</a:t>
            </a:r>
          </a:p>
          <a:p>
            <a:pPr lvl="1"/>
            <a:r>
              <a:rPr lang="fr-BE" dirty="0" smtClean="0"/>
              <a:t>Bruxelles 1</a:t>
            </a:r>
          </a:p>
          <a:p>
            <a:pPr lvl="1"/>
            <a:r>
              <a:rPr lang="fr-BE" dirty="0" smtClean="0"/>
              <a:t>Bruxelles 2</a:t>
            </a:r>
          </a:p>
          <a:p>
            <a:pPr lvl="1"/>
            <a:r>
              <a:rPr lang="fr-BE" dirty="0" smtClean="0"/>
              <a:t>Bruxelles 5</a:t>
            </a:r>
          </a:p>
          <a:p>
            <a:pPr lvl="1"/>
            <a:r>
              <a:rPr lang="fr-BE" dirty="0" smtClean="0"/>
              <a:t>Bruxelles 3 (PM) </a:t>
            </a:r>
          </a:p>
          <a:p>
            <a:pPr lvl="1"/>
            <a:r>
              <a:rPr lang="fr-BE" dirty="0" smtClean="0"/>
              <a:t>Bruxelles 6 (PM) 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BE" dirty="0" smtClean="0"/>
              <a:t>CRR BRUXELLES 2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 smtClean="0"/>
              <a:t>Recettes polyvalentes (CD-TVA)</a:t>
            </a:r>
          </a:p>
          <a:p>
            <a:pPr lvl="1"/>
            <a:r>
              <a:rPr lang="fr-BE" dirty="0" smtClean="0"/>
              <a:t>Anderlecht 1 et 2</a:t>
            </a:r>
          </a:p>
          <a:p>
            <a:pPr lvl="1"/>
            <a:r>
              <a:rPr lang="fr-BE" dirty="0" err="1" smtClean="0"/>
              <a:t>Molenbeek</a:t>
            </a:r>
            <a:r>
              <a:rPr lang="fr-BE" dirty="0" smtClean="0"/>
              <a:t>-S-t Jean 1</a:t>
            </a:r>
          </a:p>
          <a:p>
            <a:pPr lvl="1"/>
            <a:r>
              <a:rPr lang="fr-BE" dirty="0" err="1" smtClean="0"/>
              <a:t>Molenbeek</a:t>
            </a:r>
            <a:r>
              <a:rPr lang="fr-BE" dirty="0" smtClean="0"/>
              <a:t>- St -Jean 2</a:t>
            </a:r>
          </a:p>
          <a:p>
            <a:pPr lvl="1"/>
            <a:r>
              <a:rPr lang="fr-BE" dirty="0" smtClean="0"/>
              <a:t>Schaerbeek 1</a:t>
            </a:r>
          </a:p>
          <a:p>
            <a:pPr lvl="1"/>
            <a:r>
              <a:rPr lang="fr-BE" dirty="0" smtClean="0"/>
              <a:t>Schaerbeek 2</a:t>
            </a:r>
          </a:p>
          <a:p>
            <a:pPr lvl="1"/>
            <a:r>
              <a:rPr lang="fr-BE" dirty="0" smtClean="0"/>
              <a:t>Jette</a:t>
            </a:r>
          </a:p>
          <a:p>
            <a:pPr lvl="1"/>
            <a:r>
              <a:rPr lang="fr-BE" dirty="0" smtClean="0"/>
              <a:t>Woluwe- St-Pierre, Woluwe- St-Lambert, Auderghem</a:t>
            </a:r>
          </a:p>
          <a:p>
            <a:pPr lvl="1"/>
            <a:r>
              <a:rPr lang="fr-BE" dirty="0" smtClean="0"/>
              <a:t>Saint-Josse-ten-Noode</a:t>
            </a:r>
          </a:p>
          <a:p>
            <a:pPr lvl="1"/>
            <a:r>
              <a:rPr lang="fr-BE" dirty="0" smtClean="0"/>
              <a:t>Bruxelles 4(PM)</a:t>
            </a:r>
          </a:p>
          <a:p>
            <a:pPr lvl="1"/>
            <a:r>
              <a:rPr lang="fr-BE" dirty="0" smtClean="0"/>
              <a:t>Bruxelles 7 (PM)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Centre régional recouvrement</a:t>
            </a:r>
          </a:p>
          <a:p>
            <a:endParaRPr lang="fr-BE" dirty="0"/>
          </a:p>
          <a:p>
            <a:r>
              <a:rPr lang="fr-BE" dirty="0" smtClean="0"/>
              <a:t>Service juridique</a:t>
            </a:r>
          </a:p>
          <a:p>
            <a:endParaRPr lang="fr-BE" dirty="0"/>
          </a:p>
          <a:p>
            <a:r>
              <a:rPr lang="fr-BE" dirty="0" smtClean="0"/>
              <a:t>Cellule des Procédures Collectives</a:t>
            </a:r>
          </a:p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/>
            </a:r>
            <a:br>
              <a:rPr lang="fr-BE" dirty="0" smtClean="0"/>
            </a:br>
            <a:r>
              <a:rPr lang="fr-BE" dirty="0">
                <a:gradFill>
                  <a:gsLst>
                    <a:gs pos="0">
                      <a:srgbClr val="D16349">
                        <a:tint val="73000"/>
                        <a:satMod val="145000"/>
                      </a:srgbClr>
                    </a:gs>
                    <a:gs pos="73000">
                      <a:srgbClr val="D16349">
                        <a:tint val="73000"/>
                        <a:satMod val="145000"/>
                      </a:srgbClr>
                    </a:gs>
                    <a:gs pos="100000">
                      <a:srgbClr val="D16349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  <a:t>Place de la CPC </a:t>
            </a:r>
            <a:br>
              <a:rPr lang="fr-BE" dirty="0">
                <a:gradFill>
                  <a:gsLst>
                    <a:gs pos="0">
                      <a:srgbClr val="D16349">
                        <a:tint val="73000"/>
                        <a:satMod val="145000"/>
                      </a:srgbClr>
                    </a:gs>
                    <a:gs pos="73000">
                      <a:srgbClr val="D16349">
                        <a:tint val="73000"/>
                        <a:satMod val="145000"/>
                      </a:srgbClr>
                    </a:gs>
                    <a:gs pos="100000">
                      <a:srgbClr val="D16349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</a:rPr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91422879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BE" dirty="0" smtClean="0"/>
              <a:t>Mission de la CPC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r>
              <a:rPr lang="fr-BE" dirty="0" smtClean="0"/>
              <a:t>Centralisation des dossiers en situation de concours </a:t>
            </a:r>
          </a:p>
          <a:p>
            <a:r>
              <a:rPr lang="fr-BE" dirty="0" smtClean="0"/>
              <a:t>Equipe de spécialistes</a:t>
            </a:r>
          </a:p>
          <a:p>
            <a:r>
              <a:rPr lang="fr-BE" dirty="0" smtClean="0"/>
              <a:t>Démarrage de la CPC au CRR Bruxelles 2 au 15/10/2014</a:t>
            </a:r>
          </a:p>
          <a:p>
            <a:r>
              <a:rPr lang="fr-BE" dirty="0" smtClean="0"/>
              <a:t> Extension progressive au pays et au plus tard au 01/07/2015</a:t>
            </a:r>
          </a:p>
          <a:p>
            <a:r>
              <a:rPr lang="fr-BE" dirty="0" smtClean="0"/>
              <a:t>Interlocuteur unique des services de médiation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Situation antérieure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r>
              <a:rPr lang="fr-BE" dirty="0" smtClean="0"/>
              <a:t>Une recette centralisatrice par secteur CD  et TVA </a:t>
            </a:r>
          </a:p>
          <a:p>
            <a:r>
              <a:rPr lang="fr-BE" dirty="0" smtClean="0"/>
              <a:t>Plusieurs recettes créancières</a:t>
            </a:r>
          </a:p>
          <a:p>
            <a:r>
              <a:rPr lang="fr-BE" dirty="0" smtClean="0"/>
              <a:t>La direction du centre recouvrement</a:t>
            </a:r>
          </a:p>
          <a:p>
            <a:r>
              <a:rPr lang="fr-BE" dirty="0" smtClean="0"/>
              <a:t>Multiplication des déclarations de créances</a:t>
            </a:r>
          </a:p>
          <a:p>
            <a:r>
              <a:rPr lang="fr-BE" dirty="0" smtClean="0"/>
              <a:t>Multiplication des intervenants</a:t>
            </a:r>
          </a:p>
          <a:p>
            <a:endParaRPr lang="fr-BE" dirty="0"/>
          </a:p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BE" dirty="0" smtClean="0"/>
              <a:t>Situation au CRR Bruxelles 2 depuis le 15/10/2014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BE" dirty="0" smtClean="0"/>
          </a:p>
          <a:p>
            <a:r>
              <a:rPr lang="fr-BE" dirty="0" smtClean="0"/>
              <a:t>Centralisation de tous les dossiers en situation de concours</a:t>
            </a:r>
          </a:p>
          <a:p>
            <a:r>
              <a:rPr lang="fr-BE" dirty="0" smtClean="0"/>
              <a:t>Information automatiquement diffusée par mail dans tous les bureaux intéressés</a:t>
            </a:r>
          </a:p>
          <a:p>
            <a:r>
              <a:rPr lang="fr-BE" dirty="0" smtClean="0"/>
              <a:t>Déclaration récapitulative unique pour les dettes CD, TVA =) toutes les dettes fiscales du pays </a:t>
            </a:r>
          </a:p>
          <a:p>
            <a:r>
              <a:rPr lang="fr-BE" dirty="0" smtClean="0"/>
              <a:t>Déclaration des Amendes Pénales du Premier Bureau de Recouvrement Non Fiscal de BRUXELLES 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Traitement structuré des dossiers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BE" dirty="0" smtClean="0"/>
          </a:p>
          <a:p>
            <a:r>
              <a:rPr lang="fr-BE" dirty="0" smtClean="0"/>
              <a:t>Centralisation des dividendes sur un compte unique BE74 6792 0023 7807</a:t>
            </a:r>
          </a:p>
          <a:p>
            <a:r>
              <a:rPr lang="fr-BE" dirty="0" smtClean="0"/>
              <a:t>Uniformisation des références de dossiers: </a:t>
            </a:r>
          </a:p>
          <a:p>
            <a:pPr marL="400050" lvl="1" indent="0">
              <a:buNone/>
            </a:pPr>
            <a:r>
              <a:rPr lang="fr-BE" dirty="0" smtClean="0"/>
              <a:t>CR23/ + NN </a:t>
            </a:r>
          </a:p>
          <a:p>
            <a:pPr marL="457200" indent="-457200"/>
            <a:r>
              <a:rPr lang="fr-BE" dirty="0" smtClean="0"/>
              <a:t>Examen des plans </a:t>
            </a:r>
          </a:p>
          <a:p>
            <a:pPr marL="457200" indent="-457200"/>
            <a:r>
              <a:rPr lang="fr-BE" dirty="0" smtClean="0"/>
              <a:t>Contacts privilégiés avec les services de médiations : toujours les mêmes correspondants </a:t>
            </a:r>
          </a:p>
          <a:p>
            <a:pPr marL="0" indent="0">
              <a:buNone/>
            </a:pPr>
            <a:r>
              <a:rPr lang="fr-BE" dirty="0" smtClean="0"/>
              <a:t> </a:t>
            </a:r>
            <a:r>
              <a:rPr lang="fr-BE" dirty="0"/>
              <a:t>	</a:t>
            </a:r>
            <a:r>
              <a:rPr lang="fr-BE" dirty="0" smtClean="0"/>
              <a:t>  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 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Vérification systématique de certains points </a:t>
            </a:r>
          </a:p>
          <a:p>
            <a:pPr lvl="1"/>
            <a:r>
              <a:rPr lang="fr-BE" dirty="0" smtClean="0"/>
              <a:t>Déclaration d’impôt rentrée</a:t>
            </a:r>
          </a:p>
          <a:p>
            <a:pPr lvl="1"/>
            <a:r>
              <a:rPr lang="fr-BE" dirty="0" smtClean="0"/>
              <a:t>Propriétaire , nu-propriétaire </a:t>
            </a:r>
          </a:p>
          <a:p>
            <a:pPr lvl="1"/>
            <a:r>
              <a:rPr lang="fr-BE" dirty="0" smtClean="0"/>
              <a:t>Véhicule </a:t>
            </a:r>
          </a:p>
          <a:p>
            <a:pPr lvl="1"/>
            <a:r>
              <a:rPr lang="fr-BE" dirty="0" smtClean="0"/>
              <a:t>Inscrit au registre de la population</a:t>
            </a:r>
          </a:p>
          <a:p>
            <a:pPr lvl="1"/>
            <a:r>
              <a:rPr lang="fr-BE" dirty="0" smtClean="0"/>
              <a:t>Montant du dernier enrôlement IPP</a:t>
            </a:r>
          </a:p>
          <a:p>
            <a:pPr lvl="1"/>
            <a:r>
              <a:rPr lang="fr-BE" dirty="0" smtClean="0"/>
              <a:t>Les revenus  ( </a:t>
            </a:r>
            <a:r>
              <a:rPr lang="fr-BE" dirty="0" err="1" smtClean="0"/>
              <a:t>Belcotax</a:t>
            </a:r>
            <a:r>
              <a:rPr lang="fr-BE" dirty="0" smtClean="0"/>
              <a:t> + BCSS )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16032964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 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Dettes nouvelles ? </a:t>
            </a:r>
          </a:p>
          <a:p>
            <a:endParaRPr lang="fr-BE" dirty="0" smtClean="0"/>
          </a:p>
          <a:p>
            <a:pPr lvl="1"/>
            <a:r>
              <a:rPr lang="fr-BE" dirty="0" smtClean="0"/>
              <a:t>Prise de contact avec le médiateur</a:t>
            </a:r>
          </a:p>
          <a:p>
            <a:pPr lvl="1"/>
            <a:r>
              <a:rPr lang="fr-BE" dirty="0" smtClean="0"/>
              <a:t>Rappel au médié  </a:t>
            </a:r>
          </a:p>
          <a:p>
            <a:endParaRPr lang="fr-BE" dirty="0" smtClean="0"/>
          </a:p>
          <a:p>
            <a:r>
              <a:rPr lang="fr-BE" dirty="0" smtClean="0"/>
              <a:t> CPC intégrée au service juridique 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39175419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Conclusion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fr-BE" dirty="0" smtClean="0"/>
          </a:p>
          <a:p>
            <a:r>
              <a:rPr lang="fr-BE" dirty="0" smtClean="0"/>
              <a:t>Efficacité , efficience, plus de service </a:t>
            </a:r>
          </a:p>
          <a:p>
            <a:endParaRPr lang="fr-BE" dirty="0" smtClean="0"/>
          </a:p>
          <a:p>
            <a:r>
              <a:rPr lang="fr-BE" dirty="0" smtClean="0"/>
              <a:t>Centralisation, spécialisation , collaboration </a:t>
            </a:r>
          </a:p>
          <a:p>
            <a:r>
              <a:rPr lang="fr-BE" dirty="0" smtClean="0"/>
              <a:t>Intervention dans 354 dossiers RCD en moins de 6 mois avec une équipe de 3 personnes  </a:t>
            </a:r>
          </a:p>
          <a:p>
            <a:r>
              <a:rPr lang="fr-BE" dirty="0" smtClean="0"/>
              <a:t> Interlocuteur unique </a:t>
            </a:r>
          </a:p>
          <a:p>
            <a:r>
              <a:rPr lang="fr-BE" dirty="0" smtClean="0"/>
              <a:t>Coordination et simplification de la communication avec les bureaux de recettes non fiscales </a:t>
            </a:r>
          </a:p>
          <a:p>
            <a:pPr marL="0" indent="0">
              <a:buNone/>
            </a:pPr>
            <a:r>
              <a:rPr lang="fr-BE" dirty="0" smtClean="0"/>
              <a:t> </a:t>
            </a: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808612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Contact 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Cellule des procédures collectives du CRR Bruxelles 2 </a:t>
            </a:r>
          </a:p>
          <a:p>
            <a:r>
              <a:rPr lang="fr-BE" dirty="0" smtClean="0"/>
              <a:t>Boulevard du Jardin Botanique 50/3140</a:t>
            </a:r>
          </a:p>
          <a:p>
            <a:r>
              <a:rPr lang="fr-BE" dirty="0" smtClean="0"/>
              <a:t>1000 Bruxelles </a:t>
            </a:r>
          </a:p>
          <a:p>
            <a:r>
              <a:rPr lang="fr-BE" dirty="0" smtClean="0"/>
              <a:t>Tél 0257/89840</a:t>
            </a:r>
          </a:p>
          <a:p>
            <a:r>
              <a:rPr lang="fr-BE" dirty="0" smtClean="0"/>
              <a:t>Fax 0257/98724</a:t>
            </a:r>
            <a:endParaRPr lang="fr-BE" dirty="0"/>
          </a:p>
          <a:p>
            <a:r>
              <a:rPr lang="fr-BE" dirty="0" smtClean="0"/>
              <a:t>Courriel : </a:t>
            </a:r>
            <a:r>
              <a:rPr lang="fr-BE" dirty="0" smtClean="0">
                <a:hlinkClick r:id="rId3"/>
              </a:rPr>
              <a:t>ric.brussel2@minfin.fed.be</a:t>
            </a:r>
            <a:endParaRPr lang="fr-BE" dirty="0" smtClean="0"/>
          </a:p>
          <a:p>
            <a:pPr marL="1783080" lvl="6" indent="0">
              <a:buNone/>
            </a:pPr>
            <a:endParaRPr lang="fr-BE" dirty="0" smtClean="0"/>
          </a:p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26/02/2015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6450769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</TotalTime>
  <Words>562</Words>
  <Application>Microsoft Office PowerPoint</Application>
  <PresentationFormat>Affichage à l'écran (4:3)</PresentationFormat>
  <Paragraphs>154</Paragraphs>
  <Slides>18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Apex</vt:lpstr>
      <vt:lpstr>Cellule des PROCEDURES COLLECTIVES </vt:lpstr>
      <vt:lpstr>Pourquoi une Cellule des Procédures Collectives </vt:lpstr>
      <vt:lpstr>  </vt:lpstr>
      <vt:lpstr>  </vt:lpstr>
      <vt:lpstr>Vers un receveur unique</vt:lpstr>
      <vt:lpstr>14 Centres régionaux recouvrement</vt:lpstr>
      <vt:lpstr>CRR BRUXELLES 1 et 2</vt:lpstr>
      <vt:lpstr>CRR BRUXELLES 1</vt:lpstr>
      <vt:lpstr>CRR BRUXELLES 2</vt:lpstr>
      <vt:lpstr> Place de la CPC  </vt:lpstr>
      <vt:lpstr>Mission de la CPC</vt:lpstr>
      <vt:lpstr>Situation antérieure</vt:lpstr>
      <vt:lpstr>Situation au CRR Bruxelles 2 depuis le 15/10/2014</vt:lpstr>
      <vt:lpstr>Traitement structuré des dossiers</vt:lpstr>
      <vt:lpstr>  </vt:lpstr>
      <vt:lpstr>  </vt:lpstr>
      <vt:lpstr>Conclusion </vt:lpstr>
      <vt:lpstr>Contact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cellule des Procédures collectives du CRR BRUXELLES 2</dc:title>
  <dc:creator>Nathalie</dc:creator>
  <cp:lastModifiedBy>Sylvie</cp:lastModifiedBy>
  <cp:revision>38</cp:revision>
  <dcterms:created xsi:type="dcterms:W3CDTF">2015-02-22T16:07:29Z</dcterms:created>
  <dcterms:modified xsi:type="dcterms:W3CDTF">2015-04-01T13:53:23Z</dcterms:modified>
</cp:coreProperties>
</file>