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5"/>
  </p:notesMasterIdLst>
  <p:handoutMasterIdLst>
    <p:handoutMasterId r:id="rId36"/>
  </p:handoutMasterIdLst>
  <p:sldIdLst>
    <p:sldId id="256" r:id="rId2"/>
    <p:sldId id="257" r:id="rId3"/>
    <p:sldId id="258" r:id="rId4"/>
    <p:sldId id="277" r:id="rId5"/>
    <p:sldId id="259" r:id="rId6"/>
    <p:sldId id="294" r:id="rId7"/>
    <p:sldId id="300" r:id="rId8"/>
    <p:sldId id="302" r:id="rId9"/>
    <p:sldId id="261" r:id="rId10"/>
    <p:sldId id="293" r:id="rId11"/>
    <p:sldId id="297" r:id="rId12"/>
    <p:sldId id="298" r:id="rId13"/>
    <p:sldId id="296" r:id="rId14"/>
    <p:sldId id="301" r:id="rId15"/>
    <p:sldId id="284" r:id="rId16"/>
    <p:sldId id="282" r:id="rId17"/>
    <p:sldId id="304" r:id="rId18"/>
    <p:sldId id="299" r:id="rId19"/>
    <p:sldId id="313" r:id="rId20"/>
    <p:sldId id="285" r:id="rId21"/>
    <p:sldId id="287" r:id="rId22"/>
    <p:sldId id="289" r:id="rId23"/>
    <p:sldId id="286" r:id="rId24"/>
    <p:sldId id="288" r:id="rId25"/>
    <p:sldId id="291" r:id="rId26"/>
    <p:sldId id="292" r:id="rId27"/>
    <p:sldId id="314" r:id="rId28"/>
    <p:sldId id="315" r:id="rId29"/>
    <p:sldId id="295" r:id="rId30"/>
    <p:sldId id="316" r:id="rId31"/>
    <p:sldId id="317" r:id="rId32"/>
    <p:sldId id="318" r:id="rId33"/>
    <p:sldId id="263"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220" autoAdjust="0"/>
    <p:restoredTop sz="94660"/>
  </p:normalViewPr>
  <p:slideViewPr>
    <p:cSldViewPr snapToGrid="0">
      <p:cViewPr varScale="1">
        <p:scale>
          <a:sx n="90" d="100"/>
          <a:sy n="90" d="100"/>
        </p:scale>
        <p:origin x="40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0272219-1D0A-4BA2-809E-672C837BE2BF}" type="datetimeFigureOut">
              <a:rPr lang="fr-BE" smtClean="0"/>
              <a:t>22-09-23</a:t>
            </a:fld>
            <a:endParaRPr lang="fr-BE"/>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327B462-755E-4DB1-8CCB-2D0ECE8D371F}" type="slidenum">
              <a:rPr lang="fr-BE" smtClean="0"/>
              <a:t>‹N°›</a:t>
            </a:fld>
            <a:endParaRPr lang="fr-BE"/>
          </a:p>
        </p:txBody>
      </p:sp>
    </p:spTree>
    <p:extLst>
      <p:ext uri="{BB962C8B-B14F-4D97-AF65-F5344CB8AC3E}">
        <p14:creationId xmlns:p14="http://schemas.microsoft.com/office/powerpoint/2010/main" val="3033139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6C0EEE-D4C0-49BA-9B42-48B8A4302E50}" type="datetimeFigureOut">
              <a:rPr lang="fr-BE" smtClean="0"/>
              <a:t>22-09-23</a:t>
            </a:fld>
            <a:endParaRPr lang="fr-BE"/>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252305-038C-41D2-A831-A1FCCF151554}" type="slidenum">
              <a:rPr lang="fr-BE" smtClean="0"/>
              <a:t>‹N°›</a:t>
            </a:fld>
            <a:endParaRPr lang="fr-BE"/>
          </a:p>
        </p:txBody>
      </p:sp>
    </p:spTree>
    <p:extLst>
      <p:ext uri="{BB962C8B-B14F-4D97-AF65-F5344CB8AC3E}">
        <p14:creationId xmlns:p14="http://schemas.microsoft.com/office/powerpoint/2010/main" val="3128504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10"/>
          </p:nvPr>
        </p:nvSpPr>
        <p:spPr/>
        <p:txBody>
          <a:bodyPr/>
          <a:lstStyle/>
          <a:p>
            <a:fld id="{20252305-038C-41D2-A831-A1FCCF151554}" type="slidenum">
              <a:rPr lang="fr-BE" smtClean="0"/>
              <a:t>1</a:t>
            </a:fld>
            <a:endParaRPr lang="fr-BE"/>
          </a:p>
        </p:txBody>
      </p:sp>
    </p:spTree>
    <p:extLst>
      <p:ext uri="{BB962C8B-B14F-4D97-AF65-F5344CB8AC3E}">
        <p14:creationId xmlns:p14="http://schemas.microsoft.com/office/powerpoint/2010/main" val="23056449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10"/>
          </p:nvPr>
        </p:nvSpPr>
        <p:spPr/>
        <p:txBody>
          <a:bodyPr/>
          <a:lstStyle/>
          <a:p>
            <a:fld id="{20252305-038C-41D2-A831-A1FCCF151554}" type="slidenum">
              <a:rPr lang="fr-BE" smtClean="0"/>
              <a:t>2</a:t>
            </a:fld>
            <a:endParaRPr lang="fr-BE"/>
          </a:p>
        </p:txBody>
      </p:sp>
    </p:spTree>
    <p:extLst>
      <p:ext uri="{BB962C8B-B14F-4D97-AF65-F5344CB8AC3E}">
        <p14:creationId xmlns:p14="http://schemas.microsoft.com/office/powerpoint/2010/main" val="10294314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10"/>
          </p:nvPr>
        </p:nvSpPr>
        <p:spPr/>
        <p:txBody>
          <a:bodyPr/>
          <a:lstStyle/>
          <a:p>
            <a:fld id="{20252305-038C-41D2-A831-A1FCCF151554}" type="slidenum">
              <a:rPr lang="fr-BE" smtClean="0"/>
              <a:t>3</a:t>
            </a:fld>
            <a:endParaRPr lang="fr-BE"/>
          </a:p>
        </p:txBody>
      </p:sp>
    </p:spTree>
    <p:extLst>
      <p:ext uri="{BB962C8B-B14F-4D97-AF65-F5344CB8AC3E}">
        <p14:creationId xmlns:p14="http://schemas.microsoft.com/office/powerpoint/2010/main" val="33671495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10"/>
          </p:nvPr>
        </p:nvSpPr>
        <p:spPr/>
        <p:txBody>
          <a:bodyPr/>
          <a:lstStyle/>
          <a:p>
            <a:fld id="{20252305-038C-41D2-A831-A1FCCF151554}" type="slidenum">
              <a:rPr lang="fr-BE" smtClean="0"/>
              <a:t>4</a:t>
            </a:fld>
            <a:endParaRPr lang="fr-BE"/>
          </a:p>
        </p:txBody>
      </p:sp>
    </p:spTree>
    <p:extLst>
      <p:ext uri="{BB962C8B-B14F-4D97-AF65-F5344CB8AC3E}">
        <p14:creationId xmlns:p14="http://schemas.microsoft.com/office/powerpoint/2010/main" val="1384038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10"/>
          </p:nvPr>
        </p:nvSpPr>
        <p:spPr/>
        <p:txBody>
          <a:bodyPr/>
          <a:lstStyle/>
          <a:p>
            <a:fld id="{20252305-038C-41D2-A831-A1FCCF151554}" type="slidenum">
              <a:rPr lang="fr-BE" smtClean="0"/>
              <a:t>5</a:t>
            </a:fld>
            <a:endParaRPr lang="fr-BE"/>
          </a:p>
        </p:txBody>
      </p:sp>
    </p:spTree>
    <p:extLst>
      <p:ext uri="{BB962C8B-B14F-4D97-AF65-F5344CB8AC3E}">
        <p14:creationId xmlns:p14="http://schemas.microsoft.com/office/powerpoint/2010/main" val="41478791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10"/>
          </p:nvPr>
        </p:nvSpPr>
        <p:spPr/>
        <p:txBody>
          <a:bodyPr/>
          <a:lstStyle/>
          <a:p>
            <a:fld id="{20252305-038C-41D2-A831-A1FCCF151554}" type="slidenum">
              <a:rPr lang="fr-BE" smtClean="0"/>
              <a:t>6</a:t>
            </a:fld>
            <a:endParaRPr lang="fr-BE"/>
          </a:p>
        </p:txBody>
      </p:sp>
    </p:spTree>
    <p:extLst>
      <p:ext uri="{BB962C8B-B14F-4D97-AF65-F5344CB8AC3E}">
        <p14:creationId xmlns:p14="http://schemas.microsoft.com/office/powerpoint/2010/main" val="2143307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10"/>
          </p:nvPr>
        </p:nvSpPr>
        <p:spPr/>
        <p:txBody>
          <a:bodyPr/>
          <a:lstStyle/>
          <a:p>
            <a:fld id="{20252305-038C-41D2-A831-A1FCCF151554}" type="slidenum">
              <a:rPr lang="fr-BE" smtClean="0"/>
              <a:t>7</a:t>
            </a:fld>
            <a:endParaRPr lang="fr-BE"/>
          </a:p>
        </p:txBody>
      </p:sp>
    </p:spTree>
    <p:extLst>
      <p:ext uri="{BB962C8B-B14F-4D97-AF65-F5344CB8AC3E}">
        <p14:creationId xmlns:p14="http://schemas.microsoft.com/office/powerpoint/2010/main" val="3272482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10"/>
          </p:nvPr>
        </p:nvSpPr>
        <p:spPr/>
        <p:txBody>
          <a:bodyPr/>
          <a:lstStyle/>
          <a:p>
            <a:fld id="{20252305-038C-41D2-A831-A1FCCF151554}" type="slidenum">
              <a:rPr lang="fr-BE" smtClean="0"/>
              <a:t>8</a:t>
            </a:fld>
            <a:endParaRPr lang="fr-BE"/>
          </a:p>
        </p:txBody>
      </p:sp>
    </p:spTree>
    <p:extLst>
      <p:ext uri="{BB962C8B-B14F-4D97-AF65-F5344CB8AC3E}">
        <p14:creationId xmlns:p14="http://schemas.microsoft.com/office/powerpoint/2010/main" val="3885698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10"/>
          </p:nvPr>
        </p:nvSpPr>
        <p:spPr/>
        <p:txBody>
          <a:bodyPr/>
          <a:lstStyle/>
          <a:p>
            <a:fld id="{20252305-038C-41D2-A831-A1FCCF151554}" type="slidenum">
              <a:rPr lang="fr-BE" smtClean="0"/>
              <a:t>9</a:t>
            </a:fld>
            <a:endParaRPr lang="fr-BE"/>
          </a:p>
        </p:txBody>
      </p:sp>
    </p:spTree>
    <p:extLst>
      <p:ext uri="{BB962C8B-B14F-4D97-AF65-F5344CB8AC3E}">
        <p14:creationId xmlns:p14="http://schemas.microsoft.com/office/powerpoint/2010/main" val="38781140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10"/>
          </p:nvPr>
        </p:nvSpPr>
        <p:spPr/>
        <p:txBody>
          <a:bodyPr/>
          <a:lstStyle/>
          <a:p>
            <a:fld id="{20252305-038C-41D2-A831-A1FCCF151554}" type="slidenum">
              <a:rPr lang="fr-BE" smtClean="0"/>
              <a:t>15</a:t>
            </a:fld>
            <a:endParaRPr lang="fr-BE"/>
          </a:p>
        </p:txBody>
      </p:sp>
    </p:spTree>
    <p:extLst>
      <p:ext uri="{BB962C8B-B14F-4D97-AF65-F5344CB8AC3E}">
        <p14:creationId xmlns:p14="http://schemas.microsoft.com/office/powerpoint/2010/main" val="33480089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10"/>
          </p:nvPr>
        </p:nvSpPr>
        <p:spPr/>
        <p:txBody>
          <a:bodyPr/>
          <a:lstStyle/>
          <a:p>
            <a:fld id="{20252305-038C-41D2-A831-A1FCCF151554}" type="slidenum">
              <a:rPr lang="fr-BE" smtClean="0"/>
              <a:t>16</a:t>
            </a:fld>
            <a:endParaRPr lang="fr-BE"/>
          </a:p>
        </p:txBody>
      </p:sp>
    </p:spTree>
    <p:extLst>
      <p:ext uri="{BB962C8B-B14F-4D97-AF65-F5344CB8AC3E}">
        <p14:creationId xmlns:p14="http://schemas.microsoft.com/office/powerpoint/2010/main" val="7315252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10"/>
          </p:nvPr>
        </p:nvSpPr>
        <p:spPr/>
        <p:txBody>
          <a:bodyPr/>
          <a:lstStyle/>
          <a:p>
            <a:fld id="{20252305-038C-41D2-A831-A1FCCF151554}" type="slidenum">
              <a:rPr lang="fr-BE" smtClean="0"/>
              <a:t>17</a:t>
            </a:fld>
            <a:endParaRPr lang="fr-BE"/>
          </a:p>
        </p:txBody>
      </p:sp>
    </p:spTree>
    <p:extLst>
      <p:ext uri="{BB962C8B-B14F-4D97-AF65-F5344CB8AC3E}">
        <p14:creationId xmlns:p14="http://schemas.microsoft.com/office/powerpoint/2010/main" val="39792118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10"/>
          </p:nvPr>
        </p:nvSpPr>
        <p:spPr/>
        <p:txBody>
          <a:bodyPr/>
          <a:lstStyle/>
          <a:p>
            <a:fld id="{20252305-038C-41D2-A831-A1FCCF151554}" type="slidenum">
              <a:rPr lang="fr-BE" smtClean="0"/>
              <a:t>33</a:t>
            </a:fld>
            <a:endParaRPr lang="fr-BE"/>
          </a:p>
        </p:txBody>
      </p:sp>
    </p:spTree>
    <p:extLst>
      <p:ext uri="{BB962C8B-B14F-4D97-AF65-F5344CB8AC3E}">
        <p14:creationId xmlns:p14="http://schemas.microsoft.com/office/powerpoint/2010/main" val="30012955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r-FR"/>
              <a:t>Modifiez le style du titre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Modifier le style des sous-titres du masque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r-FR"/>
              <a:t>Modifiez le style du titre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9/22/2023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9/22/2023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9/22/2023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9/22/2023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9/22/2023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r-FR"/>
              <a:t>Modifiez le style du titre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9/22/2023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9/22/2023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r-FR"/>
              <a:t>Modifiez le style du titre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9/22/2023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a:t>Modifiez le style du titre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9/22/2023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r-FR"/>
              <a:t>Modifiez le style du titre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9/22/2023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9/22/2023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r-FR"/>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9/22/2023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9/22/2023</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mailto:jdp@cpasbxl.brussels"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hyperlink" Target="mailto:vrdgr@ocmw.brussels"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mailto:jdp@cpas.bxl.be"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241176" y="502024"/>
            <a:ext cx="9870142" cy="3729925"/>
          </a:xfrm>
        </p:spPr>
        <p:txBody>
          <a:bodyPr>
            <a:noAutofit/>
          </a:bodyPr>
          <a:lstStyle/>
          <a:p>
            <a:r>
              <a:rPr lang="fr-BE" sz="6000" u="sng" dirty="0">
                <a:effectLst>
                  <a:outerShdw blurRad="38100" dist="38100" dir="2700000" algn="tl">
                    <a:srgbClr val="000000">
                      <a:alpha val="43137"/>
                    </a:srgbClr>
                  </a:outerShdw>
                </a:effectLst>
              </a:rPr>
              <a:t>La réforme de la procédure d‘EXPULSION domiciliaire sur Bruxelles</a:t>
            </a:r>
            <a:br>
              <a:rPr lang="fr-BE" sz="6000" u="sng" dirty="0">
                <a:effectLst>
                  <a:outerShdw blurRad="38100" dist="38100" dir="2700000" algn="tl">
                    <a:srgbClr val="000000">
                      <a:alpha val="43137"/>
                    </a:srgbClr>
                  </a:outerShdw>
                </a:effectLst>
              </a:rPr>
            </a:br>
            <a:br>
              <a:rPr lang="fr-BE" sz="1600" dirty="0"/>
            </a:br>
            <a:r>
              <a:rPr lang="fr-BE" sz="1600" dirty="0"/>
              <a:t>D’après une Ordonnance du 22/06/2023 publiée le 21/08/2023 et entrée en vigueur au 01/09/2023</a:t>
            </a:r>
            <a:endParaRPr lang="fr-BE" sz="8000" dirty="0"/>
          </a:p>
        </p:txBody>
      </p:sp>
      <p:sp>
        <p:nvSpPr>
          <p:cNvPr id="3" name="Sous-titre 2"/>
          <p:cNvSpPr>
            <a:spLocks noGrp="1"/>
          </p:cNvSpPr>
          <p:nvPr>
            <p:ph type="subTitle" idx="1"/>
          </p:nvPr>
        </p:nvSpPr>
        <p:spPr>
          <a:xfrm>
            <a:off x="2241176" y="4402278"/>
            <a:ext cx="6895749" cy="2138767"/>
          </a:xfrm>
        </p:spPr>
        <p:txBody>
          <a:bodyPr>
            <a:noAutofit/>
          </a:bodyPr>
          <a:lstStyle/>
          <a:p>
            <a:r>
              <a:rPr lang="fr-BE" sz="2000" dirty="0"/>
              <a:t>21/09/2023</a:t>
            </a:r>
          </a:p>
          <a:p>
            <a:endParaRPr lang="fr-BE" sz="2000" dirty="0"/>
          </a:p>
          <a:p>
            <a:r>
              <a:rPr lang="fr-BE" sz="2000" dirty="0"/>
              <a:t>Simon van der Bruggen</a:t>
            </a:r>
          </a:p>
          <a:p>
            <a:r>
              <a:rPr lang="fr-BE" sz="2000" dirty="0"/>
              <a:t>Juriste au Centre d’Appui aux services de médiation de dettes de la Région de Bruxelles-Capitale (CAMD)</a:t>
            </a:r>
          </a:p>
        </p:txBody>
      </p:sp>
    </p:spTree>
    <p:extLst>
      <p:ext uri="{BB962C8B-B14F-4D97-AF65-F5344CB8AC3E}">
        <p14:creationId xmlns:p14="http://schemas.microsoft.com/office/powerpoint/2010/main" val="22018147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a:t>Plan de la présentation</a:t>
            </a:r>
          </a:p>
        </p:txBody>
      </p:sp>
      <p:sp>
        <p:nvSpPr>
          <p:cNvPr id="3" name="Espace réservé du contenu 2"/>
          <p:cNvSpPr>
            <a:spLocks noGrp="1"/>
          </p:cNvSpPr>
          <p:nvPr>
            <p:ph idx="1"/>
          </p:nvPr>
        </p:nvSpPr>
        <p:spPr>
          <a:xfrm>
            <a:off x="2589212" y="1229711"/>
            <a:ext cx="8915400" cy="5404172"/>
          </a:xfrm>
        </p:spPr>
        <p:txBody>
          <a:bodyPr>
            <a:normAutofit/>
          </a:bodyPr>
          <a:lstStyle/>
          <a:p>
            <a:r>
              <a:rPr lang="fr-BE" sz="2000" dirty="0"/>
              <a:t>Origine de la réforme : </a:t>
            </a:r>
          </a:p>
          <a:p>
            <a:pPr lvl="1"/>
            <a:r>
              <a:rPr lang="fr-BE" sz="1800" dirty="0"/>
              <a:t>Qu’est-ce qu’une expulsion ?</a:t>
            </a:r>
          </a:p>
          <a:p>
            <a:pPr lvl="1"/>
            <a:r>
              <a:rPr lang="fr-BE" sz="1800" dirty="0"/>
              <a:t>Les constats</a:t>
            </a:r>
          </a:p>
          <a:p>
            <a:pPr lvl="1"/>
            <a:r>
              <a:rPr lang="fr-BE" sz="1800" dirty="0"/>
              <a:t>Les objectifs de la réforme</a:t>
            </a:r>
          </a:p>
          <a:p>
            <a:r>
              <a:rPr lang="fr-BE" sz="2000" dirty="0"/>
              <a:t>La diminution du nombre d’expulsions : </a:t>
            </a:r>
          </a:p>
          <a:p>
            <a:pPr lvl="1"/>
            <a:r>
              <a:rPr lang="fr-BE" sz="1800" dirty="0"/>
              <a:t>Allongement des délais</a:t>
            </a:r>
          </a:p>
          <a:p>
            <a:pPr lvl="1"/>
            <a:r>
              <a:rPr lang="fr-BE" sz="1800" dirty="0"/>
              <a:t>Information du CPAS</a:t>
            </a:r>
          </a:p>
          <a:p>
            <a:pPr lvl="1"/>
            <a:r>
              <a:rPr lang="fr-BE" sz="1800" dirty="0"/>
              <a:t>Autres mesures</a:t>
            </a:r>
          </a:p>
          <a:p>
            <a:pPr lvl="1"/>
            <a:r>
              <a:rPr lang="fr-BE" sz="1800" dirty="0"/>
              <a:t>Un exemple de collaboration avec la Justice de Paix</a:t>
            </a:r>
          </a:p>
          <a:p>
            <a:r>
              <a:rPr lang="fr-BE" sz="2000" dirty="0"/>
              <a:t>La trêve hivernale : </a:t>
            </a:r>
          </a:p>
          <a:p>
            <a:pPr lvl="1"/>
            <a:r>
              <a:rPr lang="fr-BE" sz="1800" dirty="0"/>
              <a:t>Interdiction d’expulser pendant l’hivers</a:t>
            </a:r>
          </a:p>
          <a:p>
            <a:pPr lvl="1"/>
            <a:r>
              <a:rPr lang="fr-BE" sz="1800" dirty="0"/>
              <a:t>La compensation pour le bailleur</a:t>
            </a:r>
          </a:p>
          <a:p>
            <a:r>
              <a:rPr lang="fr-BE" sz="2000" dirty="0"/>
              <a:t>Le </a:t>
            </a:r>
            <a:r>
              <a:rPr lang="fr-BE" sz="2000" dirty="0" err="1"/>
              <a:t>monotoring</a:t>
            </a:r>
            <a:r>
              <a:rPr lang="fr-BE" sz="2000" dirty="0"/>
              <a:t> des expulsions</a:t>
            </a:r>
          </a:p>
          <a:p>
            <a:pPr lvl="1"/>
            <a:endParaRPr lang="fr-BE" sz="1800" dirty="0"/>
          </a:p>
        </p:txBody>
      </p:sp>
    </p:spTree>
    <p:extLst>
      <p:ext uri="{BB962C8B-B14F-4D97-AF65-F5344CB8AC3E}">
        <p14:creationId xmlns:p14="http://schemas.microsoft.com/office/powerpoint/2010/main" val="28483668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819835" y="1559859"/>
            <a:ext cx="10255624" cy="5156251"/>
          </a:xfrm>
        </p:spPr>
        <p:txBody>
          <a:bodyPr>
            <a:noAutofit/>
          </a:bodyPr>
          <a:lstStyle/>
          <a:p>
            <a:pPr marL="0" indent="0">
              <a:buNone/>
            </a:pPr>
            <a:r>
              <a:rPr lang="fr-BE" sz="2000" dirty="0"/>
              <a:t>Matière sensible qui est à l’intersection entre le droit au logement des locataires et le droit de propriété des bailleurs.</a:t>
            </a:r>
          </a:p>
          <a:p>
            <a:pPr marL="0" indent="0">
              <a:buNone/>
            </a:pPr>
            <a:endParaRPr lang="fr-BE" sz="2000" dirty="0"/>
          </a:p>
          <a:p>
            <a:pPr marL="0" indent="0">
              <a:buNone/>
            </a:pPr>
            <a:r>
              <a:rPr lang="fr-BE" sz="2000" dirty="0"/>
              <a:t>Différentes façons de considérer l’expulsion :</a:t>
            </a:r>
          </a:p>
          <a:p>
            <a:r>
              <a:rPr lang="fr-BE" sz="2000" dirty="0"/>
              <a:t>Une procédure longue et difficile </a:t>
            </a:r>
          </a:p>
          <a:p>
            <a:r>
              <a:rPr lang="fr-BE" sz="2000" dirty="0"/>
              <a:t>Le symptôme d’une dégradation plus profonde de la situation financière d’un ménage</a:t>
            </a:r>
          </a:p>
          <a:p>
            <a:r>
              <a:rPr lang="fr-BE" sz="2000" dirty="0"/>
              <a:t>Un triple échec </a:t>
            </a:r>
          </a:p>
          <a:p>
            <a:r>
              <a:rPr lang="fr-BE" sz="2000" dirty="0"/>
              <a:t>La victoire du droit de la propriété sur le droit au logement.</a:t>
            </a:r>
          </a:p>
          <a:p>
            <a:r>
              <a:rPr lang="fr-BE" sz="2000" dirty="0"/>
              <a:t>Un mal nécessaire</a:t>
            </a:r>
          </a:p>
          <a:p>
            <a:pPr marL="0" indent="0">
              <a:buNone/>
            </a:pPr>
            <a:endParaRPr lang="fr-BE" sz="2000" dirty="0"/>
          </a:p>
        </p:txBody>
      </p:sp>
      <p:sp>
        <p:nvSpPr>
          <p:cNvPr id="6" name="Titre 1"/>
          <p:cNvSpPr>
            <a:spLocks noGrp="1"/>
          </p:cNvSpPr>
          <p:nvPr>
            <p:ph type="title"/>
          </p:nvPr>
        </p:nvSpPr>
        <p:spPr>
          <a:xfrm>
            <a:off x="1819835" y="952400"/>
            <a:ext cx="8731624" cy="805609"/>
          </a:xfrm>
        </p:spPr>
        <p:txBody>
          <a:bodyPr>
            <a:normAutofit/>
          </a:bodyPr>
          <a:lstStyle/>
          <a:p>
            <a:r>
              <a:rPr lang="fr-BE" sz="3200" u="sng" dirty="0">
                <a:effectLst>
                  <a:outerShdw blurRad="38100" dist="38100" dir="2700000" algn="tl">
                    <a:srgbClr val="000000">
                      <a:alpha val="43137"/>
                    </a:srgbClr>
                  </a:outerShdw>
                </a:effectLst>
              </a:rPr>
              <a:t>Une </a:t>
            </a:r>
            <a:r>
              <a:rPr lang="fr-BE" u="sng" dirty="0">
                <a:effectLst>
                  <a:outerShdw blurRad="38100" dist="38100" dir="2700000" algn="tl">
                    <a:srgbClr val="000000">
                      <a:alpha val="43137"/>
                    </a:srgbClr>
                  </a:outerShdw>
                </a:effectLst>
              </a:rPr>
              <a:t>expulsion</a:t>
            </a:r>
            <a:r>
              <a:rPr lang="fr-BE" sz="3200" u="sng" dirty="0">
                <a:effectLst>
                  <a:outerShdw blurRad="38100" dist="38100" dir="2700000" algn="tl">
                    <a:srgbClr val="000000">
                      <a:alpha val="43137"/>
                    </a:srgbClr>
                  </a:outerShdw>
                </a:effectLst>
              </a:rPr>
              <a:t>, c’est quoi ?</a:t>
            </a:r>
            <a:endParaRPr lang="fr-BE" sz="4000" b="1" u="sng" dirty="0">
              <a:effectLst>
                <a:outerShdw blurRad="38100" dist="38100" dir="2700000" algn="tl">
                  <a:srgbClr val="000000">
                    <a:alpha val="43137"/>
                  </a:srgbClr>
                </a:outerShdw>
              </a:effectLst>
            </a:endParaRPr>
          </a:p>
        </p:txBody>
      </p:sp>
      <p:sp>
        <p:nvSpPr>
          <p:cNvPr id="7" name="Rectangle 6"/>
          <p:cNvSpPr/>
          <p:nvPr/>
        </p:nvSpPr>
        <p:spPr>
          <a:xfrm>
            <a:off x="211626" y="709426"/>
            <a:ext cx="1273105" cy="461665"/>
          </a:xfrm>
          <a:prstGeom prst="rect">
            <a:avLst/>
          </a:prstGeom>
        </p:spPr>
        <p:txBody>
          <a:bodyPr wrap="none">
            <a:spAutoFit/>
          </a:bodyPr>
          <a:lstStyle/>
          <a:p>
            <a:r>
              <a:rPr lang="fr-BE" sz="2400" b="1" u="sng" dirty="0"/>
              <a:t>Origine</a:t>
            </a:r>
            <a:endParaRPr lang="fr-BE" sz="2400" dirty="0"/>
          </a:p>
        </p:txBody>
      </p:sp>
      <p:sp>
        <p:nvSpPr>
          <p:cNvPr id="5" name="Titre 1">
            <a:extLst>
              <a:ext uri="{FF2B5EF4-FFF2-40B4-BE49-F238E27FC236}">
                <a16:creationId xmlns:a16="http://schemas.microsoft.com/office/drawing/2014/main" id="{4B42F0B1-8111-4089-B864-EC58B1A482B0}"/>
              </a:ext>
            </a:extLst>
          </p:cNvPr>
          <p:cNvSpPr txBox="1">
            <a:spLocks/>
          </p:cNvSpPr>
          <p:nvPr/>
        </p:nvSpPr>
        <p:spPr>
          <a:xfrm>
            <a:off x="1640541" y="311955"/>
            <a:ext cx="10379004"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BE" b="1" u="sng"/>
              <a:t>Origine de la réforme du 22/06/2023</a:t>
            </a:r>
            <a:endParaRPr lang="fr-BE" b="1" u="sng" dirty="0"/>
          </a:p>
        </p:txBody>
      </p:sp>
    </p:spTree>
    <p:extLst>
      <p:ext uri="{BB962C8B-B14F-4D97-AF65-F5344CB8AC3E}">
        <p14:creationId xmlns:p14="http://schemas.microsoft.com/office/powerpoint/2010/main" val="12326957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44708" y="815788"/>
            <a:ext cx="10357644" cy="6042212"/>
          </a:xfrm>
        </p:spPr>
        <p:txBody>
          <a:bodyPr>
            <a:normAutofit/>
          </a:bodyPr>
          <a:lstStyle/>
          <a:p>
            <a:pPr marL="0" indent="0">
              <a:buNone/>
            </a:pPr>
            <a:r>
              <a:rPr lang="fr-BE" sz="2000" dirty="0"/>
              <a:t>Lorsqu’une personne dont le bien est occupé par autrui veut récupérer l'usage de ce bien, elle doit en expulser l'occupant actuel. Pour cela il lui faut :</a:t>
            </a:r>
          </a:p>
          <a:p>
            <a:r>
              <a:rPr lang="fr-BE" sz="2000" dirty="0"/>
              <a:t>1° Un droit</a:t>
            </a:r>
          </a:p>
          <a:p>
            <a:r>
              <a:rPr lang="fr-BE" sz="2000" dirty="0"/>
              <a:t>2° reconnu dans un titre exécutoire</a:t>
            </a:r>
          </a:p>
          <a:p>
            <a:r>
              <a:rPr lang="fr-BE" sz="2000" dirty="0"/>
              <a:t>3° le concours d'un huissier (= monopole de l’article 519 §1, 1° CJ)</a:t>
            </a:r>
          </a:p>
          <a:p>
            <a:pPr marL="0" indent="0">
              <a:buNone/>
            </a:pPr>
            <a:endParaRPr lang="fr-BE" sz="2000" dirty="0"/>
          </a:p>
          <a:p>
            <a:pPr marL="0" indent="0">
              <a:buNone/>
            </a:pPr>
            <a:r>
              <a:rPr lang="fr-BE" sz="2000" dirty="0"/>
              <a:t>Le propriétaire qui passerait outre et expulserait lui-même commettrait des </a:t>
            </a:r>
            <a:r>
              <a:rPr lang="fr-BE" sz="2000" b="1" dirty="0"/>
              <a:t>infractions punissables</a:t>
            </a:r>
            <a:r>
              <a:rPr lang="fr-BE" sz="2000" dirty="0"/>
              <a:t> par la loi (menace – art 330 CP, violation de domicile – art 439 CP, dégradation de mobilier – art 461 CP…) et s’exposerait à des </a:t>
            </a:r>
            <a:r>
              <a:rPr lang="fr-BE" sz="2000" b="1" dirty="0"/>
              <a:t>dommages et intérêts.</a:t>
            </a:r>
            <a:endParaRPr lang="fr-BE" sz="2400" b="1" dirty="0"/>
          </a:p>
          <a:p>
            <a:pPr marL="0" indent="0">
              <a:buNone/>
            </a:pPr>
            <a:endParaRPr lang="fr-BE" sz="2000" dirty="0"/>
          </a:p>
          <a:p>
            <a:pPr marL="0" indent="0">
              <a:buNone/>
            </a:pPr>
            <a:r>
              <a:rPr lang="fr-BE" sz="2000" dirty="0"/>
              <a:t>Triple protection prévue par la loi du 30/11/1998 sur l’humanisation des expulsions :</a:t>
            </a:r>
          </a:p>
          <a:p>
            <a:pPr lvl="1"/>
            <a:r>
              <a:rPr lang="fr-BE" sz="1800" dirty="0"/>
              <a:t>Avertissement du CPAS</a:t>
            </a:r>
          </a:p>
          <a:p>
            <a:pPr lvl="1"/>
            <a:r>
              <a:rPr lang="fr-BE" sz="1800" dirty="0"/>
              <a:t>Délai d’un mois entre la signification et l’expulsion</a:t>
            </a:r>
          </a:p>
          <a:p>
            <a:pPr lvl="1"/>
            <a:r>
              <a:rPr lang="fr-BE" sz="1800" dirty="0"/>
              <a:t>Le transport des affaires dans un dépôt communal</a:t>
            </a:r>
          </a:p>
          <a:p>
            <a:pPr marL="0" indent="0">
              <a:buNone/>
            </a:pPr>
            <a:endParaRPr lang="fr-BE" sz="2000" dirty="0"/>
          </a:p>
          <a:p>
            <a:endParaRPr lang="fr-BE" sz="2000" b="1" dirty="0"/>
          </a:p>
          <a:p>
            <a:endParaRPr lang="fr-BE" dirty="0"/>
          </a:p>
        </p:txBody>
      </p:sp>
      <p:sp>
        <p:nvSpPr>
          <p:cNvPr id="5" name="Rectangle 4"/>
          <p:cNvSpPr/>
          <p:nvPr/>
        </p:nvSpPr>
        <p:spPr>
          <a:xfrm>
            <a:off x="211626" y="709426"/>
            <a:ext cx="1273105" cy="461665"/>
          </a:xfrm>
          <a:prstGeom prst="rect">
            <a:avLst/>
          </a:prstGeom>
        </p:spPr>
        <p:txBody>
          <a:bodyPr wrap="none">
            <a:spAutoFit/>
          </a:bodyPr>
          <a:lstStyle/>
          <a:p>
            <a:r>
              <a:rPr lang="fr-BE" sz="2400" b="1" u="sng" dirty="0"/>
              <a:t>Origine</a:t>
            </a:r>
            <a:endParaRPr lang="fr-BE" sz="2400" dirty="0"/>
          </a:p>
        </p:txBody>
      </p:sp>
    </p:spTree>
    <p:extLst>
      <p:ext uri="{BB962C8B-B14F-4D97-AF65-F5344CB8AC3E}">
        <p14:creationId xmlns:p14="http://schemas.microsoft.com/office/powerpoint/2010/main" val="342437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207443" y="1434352"/>
            <a:ext cx="8915400" cy="5253319"/>
          </a:xfrm>
        </p:spPr>
        <p:txBody>
          <a:bodyPr>
            <a:noAutofit/>
          </a:bodyPr>
          <a:lstStyle/>
          <a:p>
            <a:r>
              <a:rPr lang="fr-BE" dirty="0"/>
              <a:t>Chaque jour, 10 locataires bruxellois reçoivent un jugement d’expulsion</a:t>
            </a:r>
          </a:p>
          <a:p>
            <a:pPr fontAlgn="base"/>
            <a:r>
              <a:rPr lang="fr-BE" dirty="0"/>
              <a:t>Il y a environ 600 expulsions effectives par an</a:t>
            </a:r>
          </a:p>
          <a:p>
            <a:r>
              <a:rPr lang="fr-BE" dirty="0"/>
              <a:t>En cas de jugement, l’expulsion est accordée dans 90% des cas</a:t>
            </a:r>
          </a:p>
          <a:p>
            <a:r>
              <a:rPr lang="fr-BE" dirty="0"/>
              <a:t>Le locataire n’est présent à l’audience que dans moins de 40% des cas</a:t>
            </a:r>
          </a:p>
          <a:p>
            <a:r>
              <a:rPr lang="fr-BE" dirty="0"/>
              <a:t>90% des expulsions sont justifiées par un arriéré de loyer</a:t>
            </a:r>
          </a:p>
          <a:p>
            <a:r>
              <a:rPr lang="fr-BE" dirty="0"/>
              <a:t>L’arriéré locatif médian qui mène à l’expulsion est de 2.900,00€</a:t>
            </a:r>
          </a:p>
          <a:p>
            <a:r>
              <a:rPr lang="fr-BE" dirty="0"/>
              <a:t>1/3 des personnes expulsées n’a pas retrouvé de logement au lendemain d’une expulsion</a:t>
            </a:r>
          </a:p>
          <a:p>
            <a:r>
              <a:rPr lang="fr-BE" dirty="0"/>
              <a:t>Peu de locataires sont représentés par un avocat à l’audience. Sur 60.000 demandes d’intervention du BAJ, seule 4% concernent le logement</a:t>
            </a:r>
          </a:p>
          <a:p>
            <a:pPr fontAlgn="base"/>
            <a:r>
              <a:rPr lang="fr-BE" dirty="0"/>
              <a:t>Ce n’est jamais le locataire qui porte l’affaire en justice</a:t>
            </a:r>
          </a:p>
          <a:p>
            <a:pPr marL="0" indent="0" fontAlgn="base">
              <a:buNone/>
            </a:pPr>
            <a:endParaRPr lang="fr-BE" sz="2000" dirty="0"/>
          </a:p>
          <a:p>
            <a:pPr marL="0" indent="0" fontAlgn="base">
              <a:buNone/>
            </a:pPr>
            <a:r>
              <a:rPr lang="fr-BE" dirty="0"/>
              <a:t>Il s’agirait donc d’un </a:t>
            </a:r>
            <a:r>
              <a:rPr lang="fr-BE" b="1" dirty="0"/>
              <a:t>problème structurel qui appelait une réponse structurelle</a:t>
            </a:r>
            <a:r>
              <a:rPr lang="fr-BE" dirty="0"/>
              <a:t>.</a:t>
            </a:r>
            <a:endParaRPr lang="fr-BE" sz="2000" dirty="0"/>
          </a:p>
        </p:txBody>
      </p:sp>
      <p:sp>
        <p:nvSpPr>
          <p:cNvPr id="5" name="Titre 1"/>
          <p:cNvSpPr>
            <a:spLocks noGrp="1"/>
          </p:cNvSpPr>
          <p:nvPr>
            <p:ph type="title"/>
          </p:nvPr>
        </p:nvSpPr>
        <p:spPr>
          <a:xfrm>
            <a:off x="2207442" y="710640"/>
            <a:ext cx="9581145" cy="723712"/>
          </a:xfrm>
        </p:spPr>
        <p:txBody>
          <a:bodyPr>
            <a:noAutofit/>
          </a:bodyPr>
          <a:lstStyle/>
          <a:p>
            <a:r>
              <a:rPr lang="fr-BE" b="1" u="sng" dirty="0"/>
              <a:t>Les CONSTATS qui ont justifié la réforme ;</a:t>
            </a:r>
          </a:p>
        </p:txBody>
      </p:sp>
      <p:sp>
        <p:nvSpPr>
          <p:cNvPr id="6" name="Rectangle 5"/>
          <p:cNvSpPr/>
          <p:nvPr/>
        </p:nvSpPr>
        <p:spPr>
          <a:xfrm>
            <a:off x="211626" y="709426"/>
            <a:ext cx="1273105" cy="461665"/>
          </a:xfrm>
          <a:prstGeom prst="rect">
            <a:avLst/>
          </a:prstGeom>
        </p:spPr>
        <p:txBody>
          <a:bodyPr wrap="none">
            <a:spAutoFit/>
          </a:bodyPr>
          <a:lstStyle/>
          <a:p>
            <a:r>
              <a:rPr lang="fr-BE" sz="2400" b="1" u="sng" dirty="0"/>
              <a:t>Origine</a:t>
            </a:r>
            <a:endParaRPr lang="fr-BE" sz="2400" dirty="0"/>
          </a:p>
        </p:txBody>
      </p:sp>
    </p:spTree>
    <p:extLst>
      <p:ext uri="{BB962C8B-B14F-4D97-AF65-F5344CB8AC3E}">
        <p14:creationId xmlns:p14="http://schemas.microsoft.com/office/powerpoint/2010/main" val="7044427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207443" y="1434352"/>
            <a:ext cx="8915400" cy="5253319"/>
          </a:xfrm>
        </p:spPr>
        <p:txBody>
          <a:bodyPr>
            <a:noAutofit/>
          </a:bodyPr>
          <a:lstStyle/>
          <a:p>
            <a:pPr marL="0" indent="0">
              <a:buNone/>
            </a:pPr>
            <a:endParaRPr lang="fr-BE" b="1" dirty="0"/>
          </a:p>
          <a:p>
            <a:pPr marL="0" indent="0">
              <a:buNone/>
            </a:pPr>
            <a:endParaRPr lang="fr-BE" b="1" dirty="0"/>
          </a:p>
          <a:p>
            <a:pPr marL="0" indent="0">
              <a:buNone/>
            </a:pPr>
            <a:endParaRPr lang="fr-BE" b="1" dirty="0"/>
          </a:p>
          <a:p>
            <a:r>
              <a:rPr lang="fr-BE" sz="3600" dirty="0"/>
              <a:t>Eviter qu’une famille ne se retrouve forcée de changer de logement pendant les mois d’hivers,</a:t>
            </a:r>
          </a:p>
          <a:p>
            <a:pPr marL="0" indent="0">
              <a:buNone/>
            </a:pPr>
            <a:endParaRPr lang="fr-BE" sz="3600" dirty="0"/>
          </a:p>
          <a:p>
            <a:r>
              <a:rPr lang="fr-BE" sz="3600" dirty="0"/>
              <a:t>Diminuer le nombre d’expulsions</a:t>
            </a:r>
          </a:p>
        </p:txBody>
      </p:sp>
      <p:sp>
        <p:nvSpPr>
          <p:cNvPr id="5" name="Titre 1"/>
          <p:cNvSpPr>
            <a:spLocks noGrp="1"/>
          </p:cNvSpPr>
          <p:nvPr>
            <p:ph type="title"/>
          </p:nvPr>
        </p:nvSpPr>
        <p:spPr>
          <a:xfrm>
            <a:off x="2207442" y="710640"/>
            <a:ext cx="9581145" cy="723712"/>
          </a:xfrm>
        </p:spPr>
        <p:txBody>
          <a:bodyPr>
            <a:noAutofit/>
          </a:bodyPr>
          <a:lstStyle/>
          <a:p>
            <a:r>
              <a:rPr lang="fr-BE" b="1" u="sng" dirty="0"/>
              <a:t>Les OBJECTIFS de la réforme ;</a:t>
            </a:r>
          </a:p>
        </p:txBody>
      </p:sp>
      <p:sp>
        <p:nvSpPr>
          <p:cNvPr id="6" name="Rectangle 5"/>
          <p:cNvSpPr/>
          <p:nvPr/>
        </p:nvSpPr>
        <p:spPr>
          <a:xfrm>
            <a:off x="211626" y="709426"/>
            <a:ext cx="1273105" cy="461665"/>
          </a:xfrm>
          <a:prstGeom prst="rect">
            <a:avLst/>
          </a:prstGeom>
        </p:spPr>
        <p:txBody>
          <a:bodyPr wrap="none">
            <a:spAutoFit/>
          </a:bodyPr>
          <a:lstStyle/>
          <a:p>
            <a:r>
              <a:rPr lang="fr-BE" sz="2400" b="1" u="sng" dirty="0"/>
              <a:t>Origine</a:t>
            </a:r>
            <a:endParaRPr lang="fr-BE" sz="2400" dirty="0"/>
          </a:p>
        </p:txBody>
      </p:sp>
    </p:spTree>
    <p:extLst>
      <p:ext uri="{BB962C8B-B14F-4D97-AF65-F5344CB8AC3E}">
        <p14:creationId xmlns:p14="http://schemas.microsoft.com/office/powerpoint/2010/main" val="30232616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7494" y="1667435"/>
            <a:ext cx="8915400" cy="5041646"/>
          </a:xfrm>
        </p:spPr>
        <p:txBody>
          <a:bodyPr>
            <a:normAutofit lnSpcReduction="10000"/>
          </a:bodyPr>
          <a:lstStyle/>
          <a:p>
            <a:pPr marL="0" indent="0" algn="ctr">
              <a:buNone/>
            </a:pPr>
            <a:r>
              <a:rPr lang="fr-BE" sz="2800" b="1" dirty="0"/>
              <a:t>Du 1</a:t>
            </a:r>
            <a:r>
              <a:rPr lang="fr-BE" sz="2800" b="1" baseline="30000" dirty="0"/>
              <a:t>er</a:t>
            </a:r>
            <a:r>
              <a:rPr lang="fr-BE" sz="2800" b="1" dirty="0"/>
              <a:t> novembre au 15 mars inclus (4,5 mois)</a:t>
            </a:r>
          </a:p>
          <a:p>
            <a:pPr marL="0" indent="0" algn="ctr">
              <a:buNone/>
            </a:pPr>
            <a:r>
              <a:rPr lang="fr-BE" sz="2800" b="1" dirty="0"/>
              <a:t>=</a:t>
            </a:r>
          </a:p>
          <a:p>
            <a:pPr marL="0" indent="0" algn="ctr">
              <a:buNone/>
            </a:pPr>
            <a:r>
              <a:rPr lang="fr-BE" sz="2800" b="1" u="sng" dirty="0"/>
              <a:t>Interdiction d’expulser</a:t>
            </a:r>
          </a:p>
          <a:p>
            <a:pPr marL="0" indent="0">
              <a:buNone/>
            </a:pPr>
            <a:endParaRPr lang="fr-BE" sz="2000" dirty="0"/>
          </a:p>
          <a:p>
            <a:pPr marL="0" indent="0">
              <a:buNone/>
            </a:pPr>
            <a:r>
              <a:rPr lang="fr-BE" sz="2000" u="sng" dirty="0"/>
              <a:t>Exception</a:t>
            </a:r>
          </a:p>
          <a:p>
            <a:pPr fontAlgn="base"/>
            <a:r>
              <a:rPr lang="fr-BE" dirty="0"/>
              <a:t>Si ce n’est pas un bail d’habitation</a:t>
            </a:r>
          </a:p>
          <a:p>
            <a:pPr fontAlgn="base"/>
            <a:r>
              <a:rPr lang="fr-BE" dirty="0"/>
              <a:t>Si le locataire a trouvé une solution de relogement</a:t>
            </a:r>
          </a:p>
          <a:p>
            <a:pPr fontAlgn="base"/>
            <a:r>
              <a:rPr lang="fr-BE" dirty="0"/>
              <a:t>En cas de danger de sécurité ou d’insalubrité</a:t>
            </a:r>
          </a:p>
          <a:p>
            <a:pPr fontAlgn="base"/>
            <a:r>
              <a:rPr lang="fr-BE" dirty="0"/>
              <a:t>Si le comportement du locataire/occupant vis-à-vis du personnel ou d’autres occupants est problématique, c’est-à-dire s’il met en danger autrui ou s’il cause des problèmes de sécurité.</a:t>
            </a:r>
          </a:p>
          <a:p>
            <a:pPr fontAlgn="base"/>
            <a:r>
              <a:rPr lang="fr-BE" dirty="0"/>
              <a:t>Un cas de force majeure qui force le propriétaire à devoir réaménager dans le bien.</a:t>
            </a:r>
          </a:p>
          <a:p>
            <a:pPr marL="0" indent="0">
              <a:buNone/>
            </a:pPr>
            <a:endParaRPr lang="fr-BE" sz="2000" dirty="0"/>
          </a:p>
        </p:txBody>
      </p:sp>
      <p:sp>
        <p:nvSpPr>
          <p:cNvPr id="5" name="Rectangle 4"/>
          <p:cNvSpPr/>
          <p:nvPr/>
        </p:nvSpPr>
        <p:spPr>
          <a:xfrm>
            <a:off x="0" y="718391"/>
            <a:ext cx="1619354" cy="461665"/>
          </a:xfrm>
          <a:prstGeom prst="rect">
            <a:avLst/>
          </a:prstGeom>
        </p:spPr>
        <p:txBody>
          <a:bodyPr wrap="none">
            <a:spAutoFit/>
          </a:bodyPr>
          <a:lstStyle/>
          <a:p>
            <a:r>
              <a:rPr lang="fr-BE" sz="2400" b="1" u="sng" dirty="0"/>
              <a:t>Moratoire</a:t>
            </a:r>
            <a:endParaRPr lang="fr-BE" sz="2400" dirty="0"/>
          </a:p>
        </p:txBody>
      </p:sp>
      <p:sp>
        <p:nvSpPr>
          <p:cNvPr id="4" name="Titre 1"/>
          <p:cNvSpPr txBox="1">
            <a:spLocks/>
          </p:cNvSpPr>
          <p:nvPr/>
        </p:nvSpPr>
        <p:spPr>
          <a:xfrm>
            <a:off x="1579911" y="622978"/>
            <a:ext cx="10459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BE" b="1" u="sng" dirty="0"/>
              <a:t>Objectif n°1 : Pas d’expulsion pendant l’hiver</a:t>
            </a:r>
          </a:p>
        </p:txBody>
      </p:sp>
    </p:spTree>
    <p:extLst>
      <p:ext uri="{BB962C8B-B14F-4D97-AF65-F5344CB8AC3E}">
        <p14:creationId xmlns:p14="http://schemas.microsoft.com/office/powerpoint/2010/main" val="1256075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801905" y="718391"/>
            <a:ext cx="9628095" cy="5915491"/>
          </a:xfrm>
        </p:spPr>
        <p:txBody>
          <a:bodyPr>
            <a:normAutofit/>
          </a:bodyPr>
          <a:lstStyle/>
          <a:p>
            <a:pPr marL="0" indent="0" fontAlgn="base">
              <a:buNone/>
            </a:pPr>
            <a:r>
              <a:rPr lang="fr-BE" sz="2000" u="sng" dirty="0"/>
              <a:t>Compensation pour le bailleur </a:t>
            </a:r>
            <a:r>
              <a:rPr lang="fr-BE" sz="2000" dirty="0">
                <a:sym typeface="Wingdings" panose="05000000000000000000" pitchFamily="2" charset="2"/>
              </a:rPr>
              <a:t> </a:t>
            </a:r>
            <a:r>
              <a:rPr lang="fr-BE" sz="2000" b="1" dirty="0"/>
              <a:t>possibilité de faire appel au Fonds de Solidarité</a:t>
            </a:r>
            <a:r>
              <a:rPr lang="fr-BE" sz="2000" dirty="0"/>
              <a:t> pour indemnisation de sa perte de loyer pendant cette période.</a:t>
            </a:r>
          </a:p>
          <a:p>
            <a:r>
              <a:rPr lang="fr-BE" sz="2000" dirty="0"/>
              <a:t>tenu par Bruxelles Logement </a:t>
            </a:r>
          </a:p>
          <a:p>
            <a:r>
              <a:rPr lang="fr-BE" sz="2000" dirty="0"/>
              <a:t>Existait déjà pour les indemnités de relocation</a:t>
            </a:r>
          </a:p>
          <a:p>
            <a:r>
              <a:rPr lang="fr-BE" sz="2000" dirty="0"/>
              <a:t>financé par les amendes et autres frais administratifs perçus dans le cadre des procédures d’insalubrités</a:t>
            </a:r>
          </a:p>
          <a:p>
            <a:r>
              <a:rPr lang="fr-BE" sz="2000" dirty="0"/>
              <a:t>que pour les bailleurs privés et publics non-subsidiés</a:t>
            </a:r>
          </a:p>
          <a:p>
            <a:r>
              <a:rPr lang="fr-BE" sz="2000" dirty="0"/>
              <a:t>Le jugement autorisant l’expulsion doit être intervenu après le 15 août qui précède le début de la période hivernale.</a:t>
            </a:r>
          </a:p>
          <a:p>
            <a:r>
              <a:rPr lang="fr-BE" sz="2000" dirty="0"/>
              <a:t>Les demandes d’indemnisations doivent être introduites avant le 1er septembre qui suit.</a:t>
            </a:r>
          </a:p>
          <a:p>
            <a:r>
              <a:rPr lang="fr-BE" sz="2000" dirty="0"/>
              <a:t>L’indemnité se limite aux indemnités d’occupation échues pendant le moratoire.</a:t>
            </a:r>
          </a:p>
          <a:p>
            <a:r>
              <a:rPr lang="fr-BE" sz="2000" dirty="0"/>
              <a:t>Le paiement intervient dans les 4 mois de la demande.</a:t>
            </a:r>
            <a:r>
              <a:rPr lang="fr-BE" dirty="0"/>
              <a:t> </a:t>
            </a:r>
            <a:endParaRPr lang="fr-BE" sz="2000" dirty="0"/>
          </a:p>
        </p:txBody>
      </p:sp>
      <p:sp>
        <p:nvSpPr>
          <p:cNvPr id="5" name="Rectangle 4"/>
          <p:cNvSpPr/>
          <p:nvPr/>
        </p:nvSpPr>
        <p:spPr>
          <a:xfrm>
            <a:off x="0" y="718391"/>
            <a:ext cx="1619354" cy="461665"/>
          </a:xfrm>
          <a:prstGeom prst="rect">
            <a:avLst/>
          </a:prstGeom>
        </p:spPr>
        <p:txBody>
          <a:bodyPr wrap="none">
            <a:spAutoFit/>
          </a:bodyPr>
          <a:lstStyle/>
          <a:p>
            <a:r>
              <a:rPr lang="fr-BE" sz="2400" b="1" u="sng" dirty="0"/>
              <a:t>Moratoire</a:t>
            </a:r>
            <a:endParaRPr lang="fr-BE" sz="2400" dirty="0"/>
          </a:p>
        </p:txBody>
      </p:sp>
    </p:spTree>
    <p:extLst>
      <p:ext uri="{BB962C8B-B14F-4D97-AF65-F5344CB8AC3E}">
        <p14:creationId xmlns:p14="http://schemas.microsoft.com/office/powerpoint/2010/main" val="903491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27412" y="1171092"/>
            <a:ext cx="9395011" cy="5471756"/>
          </a:xfrm>
        </p:spPr>
        <p:txBody>
          <a:bodyPr>
            <a:normAutofit/>
          </a:bodyPr>
          <a:lstStyle/>
          <a:p>
            <a:endParaRPr lang="fr-BE" sz="2000" dirty="0"/>
          </a:p>
          <a:p>
            <a:pPr marL="0" indent="0">
              <a:buNone/>
            </a:pPr>
            <a:r>
              <a:rPr lang="fr-BE" sz="2000" dirty="0"/>
              <a:t>Pour diminuer le nombre d’expulsions, l’ordonnance veut </a:t>
            </a:r>
            <a:r>
              <a:rPr lang="fr-BE" sz="2000" b="1" dirty="0"/>
              <a:t>renforcer l’intervention préventive des CPAS</a:t>
            </a:r>
            <a:r>
              <a:rPr lang="fr-BE" sz="2000" dirty="0"/>
              <a:t> dans la relation Locataire-Bailleur afin d’éviter une détérioration de celle-ci qui pourrait mener à une expulsion. </a:t>
            </a:r>
          </a:p>
          <a:p>
            <a:pPr marL="0" indent="0">
              <a:buNone/>
            </a:pPr>
            <a:endParaRPr lang="fr-BE" sz="2000" dirty="0"/>
          </a:p>
          <a:p>
            <a:pPr marL="0" indent="0">
              <a:buNone/>
            </a:pPr>
            <a:r>
              <a:rPr lang="fr-BE" sz="2000" dirty="0"/>
              <a:t>Dans cette optique, la réforme veille à </a:t>
            </a:r>
            <a:r>
              <a:rPr lang="fr-BE" sz="2000" b="1" dirty="0"/>
              <a:t>augmenter ses moyens d’agir</a:t>
            </a:r>
          </a:p>
          <a:p>
            <a:r>
              <a:rPr lang="fr-BE" sz="2000" dirty="0"/>
              <a:t>Au niveau des délais pour agir</a:t>
            </a:r>
          </a:p>
          <a:p>
            <a:r>
              <a:rPr lang="fr-BE" sz="2000" b="1" dirty="0"/>
              <a:t>Au niveau de l’avertissement du CPAS</a:t>
            </a:r>
            <a:r>
              <a:rPr lang="fr-BE" sz="2000" dirty="0"/>
              <a:t>.</a:t>
            </a:r>
          </a:p>
          <a:p>
            <a:r>
              <a:rPr lang="fr-BE" sz="2000" dirty="0"/>
              <a:t>Au niveau des moyens d’action</a:t>
            </a:r>
          </a:p>
          <a:p>
            <a:endParaRPr lang="fr-BE" sz="2000" dirty="0"/>
          </a:p>
          <a:p>
            <a:pPr marL="0" indent="0">
              <a:buNone/>
            </a:pPr>
            <a:r>
              <a:rPr lang="fr-BE" sz="2000" dirty="0"/>
              <a:t>Détails de la procédure</a:t>
            </a:r>
          </a:p>
        </p:txBody>
      </p:sp>
      <p:sp>
        <p:nvSpPr>
          <p:cNvPr id="8" name="Rectangle 7"/>
          <p:cNvSpPr/>
          <p:nvPr/>
        </p:nvSpPr>
        <p:spPr>
          <a:xfrm>
            <a:off x="102763" y="617092"/>
            <a:ext cx="1351652" cy="646331"/>
          </a:xfrm>
          <a:prstGeom prst="rect">
            <a:avLst/>
          </a:prstGeom>
        </p:spPr>
        <p:txBody>
          <a:bodyPr wrap="none">
            <a:spAutoFit/>
          </a:bodyPr>
          <a:lstStyle/>
          <a:p>
            <a:pPr algn="ctr"/>
            <a:r>
              <a:rPr lang="fr-BE" b="1" u="sng" dirty="0"/>
              <a:t>Moins d’</a:t>
            </a:r>
          </a:p>
          <a:p>
            <a:pPr algn="ctr"/>
            <a:r>
              <a:rPr lang="fr-BE" b="1" u="sng" dirty="0"/>
              <a:t>expulsions</a:t>
            </a:r>
            <a:endParaRPr lang="fr-BE" dirty="0"/>
          </a:p>
        </p:txBody>
      </p:sp>
      <p:sp>
        <p:nvSpPr>
          <p:cNvPr id="9" name="Titre 1"/>
          <p:cNvSpPr txBox="1">
            <a:spLocks/>
          </p:cNvSpPr>
          <p:nvPr/>
        </p:nvSpPr>
        <p:spPr>
          <a:xfrm>
            <a:off x="1624735" y="617092"/>
            <a:ext cx="10459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BE" b="1" u="sng" dirty="0"/>
              <a:t>Objectif n°2 : Diminuer le nombre d’expulsions</a:t>
            </a:r>
          </a:p>
        </p:txBody>
      </p:sp>
    </p:spTree>
    <p:extLst>
      <p:ext uri="{BB962C8B-B14F-4D97-AF65-F5344CB8AC3E}">
        <p14:creationId xmlns:p14="http://schemas.microsoft.com/office/powerpoint/2010/main" val="562896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855695" y="1335141"/>
            <a:ext cx="10255623" cy="5307105"/>
          </a:xfrm>
        </p:spPr>
        <p:txBody>
          <a:bodyPr>
            <a:normAutofit fontScale="92500" lnSpcReduction="20000"/>
          </a:bodyPr>
          <a:lstStyle/>
          <a:p>
            <a:pPr marL="0" indent="0">
              <a:buNone/>
            </a:pPr>
            <a:r>
              <a:rPr lang="fr-BE" sz="2000" dirty="0"/>
              <a:t>L’ordonnance augmente ou formalise les délais dont dispose le locataire lié par un bail d’habitation à chaque étape de la procédure d’expulsion pour trouver solution.</a:t>
            </a:r>
          </a:p>
          <a:p>
            <a:pPr marL="0" indent="0">
              <a:buNone/>
            </a:pPr>
            <a:endParaRPr lang="fr-BE" sz="900" dirty="0"/>
          </a:p>
          <a:p>
            <a:r>
              <a:rPr lang="fr-BE" sz="2200" dirty="0"/>
              <a:t>Une </a:t>
            </a:r>
            <a:r>
              <a:rPr lang="fr-BE" sz="2200" u="sng" dirty="0"/>
              <a:t>mise en demeure</a:t>
            </a:r>
            <a:r>
              <a:rPr lang="fr-BE" sz="2200" dirty="0"/>
              <a:t> doit être envoyée au moins </a:t>
            </a:r>
            <a:r>
              <a:rPr lang="fr-BE" sz="2200" b="1" dirty="0"/>
              <a:t>1 mois </a:t>
            </a:r>
            <a:r>
              <a:rPr lang="fr-BE" sz="2200" dirty="0"/>
              <a:t>avant l’introduction de l’affaire en justice.</a:t>
            </a:r>
          </a:p>
          <a:p>
            <a:r>
              <a:rPr lang="fr-BE" sz="2200" dirty="0"/>
              <a:t>Le </a:t>
            </a:r>
            <a:r>
              <a:rPr lang="fr-BE" sz="2200" u="sng" dirty="0"/>
              <a:t>délai de comparution</a:t>
            </a:r>
            <a:r>
              <a:rPr lang="fr-BE" sz="2200" dirty="0"/>
              <a:t> entre la convocation et l’audience pour une demande d’expulsion </a:t>
            </a:r>
            <a:r>
              <a:rPr lang="fr-BE" sz="2200" b="1" dirty="0"/>
              <a:t>passe à 40 jours</a:t>
            </a:r>
            <a:r>
              <a:rPr lang="fr-BE" sz="2200" dirty="0"/>
              <a:t> après l’envoi de la requête ou la signification de la citation (auparavant 8 jours). </a:t>
            </a:r>
          </a:p>
          <a:p>
            <a:r>
              <a:rPr lang="fr-BE" sz="2200" dirty="0"/>
              <a:t>Il faut un </a:t>
            </a:r>
            <a:r>
              <a:rPr lang="fr-BE" sz="2200" u="sng" dirty="0"/>
              <a:t>arriéré de loyer</a:t>
            </a:r>
            <a:r>
              <a:rPr lang="fr-BE" sz="2200" dirty="0"/>
              <a:t> d’</a:t>
            </a:r>
            <a:r>
              <a:rPr lang="fr-BE" sz="2200" b="1" dirty="0"/>
              <a:t>au moins 3 mois </a:t>
            </a:r>
            <a:r>
              <a:rPr lang="fr-BE" sz="2200" dirty="0"/>
              <a:t>pour justifier une expulsion sur base de non-paiement (principe de proportionnalité)</a:t>
            </a:r>
          </a:p>
          <a:p>
            <a:r>
              <a:rPr lang="fr-BE" sz="2200" dirty="0"/>
              <a:t>Comme avant, un </a:t>
            </a:r>
            <a:r>
              <a:rPr lang="fr-BE" sz="2200" b="1" dirty="0"/>
              <a:t>délai d’1 mois </a:t>
            </a:r>
            <a:r>
              <a:rPr lang="fr-BE" sz="2200" dirty="0"/>
              <a:t>devra être respecté </a:t>
            </a:r>
            <a:r>
              <a:rPr lang="fr-BE" sz="2200" u="sng" dirty="0"/>
              <a:t>entre la signification du jugement ordonnant l’expulsion et l’expulsion.</a:t>
            </a:r>
          </a:p>
          <a:p>
            <a:r>
              <a:rPr lang="fr-BE" sz="2200" u="sng" dirty="0"/>
              <a:t>L’avis d’expulsion, </a:t>
            </a:r>
            <a:r>
              <a:rPr lang="fr-BE" sz="2200" dirty="0"/>
              <a:t>que l’huissier doit envoyer à l’occupant pour l’informer de la date réelle d’expulsion doit désormais être envoyé </a:t>
            </a:r>
            <a:r>
              <a:rPr lang="fr-BE" sz="2200" b="1" dirty="0"/>
              <a:t>au moins 15 jours à l’avance</a:t>
            </a:r>
            <a:r>
              <a:rPr lang="fr-BE" sz="2200" dirty="0"/>
              <a:t>, au lieu de 5 précédemment</a:t>
            </a:r>
            <a:endParaRPr lang="fr-BE" sz="2200" u="sng" dirty="0"/>
          </a:p>
          <a:p>
            <a:pPr marL="0" indent="0">
              <a:buNone/>
            </a:pPr>
            <a:r>
              <a:rPr lang="fr-BE" sz="900" b="1" dirty="0"/>
              <a:t> </a:t>
            </a:r>
          </a:p>
          <a:p>
            <a:pPr marL="0" indent="0">
              <a:buNone/>
            </a:pPr>
            <a:r>
              <a:rPr lang="fr-BE" sz="2000" b="1" dirty="0">
                <a:sym typeface="Wingdings" panose="05000000000000000000" pitchFamily="2" charset="2"/>
              </a:rPr>
              <a:t> Au minimum 4 mois pour expulser quelqu’un pour non paiement du loyer</a:t>
            </a:r>
            <a:endParaRPr lang="fr-BE" sz="2000" b="1" dirty="0"/>
          </a:p>
        </p:txBody>
      </p:sp>
      <p:sp>
        <p:nvSpPr>
          <p:cNvPr id="5" name="Rectangle 4"/>
          <p:cNvSpPr/>
          <p:nvPr/>
        </p:nvSpPr>
        <p:spPr>
          <a:xfrm>
            <a:off x="102763" y="617092"/>
            <a:ext cx="1351652" cy="646331"/>
          </a:xfrm>
          <a:prstGeom prst="rect">
            <a:avLst/>
          </a:prstGeom>
        </p:spPr>
        <p:txBody>
          <a:bodyPr wrap="none">
            <a:spAutoFit/>
          </a:bodyPr>
          <a:lstStyle/>
          <a:p>
            <a:pPr algn="ctr"/>
            <a:r>
              <a:rPr lang="fr-BE" b="1" u="sng" dirty="0"/>
              <a:t>Moins d’</a:t>
            </a:r>
          </a:p>
          <a:p>
            <a:pPr algn="ctr"/>
            <a:r>
              <a:rPr lang="fr-BE" b="1" u="sng" dirty="0"/>
              <a:t>expulsions</a:t>
            </a:r>
            <a:endParaRPr lang="fr-BE" dirty="0"/>
          </a:p>
        </p:txBody>
      </p:sp>
      <p:sp>
        <p:nvSpPr>
          <p:cNvPr id="6" name="Titre 1"/>
          <p:cNvSpPr txBox="1">
            <a:spLocks/>
          </p:cNvSpPr>
          <p:nvPr/>
        </p:nvSpPr>
        <p:spPr>
          <a:xfrm>
            <a:off x="1855695" y="677898"/>
            <a:ext cx="9475694" cy="657243"/>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BE" sz="2800" u="sng" dirty="0"/>
              <a:t>L’augmentation des délais :</a:t>
            </a:r>
            <a:endParaRPr lang="fr-BE" u="sng" dirty="0"/>
          </a:p>
        </p:txBody>
      </p:sp>
    </p:spTree>
    <p:extLst>
      <p:ext uri="{BB962C8B-B14F-4D97-AF65-F5344CB8AC3E}">
        <p14:creationId xmlns:p14="http://schemas.microsoft.com/office/powerpoint/2010/main" val="21171405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855695" y="1355017"/>
            <a:ext cx="10255623" cy="5307105"/>
          </a:xfrm>
        </p:spPr>
        <p:txBody>
          <a:bodyPr>
            <a:normAutofit lnSpcReduction="10000"/>
          </a:bodyPr>
          <a:lstStyle/>
          <a:p>
            <a:pPr marL="0" indent="0">
              <a:buNone/>
            </a:pPr>
            <a:r>
              <a:rPr lang="fr-BE" sz="2000" dirty="0"/>
              <a:t>L’ordonnance augmente le nombre de cas dans lesquels le CPAS doit être averti.</a:t>
            </a:r>
          </a:p>
          <a:p>
            <a:pPr marL="0" indent="0">
              <a:buNone/>
            </a:pPr>
            <a:endParaRPr lang="fr-BE" sz="900" dirty="0"/>
          </a:p>
          <a:p>
            <a:r>
              <a:rPr lang="fr-BE" sz="2000" b="1" dirty="0"/>
              <a:t>Le locataire ne peut plus s’opposer à la transmission du dossier au CPAS</a:t>
            </a:r>
            <a:r>
              <a:rPr lang="fr-BE" sz="2000" dirty="0"/>
              <a:t> alors qu’avant, il disposait d’un délai de 5 jours pour s’y opposer.</a:t>
            </a:r>
          </a:p>
          <a:p>
            <a:r>
              <a:rPr lang="fr-BE" sz="2000" b="1" dirty="0"/>
              <a:t>Dès qu’une expulsion est demandée en justice</a:t>
            </a:r>
            <a:r>
              <a:rPr lang="fr-BE" sz="2000" dirty="0"/>
              <a:t>, le CPAS doit en être prévenu par le greffe. Que la demande ait lieu dans l’acte introductif (requête – citation - …) ou en cours d’audience (par voie de conclusion). </a:t>
            </a:r>
          </a:p>
          <a:p>
            <a:r>
              <a:rPr lang="fr-BE" sz="2000" b="1" dirty="0"/>
              <a:t>Tout jugement autorisant l’expulsion </a:t>
            </a:r>
            <a:r>
              <a:rPr lang="fr-BE" sz="2000" dirty="0"/>
              <a:t>sera transmis au CPAS par le greffe en même temps que la notification de la décision aux parties </a:t>
            </a:r>
          </a:p>
          <a:p>
            <a:r>
              <a:rPr lang="fr-BE" sz="2000" dirty="0"/>
              <a:t>L’huissier qui </a:t>
            </a:r>
            <a:r>
              <a:rPr lang="fr-BE" sz="2000" b="1" dirty="0"/>
              <a:t>signifie un jugement </a:t>
            </a:r>
            <a:r>
              <a:rPr lang="fr-BE" sz="2000" dirty="0"/>
              <a:t>contenant un ordre de déguerpir doit également en avertir le CPAS</a:t>
            </a:r>
          </a:p>
          <a:p>
            <a:r>
              <a:rPr lang="fr-BE" sz="2000" b="1" dirty="0"/>
              <a:t>L’avis d’expulsion </a:t>
            </a:r>
            <a:r>
              <a:rPr lang="fr-BE" sz="2000" dirty="0"/>
              <a:t>sera également transmis par l’huissier au CPAS.</a:t>
            </a:r>
            <a:r>
              <a:rPr lang="fr-BE" dirty="0"/>
              <a:t> </a:t>
            </a:r>
            <a:r>
              <a:rPr lang="fr-BE" sz="900" b="1" dirty="0"/>
              <a:t> </a:t>
            </a:r>
          </a:p>
          <a:p>
            <a:pPr marL="0" indent="0">
              <a:buNone/>
            </a:pPr>
            <a:endParaRPr lang="fr-BE" sz="800" b="1" dirty="0">
              <a:sym typeface="Wingdings" panose="05000000000000000000" pitchFamily="2" charset="2"/>
            </a:endParaRPr>
          </a:p>
          <a:p>
            <a:pPr marL="0" indent="0">
              <a:buNone/>
            </a:pPr>
            <a:r>
              <a:rPr lang="fr-BE" sz="2000" b="1" dirty="0">
                <a:sym typeface="Wingdings" panose="05000000000000000000" pitchFamily="2" charset="2"/>
              </a:rPr>
              <a:t>  Le CPAS doit désormais « </a:t>
            </a:r>
            <a:r>
              <a:rPr lang="fr-BE" sz="2000" b="1" i="1" dirty="0">
                <a:sym typeface="Wingdings" panose="05000000000000000000" pitchFamily="2" charset="2"/>
              </a:rPr>
              <a:t>o</a:t>
            </a:r>
            <a:r>
              <a:rPr lang="fr-BE" sz="2000" b="1" i="1" dirty="0"/>
              <a:t>ffrir, de la manière la plus appropriée, d’apporter son aide dans le cadre de sa mission légale ».</a:t>
            </a:r>
            <a:endParaRPr lang="fr-BE" sz="2000" b="1" i="1" dirty="0">
              <a:sym typeface="Wingdings" panose="05000000000000000000" pitchFamily="2" charset="2"/>
            </a:endParaRPr>
          </a:p>
          <a:p>
            <a:pPr marL="0" indent="0">
              <a:buNone/>
            </a:pPr>
            <a:endParaRPr lang="fr-BE" sz="2000" b="1" dirty="0">
              <a:sym typeface="Wingdings" panose="05000000000000000000" pitchFamily="2" charset="2"/>
            </a:endParaRPr>
          </a:p>
        </p:txBody>
      </p:sp>
      <p:sp>
        <p:nvSpPr>
          <p:cNvPr id="5" name="Rectangle 4"/>
          <p:cNvSpPr/>
          <p:nvPr/>
        </p:nvSpPr>
        <p:spPr>
          <a:xfrm>
            <a:off x="102763" y="617092"/>
            <a:ext cx="1351652" cy="646331"/>
          </a:xfrm>
          <a:prstGeom prst="rect">
            <a:avLst/>
          </a:prstGeom>
        </p:spPr>
        <p:txBody>
          <a:bodyPr wrap="none">
            <a:spAutoFit/>
          </a:bodyPr>
          <a:lstStyle/>
          <a:p>
            <a:pPr algn="ctr"/>
            <a:r>
              <a:rPr lang="fr-BE" b="1" u="sng" dirty="0"/>
              <a:t>Moins d’</a:t>
            </a:r>
          </a:p>
          <a:p>
            <a:pPr algn="ctr"/>
            <a:r>
              <a:rPr lang="fr-BE" b="1" u="sng" dirty="0"/>
              <a:t>expulsions</a:t>
            </a:r>
            <a:endParaRPr lang="fr-BE" dirty="0"/>
          </a:p>
        </p:txBody>
      </p:sp>
      <p:sp>
        <p:nvSpPr>
          <p:cNvPr id="7" name="Titre 1"/>
          <p:cNvSpPr txBox="1">
            <a:spLocks/>
          </p:cNvSpPr>
          <p:nvPr/>
        </p:nvSpPr>
        <p:spPr>
          <a:xfrm>
            <a:off x="1855695" y="697774"/>
            <a:ext cx="9475694" cy="657243"/>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BE" sz="2800" u="sng" dirty="0"/>
              <a:t>L’avertissement du CPAS :</a:t>
            </a:r>
            <a:endParaRPr lang="fr-BE" u="sng" dirty="0"/>
          </a:p>
        </p:txBody>
      </p:sp>
    </p:spTree>
    <p:extLst>
      <p:ext uri="{BB962C8B-B14F-4D97-AF65-F5344CB8AC3E}">
        <p14:creationId xmlns:p14="http://schemas.microsoft.com/office/powerpoint/2010/main" val="13702475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855695" y="1355017"/>
            <a:ext cx="10255623" cy="5307105"/>
          </a:xfrm>
        </p:spPr>
        <p:txBody>
          <a:bodyPr>
            <a:noAutofit/>
          </a:bodyPr>
          <a:lstStyle/>
          <a:p>
            <a:r>
              <a:rPr lang="fr-BE" sz="2000" dirty="0"/>
              <a:t>Tous les articles de loi relatifs aux expulsions domiciliaires sont rapatriés et </a:t>
            </a:r>
            <a:r>
              <a:rPr lang="fr-BE" sz="2000" i="1" dirty="0"/>
              <a:t>rassemblés dans le </a:t>
            </a:r>
            <a:r>
              <a:rPr lang="fr-BE" sz="2000" b="1" i="1" dirty="0"/>
              <a:t>Code Bruxellois du Logement</a:t>
            </a:r>
            <a:r>
              <a:rPr lang="fr-BE" sz="2000" dirty="0"/>
              <a:t> (</a:t>
            </a:r>
            <a:r>
              <a:rPr lang="fr-BE" sz="2000" i="1" dirty="0"/>
              <a:t>art 233bis et suivants</a:t>
            </a:r>
            <a:r>
              <a:rPr lang="fr-BE" sz="2000" dirty="0"/>
              <a:t>).</a:t>
            </a:r>
          </a:p>
          <a:p>
            <a:r>
              <a:rPr lang="fr-BE" sz="2000" dirty="0"/>
              <a:t>Toute personne </a:t>
            </a:r>
            <a:r>
              <a:rPr lang="fr-BE" sz="2000" b="1" dirty="0"/>
              <a:t>qui utilise la citation alors que la requête était possible </a:t>
            </a:r>
            <a:r>
              <a:rPr lang="fr-BE" sz="2000" dirty="0"/>
              <a:t>devra en assumer la différence de coût, même si elle obtient gain de cause</a:t>
            </a:r>
            <a:endParaRPr lang="fr-BE" sz="2000" b="1" dirty="0"/>
          </a:p>
          <a:p>
            <a:r>
              <a:rPr lang="fr-BE" sz="2000" dirty="0"/>
              <a:t>L’acte introductif d’instance devra contenir le </a:t>
            </a:r>
            <a:r>
              <a:rPr lang="fr-BE" sz="2000" b="1" dirty="0"/>
              <a:t>nr de téléphone et/ou l’adresse mail du locataire</a:t>
            </a:r>
            <a:r>
              <a:rPr lang="fr-BE" sz="2000" dirty="0"/>
              <a:t> (si le requérant en a connaissance)</a:t>
            </a:r>
          </a:p>
          <a:p>
            <a:r>
              <a:rPr lang="fr-BE" sz="2000" dirty="0"/>
              <a:t>Avant d’autoriser une expulsion, le juge devra </a:t>
            </a:r>
            <a:r>
              <a:rPr lang="fr-BE" sz="2000" b="1" dirty="0"/>
              <a:t>tenter de concilier les parties </a:t>
            </a:r>
            <a:r>
              <a:rPr lang="fr-BE" sz="2000" dirty="0"/>
              <a:t>puis procéder à un examen de proportionnalité </a:t>
            </a:r>
          </a:p>
          <a:p>
            <a:r>
              <a:rPr lang="fr-BE" sz="2000" b="1" dirty="0"/>
              <a:t>Les indemnités d’occupation</a:t>
            </a:r>
            <a:r>
              <a:rPr lang="fr-BE" sz="2000" dirty="0"/>
              <a:t> doivent être </a:t>
            </a:r>
            <a:r>
              <a:rPr lang="fr-BE" sz="2000" b="1" dirty="0"/>
              <a:t>fixées en jour</a:t>
            </a:r>
            <a:r>
              <a:rPr lang="fr-BE" sz="2000" dirty="0"/>
              <a:t>, et le total mensuel ne pourra pas dépasser le montant du loyer tel que fixé dans le bail d’origine.</a:t>
            </a:r>
          </a:p>
          <a:p>
            <a:r>
              <a:rPr lang="fr-BE" sz="2000" b="1" dirty="0"/>
              <a:t>L’avis d’expulsion</a:t>
            </a:r>
            <a:r>
              <a:rPr lang="fr-BE" sz="2000" dirty="0"/>
              <a:t> pourra être </a:t>
            </a:r>
            <a:r>
              <a:rPr lang="fr-BE" sz="2000" b="1" dirty="0"/>
              <a:t>envoyé par courrier simple</a:t>
            </a:r>
            <a:r>
              <a:rPr lang="fr-BE" sz="2000" dirty="0"/>
              <a:t> et devra contenir certaines mentions comme une explication sur le sort des meubles.</a:t>
            </a:r>
          </a:p>
          <a:p>
            <a:r>
              <a:rPr lang="fr-BE" sz="2000" dirty="0"/>
              <a:t>Possibilité de </a:t>
            </a:r>
            <a:r>
              <a:rPr lang="fr-BE" sz="2000" b="1" dirty="0"/>
              <a:t>faire annuler l’expulsion</a:t>
            </a:r>
            <a:r>
              <a:rPr lang="fr-BE" sz="2000" dirty="0"/>
              <a:t> après réception de l’avis </a:t>
            </a:r>
            <a:r>
              <a:rPr lang="fr-BE" sz="2000" b="1" dirty="0"/>
              <a:t>si l’occupant prouve à l’huissier qu’il dispose d’une solution de relogement dans le mois</a:t>
            </a:r>
            <a:r>
              <a:rPr lang="fr-BE" sz="2000" dirty="0"/>
              <a:t>.</a:t>
            </a:r>
            <a:endParaRPr lang="fr-BE" sz="2000" b="1" dirty="0">
              <a:sym typeface="Wingdings" panose="05000000000000000000" pitchFamily="2" charset="2"/>
            </a:endParaRPr>
          </a:p>
        </p:txBody>
      </p:sp>
      <p:sp>
        <p:nvSpPr>
          <p:cNvPr id="5" name="Rectangle 4"/>
          <p:cNvSpPr/>
          <p:nvPr/>
        </p:nvSpPr>
        <p:spPr>
          <a:xfrm>
            <a:off x="102763" y="617092"/>
            <a:ext cx="1351652" cy="646331"/>
          </a:xfrm>
          <a:prstGeom prst="rect">
            <a:avLst/>
          </a:prstGeom>
        </p:spPr>
        <p:txBody>
          <a:bodyPr wrap="none">
            <a:spAutoFit/>
          </a:bodyPr>
          <a:lstStyle/>
          <a:p>
            <a:pPr algn="ctr"/>
            <a:r>
              <a:rPr lang="fr-BE" b="1" u="sng" dirty="0"/>
              <a:t>Moins d’</a:t>
            </a:r>
          </a:p>
          <a:p>
            <a:pPr algn="ctr"/>
            <a:r>
              <a:rPr lang="fr-BE" b="1" u="sng" dirty="0"/>
              <a:t>expulsions</a:t>
            </a:r>
            <a:endParaRPr lang="fr-BE" dirty="0"/>
          </a:p>
        </p:txBody>
      </p:sp>
      <p:sp>
        <p:nvSpPr>
          <p:cNvPr id="7" name="Titre 1"/>
          <p:cNvSpPr txBox="1">
            <a:spLocks/>
          </p:cNvSpPr>
          <p:nvPr/>
        </p:nvSpPr>
        <p:spPr>
          <a:xfrm>
            <a:off x="1855695" y="697774"/>
            <a:ext cx="9475694" cy="657243"/>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BE" sz="2800" u="sng" dirty="0"/>
              <a:t>Les autres mesures de l’ordonnance :</a:t>
            </a:r>
            <a:endParaRPr lang="fr-BE" u="sng" dirty="0"/>
          </a:p>
        </p:txBody>
      </p:sp>
    </p:spTree>
    <p:extLst>
      <p:ext uri="{BB962C8B-B14F-4D97-AF65-F5344CB8AC3E}">
        <p14:creationId xmlns:p14="http://schemas.microsoft.com/office/powerpoint/2010/main" val="11442069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033401" y="1694947"/>
            <a:ext cx="9554134" cy="4870698"/>
          </a:xfrm>
        </p:spPr>
        <p:txBody>
          <a:bodyPr>
            <a:normAutofit/>
          </a:bodyPr>
          <a:lstStyle/>
          <a:p>
            <a:r>
              <a:rPr lang="fr-BE" dirty="0"/>
              <a:t>Les boîtes aux lettres communes sont désormais interdites et les propriétaires d’immeubles multiples devront désormais installer une boite aux lettres par logement  </a:t>
            </a:r>
          </a:p>
          <a:p>
            <a:r>
              <a:rPr lang="fr-BE" dirty="0"/>
              <a:t>Le gouvernement a prévu de leur accorder une </a:t>
            </a:r>
            <a:r>
              <a:rPr lang="fr-BE" b="1" dirty="0"/>
              <a:t>subvention annuelle supplémentaire</a:t>
            </a:r>
            <a:r>
              <a:rPr lang="fr-BE" dirty="0"/>
              <a:t> correspondant à 1/2 équivalent temps-plein par CPAS augmenté d’un certain budget réparti au prorata du nombre d’expulsions par commune</a:t>
            </a:r>
            <a:r>
              <a:rPr lang="fr-BE"/>
              <a:t>. </a:t>
            </a:r>
          </a:p>
          <a:p>
            <a:endParaRPr lang="fr-BE" sz="2000" u="sng" dirty="0"/>
          </a:p>
          <a:p>
            <a:pPr marL="0" indent="0">
              <a:buNone/>
            </a:pPr>
            <a:r>
              <a:rPr lang="fr-BE" sz="2000" u="sng" dirty="0"/>
              <a:t>Quel service du CPAS est le mieux placer pour réaliser cet objectif ?</a:t>
            </a:r>
          </a:p>
          <a:p>
            <a:pPr marL="0" indent="0">
              <a:buNone/>
            </a:pPr>
            <a:r>
              <a:rPr lang="fr-BE" sz="2000" b="1" dirty="0"/>
              <a:t> </a:t>
            </a:r>
          </a:p>
          <a:p>
            <a:pPr marL="0" indent="0">
              <a:buNone/>
            </a:pPr>
            <a:endParaRPr lang="fr-BE" dirty="0"/>
          </a:p>
        </p:txBody>
      </p:sp>
      <p:sp>
        <p:nvSpPr>
          <p:cNvPr id="5" name="Rectangle 4"/>
          <p:cNvSpPr/>
          <p:nvPr/>
        </p:nvSpPr>
        <p:spPr>
          <a:xfrm>
            <a:off x="102763" y="617092"/>
            <a:ext cx="1351652" cy="646331"/>
          </a:xfrm>
          <a:prstGeom prst="rect">
            <a:avLst/>
          </a:prstGeom>
        </p:spPr>
        <p:txBody>
          <a:bodyPr wrap="none">
            <a:spAutoFit/>
          </a:bodyPr>
          <a:lstStyle/>
          <a:p>
            <a:pPr algn="ctr"/>
            <a:r>
              <a:rPr lang="fr-BE" b="1" u="sng" dirty="0"/>
              <a:t>Moins d’</a:t>
            </a:r>
          </a:p>
          <a:p>
            <a:pPr algn="ctr"/>
            <a:r>
              <a:rPr lang="fr-BE" b="1" u="sng" dirty="0"/>
              <a:t>expulsions</a:t>
            </a:r>
            <a:endParaRPr lang="fr-BE" dirty="0"/>
          </a:p>
        </p:txBody>
      </p:sp>
      <p:sp>
        <p:nvSpPr>
          <p:cNvPr id="6" name="Titre 1"/>
          <p:cNvSpPr txBox="1">
            <a:spLocks/>
          </p:cNvSpPr>
          <p:nvPr/>
        </p:nvSpPr>
        <p:spPr>
          <a:xfrm>
            <a:off x="2111841" y="606180"/>
            <a:ext cx="9475694" cy="657243"/>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BE" sz="2800" u="sng" dirty="0"/>
              <a:t>Les autres mesures « hors Ordonnance » :</a:t>
            </a:r>
            <a:endParaRPr lang="fr-BE" u="sng" dirty="0"/>
          </a:p>
        </p:txBody>
      </p:sp>
    </p:spTree>
    <p:extLst>
      <p:ext uri="{BB962C8B-B14F-4D97-AF65-F5344CB8AC3E}">
        <p14:creationId xmlns:p14="http://schemas.microsoft.com/office/powerpoint/2010/main" val="5030083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2763" y="617092"/>
            <a:ext cx="1351652" cy="646331"/>
          </a:xfrm>
          <a:prstGeom prst="rect">
            <a:avLst/>
          </a:prstGeom>
        </p:spPr>
        <p:txBody>
          <a:bodyPr wrap="none">
            <a:spAutoFit/>
          </a:bodyPr>
          <a:lstStyle/>
          <a:p>
            <a:pPr algn="ctr"/>
            <a:r>
              <a:rPr lang="fr-BE" b="1" u="sng" dirty="0"/>
              <a:t>Moins d’</a:t>
            </a:r>
          </a:p>
          <a:p>
            <a:pPr algn="ctr"/>
            <a:r>
              <a:rPr lang="fr-BE" b="1" u="sng" dirty="0"/>
              <a:t>expulsions</a:t>
            </a:r>
            <a:endParaRPr lang="fr-BE" dirty="0"/>
          </a:p>
        </p:txBody>
      </p:sp>
      <p:pic>
        <p:nvPicPr>
          <p:cNvPr id="7" name="Espace réservé du contenu 6"/>
          <p:cNvPicPr>
            <a:picLocks noGrp="1" noChangeAspect="1"/>
          </p:cNvPicPr>
          <p:nvPr>
            <p:ph idx="1"/>
          </p:nvPr>
        </p:nvPicPr>
        <p:blipFill rotWithShape="1">
          <a:blip r:embed="rId2">
            <a:extLst>
              <a:ext uri="{28A0092B-C50C-407E-A947-70E740481C1C}">
                <a14:useLocalDpi xmlns:a14="http://schemas.microsoft.com/office/drawing/2010/main" val="0"/>
              </a:ext>
            </a:extLst>
          </a:blip>
          <a:srcRect b="6860"/>
          <a:stretch/>
        </p:blipFill>
        <p:spPr>
          <a:xfrm>
            <a:off x="0" y="0"/>
            <a:ext cx="12192000" cy="6858000"/>
          </a:xfrm>
        </p:spPr>
      </p:pic>
      <p:pic>
        <p:nvPicPr>
          <p:cNvPr id="8" name="Espace réservé du contenu 6"/>
          <p:cNvPicPr>
            <a:picLocks noChangeAspect="1"/>
          </p:cNvPicPr>
          <p:nvPr/>
        </p:nvPicPr>
        <p:blipFill rotWithShape="1">
          <a:blip r:embed="rId2">
            <a:extLst>
              <a:ext uri="{28A0092B-C50C-407E-A947-70E740481C1C}">
                <a14:useLocalDpi xmlns:a14="http://schemas.microsoft.com/office/drawing/2010/main" val="0"/>
              </a:ext>
            </a:extLst>
          </a:blip>
          <a:srcRect l="50812" t="50066" r="40365" b="40607"/>
          <a:stretch/>
        </p:blipFill>
        <p:spPr>
          <a:xfrm>
            <a:off x="7835153" y="3648635"/>
            <a:ext cx="1075765" cy="690282"/>
          </a:xfrm>
          <a:prstGeom prst="rect">
            <a:avLst/>
          </a:prstGeom>
        </p:spPr>
      </p:pic>
    </p:spTree>
    <p:extLst>
      <p:ext uri="{BB962C8B-B14F-4D97-AF65-F5344CB8AC3E}">
        <p14:creationId xmlns:p14="http://schemas.microsoft.com/office/powerpoint/2010/main" val="13174261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à coins arrondis 4"/>
          <p:cNvSpPr/>
          <p:nvPr/>
        </p:nvSpPr>
        <p:spPr>
          <a:xfrm>
            <a:off x="2216792" y="350388"/>
            <a:ext cx="6998926" cy="4572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b="1" dirty="0"/>
              <a:t>Difficultés du locataire dans le paiement du loyer</a:t>
            </a:r>
          </a:p>
        </p:txBody>
      </p:sp>
      <p:sp>
        <p:nvSpPr>
          <p:cNvPr id="7" name="Rectangle à coins arrondis 6"/>
          <p:cNvSpPr/>
          <p:nvPr/>
        </p:nvSpPr>
        <p:spPr>
          <a:xfrm>
            <a:off x="2216792" y="1040780"/>
            <a:ext cx="7004664" cy="4572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b="1" dirty="0"/>
              <a:t>Envoi d’une mise en demeure</a:t>
            </a:r>
          </a:p>
        </p:txBody>
      </p:sp>
      <p:sp>
        <p:nvSpPr>
          <p:cNvPr id="8" name="Rectangle à coins arrondis 7"/>
          <p:cNvSpPr/>
          <p:nvPr/>
        </p:nvSpPr>
        <p:spPr>
          <a:xfrm>
            <a:off x="2213923" y="1850141"/>
            <a:ext cx="6998926" cy="475129"/>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b="1" dirty="0"/>
              <a:t>Requête en justice auprès du Juge de Paix</a:t>
            </a:r>
          </a:p>
        </p:txBody>
      </p:sp>
      <p:sp>
        <p:nvSpPr>
          <p:cNvPr id="9" name="Rectangle à coins arrondis 8"/>
          <p:cNvSpPr/>
          <p:nvPr/>
        </p:nvSpPr>
        <p:spPr>
          <a:xfrm>
            <a:off x="202828" y="2779110"/>
            <a:ext cx="1886668" cy="2563906"/>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b="1" dirty="0"/>
              <a:t>Le greffier prévient le CPAS</a:t>
            </a:r>
          </a:p>
        </p:txBody>
      </p:sp>
      <p:sp>
        <p:nvSpPr>
          <p:cNvPr id="10" name="Rectangle à coins arrondis 9"/>
          <p:cNvSpPr/>
          <p:nvPr/>
        </p:nvSpPr>
        <p:spPr>
          <a:xfrm>
            <a:off x="2222530" y="2398110"/>
            <a:ext cx="6998926" cy="76200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b="1" dirty="0"/>
              <a:t>Le greffe fixe une audience dans le mois et y convoque les parties par pli recommandé</a:t>
            </a:r>
          </a:p>
        </p:txBody>
      </p:sp>
      <p:sp>
        <p:nvSpPr>
          <p:cNvPr id="11" name="Rectangle à coins arrondis 10"/>
          <p:cNvSpPr/>
          <p:nvPr/>
        </p:nvSpPr>
        <p:spPr>
          <a:xfrm>
            <a:off x="2222530" y="3399990"/>
            <a:ext cx="6998926" cy="923364"/>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b="1" dirty="0"/>
              <a:t>A l’audience, je juge de paix</a:t>
            </a:r>
          </a:p>
          <a:p>
            <a:pPr algn="ctr"/>
            <a:endParaRPr lang="fr-BE" dirty="0"/>
          </a:p>
        </p:txBody>
      </p:sp>
      <p:sp>
        <p:nvSpPr>
          <p:cNvPr id="12" name="Rectangle à coins arrondis 11"/>
          <p:cNvSpPr/>
          <p:nvPr/>
        </p:nvSpPr>
        <p:spPr>
          <a:xfrm>
            <a:off x="2222530" y="3962401"/>
            <a:ext cx="2307158" cy="833718"/>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b="1" dirty="0"/>
              <a:t>Condamne à l’arriéré sans rompre le bail</a:t>
            </a:r>
          </a:p>
        </p:txBody>
      </p:sp>
      <p:sp>
        <p:nvSpPr>
          <p:cNvPr id="14" name="Rectangle à coins arrondis 13"/>
          <p:cNvSpPr/>
          <p:nvPr/>
        </p:nvSpPr>
        <p:spPr>
          <a:xfrm>
            <a:off x="4659853" y="3962401"/>
            <a:ext cx="2426568" cy="106680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b="1" dirty="0"/>
              <a:t>Condamne à un plan avec rupture de bail en cas de non-respect</a:t>
            </a:r>
          </a:p>
        </p:txBody>
      </p:sp>
      <p:sp>
        <p:nvSpPr>
          <p:cNvPr id="15" name="Rectangle à coins arrondis 14"/>
          <p:cNvSpPr/>
          <p:nvPr/>
        </p:nvSpPr>
        <p:spPr>
          <a:xfrm>
            <a:off x="7216587" y="3971363"/>
            <a:ext cx="1996262" cy="824754"/>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b="1" dirty="0"/>
              <a:t>Rompt le bail</a:t>
            </a:r>
          </a:p>
        </p:txBody>
      </p:sp>
      <p:sp>
        <p:nvSpPr>
          <p:cNvPr id="17" name="Rectangle à coins arrondis 16"/>
          <p:cNvSpPr/>
          <p:nvPr/>
        </p:nvSpPr>
        <p:spPr>
          <a:xfrm>
            <a:off x="2219661" y="5244351"/>
            <a:ext cx="7004664" cy="4482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b="1" dirty="0"/>
              <a:t>Le requérant fait signifier le jugement par huissier au débiteur</a:t>
            </a:r>
          </a:p>
        </p:txBody>
      </p:sp>
      <p:sp>
        <p:nvSpPr>
          <p:cNvPr id="18" name="Rectangle à coins arrondis 17"/>
          <p:cNvSpPr/>
          <p:nvPr/>
        </p:nvSpPr>
        <p:spPr>
          <a:xfrm>
            <a:off x="2222530" y="5853966"/>
            <a:ext cx="2307158" cy="92560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b="1" dirty="0"/>
              <a:t>le propriétaire doit retourner devant le juge </a:t>
            </a:r>
          </a:p>
        </p:txBody>
      </p:sp>
      <p:sp>
        <p:nvSpPr>
          <p:cNvPr id="19" name="Rectangle à coins arrondis 18"/>
          <p:cNvSpPr/>
          <p:nvPr/>
        </p:nvSpPr>
        <p:spPr>
          <a:xfrm>
            <a:off x="4659853" y="5871879"/>
            <a:ext cx="2366863" cy="92560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b="1" dirty="0"/>
              <a:t>Expulsion que si manquement aux règles du plan</a:t>
            </a:r>
          </a:p>
        </p:txBody>
      </p:sp>
      <p:sp>
        <p:nvSpPr>
          <p:cNvPr id="20" name="Rectangle à coins arrondis 19"/>
          <p:cNvSpPr/>
          <p:nvPr/>
        </p:nvSpPr>
        <p:spPr>
          <a:xfrm>
            <a:off x="7217558" y="5837150"/>
            <a:ext cx="1996261" cy="93232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b="1" dirty="0"/>
              <a:t>Le propriétaire peut lancer l’expulsion</a:t>
            </a:r>
          </a:p>
        </p:txBody>
      </p:sp>
      <p:sp>
        <p:nvSpPr>
          <p:cNvPr id="28" name="Flèche vers le bas 27"/>
          <p:cNvSpPr/>
          <p:nvPr/>
        </p:nvSpPr>
        <p:spPr>
          <a:xfrm>
            <a:off x="5360894" y="834297"/>
            <a:ext cx="352492" cy="179293"/>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0" name="ZoneTexte 29"/>
          <p:cNvSpPr txBox="1"/>
          <p:nvPr/>
        </p:nvSpPr>
        <p:spPr>
          <a:xfrm>
            <a:off x="9234636" y="973738"/>
            <a:ext cx="2547492" cy="646331"/>
          </a:xfrm>
          <a:prstGeom prst="rect">
            <a:avLst/>
          </a:prstGeom>
          <a:noFill/>
        </p:spPr>
        <p:txBody>
          <a:bodyPr wrap="none" rtlCol="0">
            <a:spAutoFit/>
          </a:bodyPr>
          <a:lstStyle/>
          <a:p>
            <a:pPr marL="285750" indent="-285750">
              <a:buFont typeface="Wingdings" panose="05000000000000000000" pitchFamily="2" charset="2"/>
              <a:buChar char="à"/>
            </a:pPr>
            <a:r>
              <a:rPr lang="fr-BE" dirty="0"/>
              <a:t>Si pas de réaction </a:t>
            </a:r>
          </a:p>
          <a:p>
            <a:r>
              <a:rPr lang="fr-BE" b="1" dirty="0"/>
              <a:t>dans les 30 jours</a:t>
            </a:r>
          </a:p>
        </p:txBody>
      </p:sp>
      <p:sp>
        <p:nvSpPr>
          <p:cNvPr id="31" name="ZoneTexte 30"/>
          <p:cNvSpPr txBox="1"/>
          <p:nvPr/>
        </p:nvSpPr>
        <p:spPr>
          <a:xfrm>
            <a:off x="9234636" y="1781065"/>
            <a:ext cx="2316660" cy="646331"/>
          </a:xfrm>
          <a:prstGeom prst="rect">
            <a:avLst/>
          </a:prstGeom>
          <a:noFill/>
        </p:spPr>
        <p:txBody>
          <a:bodyPr wrap="none" rtlCol="0">
            <a:spAutoFit/>
          </a:bodyPr>
          <a:lstStyle/>
          <a:p>
            <a:pPr marL="285750" indent="-285750">
              <a:buFont typeface="Wingdings" panose="05000000000000000000" pitchFamily="2" charset="2"/>
              <a:buChar char="à"/>
            </a:pPr>
            <a:r>
              <a:rPr lang="fr-BE" i="1" dirty="0"/>
              <a:t>Minimum </a:t>
            </a:r>
            <a:r>
              <a:rPr lang="fr-BE" b="1" i="1" dirty="0"/>
              <a:t>2 mois </a:t>
            </a:r>
          </a:p>
          <a:p>
            <a:r>
              <a:rPr lang="fr-BE" i="1" dirty="0"/>
              <a:t>d’arriérés</a:t>
            </a:r>
          </a:p>
        </p:txBody>
      </p:sp>
      <p:sp>
        <p:nvSpPr>
          <p:cNvPr id="32" name="ZoneTexte 31"/>
          <p:cNvSpPr txBox="1"/>
          <p:nvPr/>
        </p:nvSpPr>
        <p:spPr>
          <a:xfrm>
            <a:off x="9234636" y="2407943"/>
            <a:ext cx="2795999" cy="646331"/>
          </a:xfrm>
          <a:prstGeom prst="rect">
            <a:avLst/>
          </a:prstGeom>
          <a:noFill/>
        </p:spPr>
        <p:txBody>
          <a:bodyPr wrap="square" rtlCol="0">
            <a:spAutoFit/>
          </a:bodyPr>
          <a:lstStyle/>
          <a:p>
            <a:pPr marL="285750" indent="-285750">
              <a:buFont typeface="Wingdings" panose="05000000000000000000" pitchFamily="2" charset="2"/>
              <a:buChar char="à"/>
            </a:pPr>
            <a:r>
              <a:rPr lang="fr-BE" dirty="0">
                <a:sym typeface="Wingdings" panose="05000000000000000000" pitchFamily="2" charset="2"/>
              </a:rPr>
              <a:t>Audience </a:t>
            </a:r>
          </a:p>
          <a:p>
            <a:r>
              <a:rPr lang="fr-BE" b="1" dirty="0">
                <a:sym typeface="Wingdings" panose="05000000000000000000" pitchFamily="2" charset="2"/>
              </a:rPr>
              <a:t>d</a:t>
            </a:r>
            <a:r>
              <a:rPr lang="fr-BE" b="1" dirty="0"/>
              <a:t>ans les 40 jours</a:t>
            </a:r>
          </a:p>
        </p:txBody>
      </p:sp>
      <p:sp>
        <p:nvSpPr>
          <p:cNvPr id="33" name="Flèche vers le bas 32"/>
          <p:cNvSpPr/>
          <p:nvPr/>
        </p:nvSpPr>
        <p:spPr>
          <a:xfrm>
            <a:off x="5381690" y="3189311"/>
            <a:ext cx="352492" cy="179293"/>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4" name="Flèche vers le bas 33"/>
          <p:cNvSpPr/>
          <p:nvPr/>
        </p:nvSpPr>
        <p:spPr>
          <a:xfrm>
            <a:off x="5360894" y="1513967"/>
            <a:ext cx="352492" cy="298629"/>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5" name="Flèche vers le bas 34"/>
          <p:cNvSpPr/>
          <p:nvPr/>
        </p:nvSpPr>
        <p:spPr>
          <a:xfrm>
            <a:off x="5654083" y="5065058"/>
            <a:ext cx="352492" cy="179293"/>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6" name="Flèche vers le bas 35"/>
          <p:cNvSpPr/>
          <p:nvPr/>
        </p:nvSpPr>
        <p:spPr>
          <a:xfrm>
            <a:off x="3147057" y="5709401"/>
            <a:ext cx="352492" cy="127749"/>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7" name="Flèche vers le bas 36"/>
          <p:cNvSpPr/>
          <p:nvPr/>
        </p:nvSpPr>
        <p:spPr>
          <a:xfrm>
            <a:off x="8010773" y="5700997"/>
            <a:ext cx="352492" cy="127749"/>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8" name="Flèche vers le bas 37"/>
          <p:cNvSpPr/>
          <p:nvPr/>
        </p:nvSpPr>
        <p:spPr>
          <a:xfrm>
            <a:off x="5667038" y="5718362"/>
            <a:ext cx="352492" cy="127749"/>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9" name="Rectangle 38"/>
          <p:cNvSpPr/>
          <p:nvPr/>
        </p:nvSpPr>
        <p:spPr>
          <a:xfrm>
            <a:off x="3245669" y="4796117"/>
            <a:ext cx="161365" cy="430303"/>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40" name="Rectangle 39"/>
          <p:cNvSpPr/>
          <p:nvPr/>
        </p:nvSpPr>
        <p:spPr>
          <a:xfrm>
            <a:off x="8111982" y="4814049"/>
            <a:ext cx="161365" cy="430303"/>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45" name="ZoneTexte 44"/>
          <p:cNvSpPr txBox="1"/>
          <p:nvPr/>
        </p:nvSpPr>
        <p:spPr>
          <a:xfrm>
            <a:off x="9234636" y="4034136"/>
            <a:ext cx="3144103" cy="923330"/>
          </a:xfrm>
          <a:prstGeom prst="rect">
            <a:avLst/>
          </a:prstGeom>
          <a:noFill/>
        </p:spPr>
        <p:txBody>
          <a:bodyPr wrap="square" rtlCol="0">
            <a:spAutoFit/>
          </a:bodyPr>
          <a:lstStyle/>
          <a:p>
            <a:pPr marL="285750" indent="-285750">
              <a:buFont typeface="Wingdings" panose="05000000000000000000" pitchFamily="2" charset="2"/>
              <a:buChar char="à"/>
            </a:pPr>
            <a:r>
              <a:rPr lang="fr-BE" dirty="0"/>
              <a:t>Le jugement est </a:t>
            </a:r>
          </a:p>
          <a:p>
            <a:r>
              <a:rPr lang="fr-BE" dirty="0"/>
              <a:t>d’habitude rendu </a:t>
            </a:r>
            <a:r>
              <a:rPr lang="fr-BE" b="1" dirty="0"/>
              <a:t>dans </a:t>
            </a:r>
          </a:p>
          <a:p>
            <a:r>
              <a:rPr lang="fr-BE" b="1" dirty="0"/>
              <a:t>les 15 jours</a:t>
            </a:r>
            <a:r>
              <a:rPr lang="fr-BE" dirty="0"/>
              <a:t> de l’audience</a:t>
            </a:r>
          </a:p>
        </p:txBody>
      </p:sp>
      <p:sp>
        <p:nvSpPr>
          <p:cNvPr id="46" name="ZoneTexte 45"/>
          <p:cNvSpPr txBox="1"/>
          <p:nvPr/>
        </p:nvSpPr>
        <p:spPr>
          <a:xfrm>
            <a:off x="9254890" y="5188780"/>
            <a:ext cx="2879314" cy="646331"/>
          </a:xfrm>
          <a:prstGeom prst="rect">
            <a:avLst/>
          </a:prstGeom>
          <a:noFill/>
        </p:spPr>
        <p:txBody>
          <a:bodyPr wrap="none" rtlCol="0">
            <a:spAutoFit/>
          </a:bodyPr>
          <a:lstStyle/>
          <a:p>
            <a:pPr marL="285750" indent="-285750">
              <a:buFont typeface="Wingdings" panose="05000000000000000000" pitchFamily="2" charset="2"/>
              <a:buChar char="à"/>
            </a:pPr>
            <a:r>
              <a:rPr lang="fr-BE" dirty="0"/>
              <a:t>L’huissier va prendre </a:t>
            </a:r>
          </a:p>
          <a:p>
            <a:r>
              <a:rPr lang="fr-BE" b="1" dirty="0"/>
              <a:t>5 à 10 jours </a:t>
            </a:r>
            <a:r>
              <a:rPr lang="fr-BE" dirty="0"/>
              <a:t>pour signifier</a:t>
            </a:r>
          </a:p>
        </p:txBody>
      </p:sp>
      <p:sp>
        <p:nvSpPr>
          <p:cNvPr id="47" name="Rectangle 46"/>
          <p:cNvSpPr/>
          <p:nvPr/>
        </p:nvSpPr>
        <p:spPr>
          <a:xfrm>
            <a:off x="0" y="693110"/>
            <a:ext cx="1505540" cy="461665"/>
          </a:xfrm>
          <a:prstGeom prst="rect">
            <a:avLst/>
          </a:prstGeom>
        </p:spPr>
        <p:txBody>
          <a:bodyPr wrap="none">
            <a:spAutoFit/>
          </a:bodyPr>
          <a:lstStyle/>
          <a:p>
            <a:r>
              <a:rPr lang="fr-BE" sz="2400" b="1" u="sng" dirty="0"/>
              <a:t>01/09/23</a:t>
            </a:r>
            <a:endParaRPr lang="fr-BE" sz="2400" dirty="0"/>
          </a:p>
        </p:txBody>
      </p:sp>
      <p:sp>
        <p:nvSpPr>
          <p:cNvPr id="2" name="Virage 1"/>
          <p:cNvSpPr/>
          <p:nvPr/>
        </p:nvSpPr>
        <p:spPr>
          <a:xfrm rot="16200000" flipH="1">
            <a:off x="1675665" y="2232245"/>
            <a:ext cx="295018" cy="798713"/>
          </a:xfrm>
          <a:prstGeom prst="ben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solidFill>
                <a:schemeClr val="tx1"/>
              </a:solidFill>
            </a:endParaRPr>
          </a:p>
        </p:txBody>
      </p:sp>
      <p:sp>
        <p:nvSpPr>
          <p:cNvPr id="41" name="Virage 40"/>
          <p:cNvSpPr/>
          <p:nvPr/>
        </p:nvSpPr>
        <p:spPr>
          <a:xfrm rot="16200000">
            <a:off x="1705365" y="5156157"/>
            <a:ext cx="321265" cy="695850"/>
          </a:xfrm>
          <a:prstGeom prst="ben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solidFill>
                <a:schemeClr val="tx1"/>
              </a:solidFill>
            </a:endParaRPr>
          </a:p>
        </p:txBody>
      </p:sp>
      <p:sp>
        <p:nvSpPr>
          <p:cNvPr id="42" name="ZoneTexte 41"/>
          <p:cNvSpPr txBox="1"/>
          <p:nvPr/>
        </p:nvSpPr>
        <p:spPr>
          <a:xfrm>
            <a:off x="9234636" y="5887428"/>
            <a:ext cx="2852063" cy="646331"/>
          </a:xfrm>
          <a:prstGeom prst="rect">
            <a:avLst/>
          </a:prstGeom>
          <a:noFill/>
        </p:spPr>
        <p:txBody>
          <a:bodyPr wrap="none" rtlCol="0">
            <a:spAutoFit/>
          </a:bodyPr>
          <a:lstStyle/>
          <a:p>
            <a:pPr marL="285750" indent="-285750">
              <a:buFont typeface="Wingdings" panose="05000000000000000000" pitchFamily="2" charset="2"/>
              <a:buChar char="à"/>
            </a:pPr>
            <a:r>
              <a:rPr lang="fr-BE" dirty="0">
                <a:sym typeface="Wingdings" panose="05000000000000000000" pitchFamily="2" charset="2"/>
              </a:rPr>
              <a:t>Le locataire a </a:t>
            </a:r>
            <a:r>
              <a:rPr lang="fr-BE" b="1" dirty="0">
                <a:sym typeface="Wingdings" panose="05000000000000000000" pitchFamily="2" charset="2"/>
              </a:rPr>
              <a:t>1 mois </a:t>
            </a:r>
          </a:p>
          <a:p>
            <a:r>
              <a:rPr lang="fr-BE" dirty="0">
                <a:sym typeface="Wingdings" panose="05000000000000000000" pitchFamily="2" charset="2"/>
              </a:rPr>
              <a:t>pour intenter un recours</a:t>
            </a:r>
            <a:endParaRPr lang="fr-BE" dirty="0"/>
          </a:p>
        </p:txBody>
      </p:sp>
      <p:sp>
        <p:nvSpPr>
          <p:cNvPr id="43" name="ZoneTexte 42"/>
          <p:cNvSpPr txBox="1"/>
          <p:nvPr/>
        </p:nvSpPr>
        <p:spPr>
          <a:xfrm>
            <a:off x="9212849" y="3356813"/>
            <a:ext cx="2817786" cy="646331"/>
          </a:xfrm>
          <a:prstGeom prst="rect">
            <a:avLst/>
          </a:prstGeom>
          <a:noFill/>
        </p:spPr>
        <p:txBody>
          <a:bodyPr wrap="square" rtlCol="0">
            <a:spAutoFit/>
          </a:bodyPr>
          <a:lstStyle/>
          <a:p>
            <a:pPr marL="285750" indent="-285750">
              <a:buFont typeface="Wingdings" panose="05000000000000000000" pitchFamily="2" charset="2"/>
              <a:buChar char="à"/>
            </a:pPr>
            <a:r>
              <a:rPr lang="fr-BE" i="1" dirty="0"/>
              <a:t>Minimum </a:t>
            </a:r>
            <a:r>
              <a:rPr lang="fr-BE" b="1" i="1" dirty="0"/>
              <a:t>3,5 mois </a:t>
            </a:r>
          </a:p>
          <a:p>
            <a:r>
              <a:rPr lang="fr-BE" i="1" dirty="0"/>
              <a:t>d’arriérés</a:t>
            </a:r>
          </a:p>
        </p:txBody>
      </p:sp>
    </p:spTree>
    <p:extLst>
      <p:ext uri="{BB962C8B-B14F-4D97-AF65-F5344CB8AC3E}">
        <p14:creationId xmlns:p14="http://schemas.microsoft.com/office/powerpoint/2010/main" val="18535109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à coins arrondis 11"/>
          <p:cNvSpPr/>
          <p:nvPr/>
        </p:nvSpPr>
        <p:spPr>
          <a:xfrm>
            <a:off x="2222530" y="3962401"/>
            <a:ext cx="2087939" cy="833718"/>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b="1" dirty="0"/>
              <a:t>Expulsion annulée</a:t>
            </a:r>
          </a:p>
        </p:txBody>
      </p:sp>
      <p:sp>
        <p:nvSpPr>
          <p:cNvPr id="14" name="Rectangle à coins arrondis 13"/>
          <p:cNvSpPr/>
          <p:nvPr/>
        </p:nvSpPr>
        <p:spPr>
          <a:xfrm>
            <a:off x="4453753" y="3962401"/>
            <a:ext cx="2426568" cy="833714"/>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b="1" dirty="0"/>
              <a:t>Expulsion pro forma</a:t>
            </a:r>
          </a:p>
        </p:txBody>
      </p:sp>
      <p:sp>
        <p:nvSpPr>
          <p:cNvPr id="15" name="Rectangle à coins arrondis 14"/>
          <p:cNvSpPr/>
          <p:nvPr/>
        </p:nvSpPr>
        <p:spPr>
          <a:xfrm>
            <a:off x="7019364" y="3971363"/>
            <a:ext cx="2193485" cy="824754"/>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b="1" dirty="0"/>
              <a:t>Expulsion</a:t>
            </a:r>
          </a:p>
        </p:txBody>
      </p:sp>
      <p:sp>
        <p:nvSpPr>
          <p:cNvPr id="47" name="Rectangle 46"/>
          <p:cNvSpPr/>
          <p:nvPr/>
        </p:nvSpPr>
        <p:spPr>
          <a:xfrm>
            <a:off x="44367" y="688483"/>
            <a:ext cx="1505540" cy="461665"/>
          </a:xfrm>
          <a:prstGeom prst="rect">
            <a:avLst/>
          </a:prstGeom>
        </p:spPr>
        <p:txBody>
          <a:bodyPr wrap="none">
            <a:spAutoFit/>
          </a:bodyPr>
          <a:lstStyle/>
          <a:p>
            <a:r>
              <a:rPr lang="fr-BE" sz="2400" b="1" u="sng" dirty="0"/>
              <a:t>01/09/23</a:t>
            </a:r>
            <a:endParaRPr lang="fr-BE" sz="2400" dirty="0"/>
          </a:p>
        </p:txBody>
      </p:sp>
      <p:sp>
        <p:nvSpPr>
          <p:cNvPr id="49" name="Rectangle à coins arrondis 48"/>
          <p:cNvSpPr/>
          <p:nvPr/>
        </p:nvSpPr>
        <p:spPr>
          <a:xfrm>
            <a:off x="3648634" y="368852"/>
            <a:ext cx="5567083" cy="5042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b="1" dirty="0"/>
              <a:t>Signification du Commandement de déguerpir</a:t>
            </a:r>
          </a:p>
        </p:txBody>
      </p:sp>
      <p:sp>
        <p:nvSpPr>
          <p:cNvPr id="50" name="Rectangle à coins arrondis 49"/>
          <p:cNvSpPr/>
          <p:nvPr/>
        </p:nvSpPr>
        <p:spPr>
          <a:xfrm>
            <a:off x="2211051" y="1059067"/>
            <a:ext cx="7004664" cy="149587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b="1" dirty="0"/>
              <a:t>Une date est fixée au moins un mois après la signification</a:t>
            </a:r>
          </a:p>
          <a:p>
            <a:pPr algn="ctr"/>
            <a:r>
              <a:rPr lang="fr-BE" b="1" dirty="0"/>
              <a:t>&amp;</a:t>
            </a:r>
          </a:p>
          <a:p>
            <a:pPr algn="ctr"/>
            <a:r>
              <a:rPr lang="fr-BE" b="1" dirty="0"/>
              <a:t>Un avis d’expulsion est envoyé au moins 5 jours avant </a:t>
            </a:r>
          </a:p>
          <a:p>
            <a:pPr algn="ctr"/>
            <a:r>
              <a:rPr lang="fr-BE" b="1" dirty="0"/>
              <a:t> </a:t>
            </a:r>
          </a:p>
        </p:txBody>
      </p:sp>
      <p:sp>
        <p:nvSpPr>
          <p:cNvPr id="51" name="Flèche vers le bas 50"/>
          <p:cNvSpPr/>
          <p:nvPr/>
        </p:nvSpPr>
        <p:spPr>
          <a:xfrm>
            <a:off x="5229108" y="153702"/>
            <a:ext cx="352492" cy="198335"/>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2" name="Flèche vers le bas 51"/>
          <p:cNvSpPr/>
          <p:nvPr/>
        </p:nvSpPr>
        <p:spPr>
          <a:xfrm>
            <a:off x="7920855" y="166026"/>
            <a:ext cx="352492" cy="179293"/>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3" name="Flèche vers le bas 52"/>
          <p:cNvSpPr/>
          <p:nvPr/>
        </p:nvSpPr>
        <p:spPr>
          <a:xfrm>
            <a:off x="6079683" y="879775"/>
            <a:ext cx="352492" cy="179293"/>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4" name="ZoneTexte 53"/>
          <p:cNvSpPr txBox="1"/>
          <p:nvPr/>
        </p:nvSpPr>
        <p:spPr>
          <a:xfrm>
            <a:off x="9283672" y="272985"/>
            <a:ext cx="2863284" cy="646331"/>
          </a:xfrm>
          <a:prstGeom prst="rect">
            <a:avLst/>
          </a:prstGeom>
          <a:noFill/>
        </p:spPr>
        <p:txBody>
          <a:bodyPr wrap="none" rtlCol="0">
            <a:spAutoFit/>
          </a:bodyPr>
          <a:lstStyle/>
          <a:p>
            <a:pPr marL="285750" indent="-285750">
              <a:buFont typeface="Wingdings" panose="05000000000000000000" pitchFamily="2" charset="2"/>
              <a:buChar char="à"/>
            </a:pPr>
            <a:r>
              <a:rPr lang="fr-BE" dirty="0"/>
              <a:t>En même temps que</a:t>
            </a:r>
          </a:p>
          <a:p>
            <a:r>
              <a:rPr lang="fr-BE" dirty="0"/>
              <a:t>la signification </a:t>
            </a:r>
          </a:p>
        </p:txBody>
      </p:sp>
      <p:sp>
        <p:nvSpPr>
          <p:cNvPr id="55" name="Flèche vers le bas 54"/>
          <p:cNvSpPr/>
          <p:nvPr/>
        </p:nvSpPr>
        <p:spPr>
          <a:xfrm>
            <a:off x="3147057" y="3229102"/>
            <a:ext cx="295688" cy="707523"/>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6" name="Flèche vers le bas 55"/>
          <p:cNvSpPr/>
          <p:nvPr/>
        </p:nvSpPr>
        <p:spPr>
          <a:xfrm>
            <a:off x="5474846" y="3229101"/>
            <a:ext cx="295688" cy="707523"/>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7" name="Flèche vers le bas 56"/>
          <p:cNvSpPr/>
          <p:nvPr/>
        </p:nvSpPr>
        <p:spPr>
          <a:xfrm>
            <a:off x="7981308" y="3246471"/>
            <a:ext cx="295688" cy="707523"/>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0" name="Rectangle à coins arrondis 59"/>
          <p:cNvSpPr/>
          <p:nvPr/>
        </p:nvSpPr>
        <p:spPr>
          <a:xfrm>
            <a:off x="4453753" y="2191983"/>
            <a:ext cx="2366863" cy="92560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b="1" dirty="0"/>
              <a:t>Le locataire part sans remettre les clés</a:t>
            </a:r>
          </a:p>
        </p:txBody>
      </p:sp>
      <p:sp>
        <p:nvSpPr>
          <p:cNvPr id="61" name="Rectangle à coins arrondis 60"/>
          <p:cNvSpPr/>
          <p:nvPr/>
        </p:nvSpPr>
        <p:spPr>
          <a:xfrm>
            <a:off x="2222530" y="2232215"/>
            <a:ext cx="2067173" cy="93232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b="1" dirty="0"/>
              <a:t>Le locataire part et remet les clés</a:t>
            </a:r>
          </a:p>
        </p:txBody>
      </p:sp>
      <p:sp>
        <p:nvSpPr>
          <p:cNvPr id="62" name="Rectangle à coins arrondis 61"/>
          <p:cNvSpPr/>
          <p:nvPr/>
        </p:nvSpPr>
        <p:spPr>
          <a:xfrm>
            <a:off x="6962887" y="2184266"/>
            <a:ext cx="2264307" cy="92560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b="1" dirty="0"/>
              <a:t>Le locataire ne quitte pas les lieux</a:t>
            </a:r>
          </a:p>
        </p:txBody>
      </p:sp>
      <p:sp>
        <p:nvSpPr>
          <p:cNvPr id="63" name="ZoneTexte 62"/>
          <p:cNvSpPr txBox="1"/>
          <p:nvPr/>
        </p:nvSpPr>
        <p:spPr>
          <a:xfrm>
            <a:off x="9283672" y="1348749"/>
            <a:ext cx="2563522" cy="923330"/>
          </a:xfrm>
          <a:prstGeom prst="rect">
            <a:avLst/>
          </a:prstGeom>
          <a:noFill/>
        </p:spPr>
        <p:txBody>
          <a:bodyPr wrap="none" rtlCol="0">
            <a:spAutoFit/>
          </a:bodyPr>
          <a:lstStyle/>
          <a:p>
            <a:pPr marL="285750" indent="-285750">
              <a:buFont typeface="Wingdings" panose="05000000000000000000" pitchFamily="2" charset="2"/>
              <a:buChar char="à"/>
            </a:pPr>
            <a:r>
              <a:rPr lang="fr-BE" dirty="0"/>
              <a:t>Théoriquement </a:t>
            </a:r>
          </a:p>
          <a:p>
            <a:r>
              <a:rPr lang="fr-BE" b="1" dirty="0"/>
              <a:t>1 mois </a:t>
            </a:r>
            <a:r>
              <a:rPr lang="fr-BE" dirty="0"/>
              <a:t>plus tard, mais</a:t>
            </a:r>
          </a:p>
          <a:p>
            <a:r>
              <a:rPr lang="fr-BE" dirty="0"/>
              <a:t>Dans la pratique …</a:t>
            </a:r>
          </a:p>
        </p:txBody>
      </p:sp>
      <p:sp>
        <p:nvSpPr>
          <p:cNvPr id="19" name="ZoneTexte 18"/>
          <p:cNvSpPr txBox="1"/>
          <p:nvPr/>
        </p:nvSpPr>
        <p:spPr>
          <a:xfrm>
            <a:off x="9357986" y="2323903"/>
            <a:ext cx="2335896" cy="646331"/>
          </a:xfrm>
          <a:prstGeom prst="rect">
            <a:avLst/>
          </a:prstGeom>
          <a:noFill/>
        </p:spPr>
        <p:txBody>
          <a:bodyPr wrap="none" rtlCol="0">
            <a:spAutoFit/>
          </a:bodyPr>
          <a:lstStyle/>
          <a:p>
            <a:pPr marL="285750" indent="-285750">
              <a:buFont typeface="Wingdings" panose="05000000000000000000" pitchFamily="2" charset="2"/>
              <a:buChar char="à"/>
            </a:pPr>
            <a:r>
              <a:rPr lang="fr-BE" i="1" dirty="0"/>
              <a:t>Minimum </a:t>
            </a:r>
            <a:r>
              <a:rPr lang="fr-BE" b="1" i="1" dirty="0"/>
              <a:t>5 mois </a:t>
            </a:r>
          </a:p>
          <a:p>
            <a:r>
              <a:rPr lang="fr-BE" i="1" dirty="0"/>
              <a:t>d’arriérés</a:t>
            </a:r>
          </a:p>
        </p:txBody>
      </p:sp>
    </p:spTree>
    <p:extLst>
      <p:ext uri="{BB962C8B-B14F-4D97-AF65-F5344CB8AC3E}">
        <p14:creationId xmlns:p14="http://schemas.microsoft.com/office/powerpoint/2010/main" val="14385574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7494" y="1667435"/>
            <a:ext cx="8915400" cy="5041646"/>
          </a:xfrm>
        </p:spPr>
        <p:txBody>
          <a:bodyPr>
            <a:normAutofit/>
          </a:bodyPr>
          <a:lstStyle/>
          <a:p>
            <a:pPr marL="0" indent="0" fontAlgn="base">
              <a:buNone/>
            </a:pPr>
            <a:endParaRPr lang="fr-BE" dirty="0"/>
          </a:p>
          <a:p>
            <a:pPr marL="0" indent="0" fontAlgn="base">
              <a:buNone/>
            </a:pPr>
            <a:r>
              <a:rPr lang="fr-BE" dirty="0"/>
              <a:t>Actuellement pas de récolte systématique des données sur les expulsions</a:t>
            </a:r>
          </a:p>
          <a:p>
            <a:pPr fontAlgn="base"/>
            <a:r>
              <a:rPr lang="fr-BE" dirty="0"/>
              <a:t>2 relevés « manuels » en 2014 et 2018</a:t>
            </a:r>
          </a:p>
          <a:p>
            <a:pPr fontAlgn="base"/>
            <a:r>
              <a:rPr lang="fr-BE" dirty="0"/>
              <a:t>Depuis le 26/12/2022, mention de l’avis d’expulsion au FCA</a:t>
            </a:r>
          </a:p>
          <a:p>
            <a:pPr marL="0" indent="0" fontAlgn="base">
              <a:buNone/>
            </a:pPr>
            <a:endParaRPr lang="fr-BE" dirty="0"/>
          </a:p>
          <a:p>
            <a:pPr marL="0" indent="0" fontAlgn="base">
              <a:buNone/>
            </a:pPr>
            <a:r>
              <a:rPr lang="fr-BE" dirty="0"/>
              <a:t>A chaque communication d’une décision autorisant une expulsion au CPAS, le greffe la transmettre au « tiers de confiance désigné à cet effet par le Ministre » (en cours) </a:t>
            </a:r>
          </a:p>
          <a:p>
            <a:pPr fontAlgn="base"/>
            <a:r>
              <a:rPr lang="fr-BE" dirty="0"/>
              <a:t>Anonymisation.</a:t>
            </a:r>
          </a:p>
          <a:p>
            <a:pPr fontAlgn="base"/>
            <a:r>
              <a:rPr lang="fr-BE" dirty="0"/>
              <a:t>Transmission à l’Observatoire du logement</a:t>
            </a:r>
          </a:p>
          <a:p>
            <a:pPr fontAlgn="base"/>
            <a:r>
              <a:rPr lang="fr-BE" dirty="0"/>
              <a:t>Publication</a:t>
            </a:r>
          </a:p>
          <a:p>
            <a:pPr marL="0" indent="0">
              <a:buNone/>
            </a:pPr>
            <a:endParaRPr lang="fr-BE" sz="2000" dirty="0"/>
          </a:p>
        </p:txBody>
      </p:sp>
      <p:sp>
        <p:nvSpPr>
          <p:cNvPr id="5" name="Rectangle 4"/>
          <p:cNvSpPr/>
          <p:nvPr/>
        </p:nvSpPr>
        <p:spPr>
          <a:xfrm>
            <a:off x="0" y="718391"/>
            <a:ext cx="1619354" cy="461665"/>
          </a:xfrm>
          <a:prstGeom prst="rect">
            <a:avLst/>
          </a:prstGeom>
        </p:spPr>
        <p:txBody>
          <a:bodyPr wrap="none">
            <a:spAutoFit/>
          </a:bodyPr>
          <a:lstStyle/>
          <a:p>
            <a:r>
              <a:rPr lang="fr-BE" sz="2400" b="1" u="sng" dirty="0"/>
              <a:t>Moratoire</a:t>
            </a:r>
            <a:endParaRPr lang="fr-BE" sz="2400" dirty="0"/>
          </a:p>
        </p:txBody>
      </p:sp>
      <p:sp>
        <p:nvSpPr>
          <p:cNvPr id="7" name="Titre 1"/>
          <p:cNvSpPr txBox="1">
            <a:spLocks/>
          </p:cNvSpPr>
          <p:nvPr/>
        </p:nvSpPr>
        <p:spPr>
          <a:xfrm>
            <a:off x="1579911" y="622978"/>
            <a:ext cx="10459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BE" b="1" u="sng" dirty="0"/>
              <a:t>Objectif n°3 : Monitoring des expulsions</a:t>
            </a:r>
          </a:p>
        </p:txBody>
      </p:sp>
    </p:spTree>
    <p:extLst>
      <p:ext uri="{BB962C8B-B14F-4D97-AF65-F5344CB8AC3E}">
        <p14:creationId xmlns:p14="http://schemas.microsoft.com/office/powerpoint/2010/main" val="32239589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033401" y="1694947"/>
            <a:ext cx="9554134" cy="4870698"/>
          </a:xfrm>
        </p:spPr>
        <p:txBody>
          <a:bodyPr>
            <a:normAutofit/>
          </a:bodyPr>
          <a:lstStyle/>
          <a:p>
            <a:pPr marL="0" indent="0">
              <a:buNone/>
            </a:pPr>
            <a:r>
              <a:rPr lang="fr-BE" sz="2000" b="1" dirty="0"/>
              <a:t> </a:t>
            </a:r>
          </a:p>
          <a:p>
            <a:pPr marL="0" indent="0">
              <a:buNone/>
            </a:pPr>
            <a:endParaRPr lang="fr-BE" dirty="0"/>
          </a:p>
        </p:txBody>
      </p:sp>
      <p:sp>
        <p:nvSpPr>
          <p:cNvPr id="5" name="Rectangle 4"/>
          <p:cNvSpPr/>
          <p:nvPr/>
        </p:nvSpPr>
        <p:spPr>
          <a:xfrm>
            <a:off x="102763" y="617092"/>
            <a:ext cx="1351652" cy="646331"/>
          </a:xfrm>
          <a:prstGeom prst="rect">
            <a:avLst/>
          </a:prstGeom>
        </p:spPr>
        <p:txBody>
          <a:bodyPr wrap="none">
            <a:spAutoFit/>
          </a:bodyPr>
          <a:lstStyle/>
          <a:p>
            <a:pPr algn="ctr"/>
            <a:r>
              <a:rPr lang="fr-BE" b="1" u="sng" dirty="0"/>
              <a:t>Moins d’</a:t>
            </a:r>
          </a:p>
          <a:p>
            <a:pPr algn="ctr"/>
            <a:r>
              <a:rPr lang="fr-BE" b="1" u="sng" dirty="0"/>
              <a:t>expulsions</a:t>
            </a:r>
            <a:endParaRPr lang="fr-BE" dirty="0"/>
          </a:p>
        </p:txBody>
      </p:sp>
      <p:sp>
        <p:nvSpPr>
          <p:cNvPr id="6" name="Titre 1"/>
          <p:cNvSpPr txBox="1">
            <a:spLocks/>
          </p:cNvSpPr>
          <p:nvPr/>
        </p:nvSpPr>
        <p:spPr>
          <a:xfrm>
            <a:off x="2111841" y="606180"/>
            <a:ext cx="9475694" cy="657243"/>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BE" sz="2800" u="sng" dirty="0"/>
              <a:t>Exemple de collaboration avec un juge de paix :</a:t>
            </a:r>
            <a:endParaRPr lang="fr-BE" u="sng" dirty="0"/>
          </a:p>
        </p:txBody>
      </p:sp>
    </p:spTree>
    <p:extLst>
      <p:ext uri="{BB962C8B-B14F-4D97-AF65-F5344CB8AC3E}">
        <p14:creationId xmlns:p14="http://schemas.microsoft.com/office/powerpoint/2010/main" val="485201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72313429-9958-439D-9702-303FE24006F7}" type="datetime1">
              <a:rPr lang="fr-BE" smtClean="0"/>
              <a:t>22-09-23</a:t>
            </a:fld>
            <a:endParaRPr lang="fr-BE" dirty="0"/>
          </a:p>
        </p:txBody>
      </p:sp>
      <p:sp>
        <p:nvSpPr>
          <p:cNvPr id="5" name="Espace réservé du pied de page 4"/>
          <p:cNvSpPr>
            <a:spLocks noGrp="1"/>
          </p:cNvSpPr>
          <p:nvPr>
            <p:ph type="ftr" sz="quarter" idx="11"/>
          </p:nvPr>
        </p:nvSpPr>
        <p:spPr/>
        <p:txBody>
          <a:bodyPr/>
          <a:lstStyle/>
          <a:p>
            <a:r>
              <a:rPr lang="fr-BE" dirty="0"/>
              <a:t>La Justice de Paix et le CPAS de Bruxelles se rencontrent</a:t>
            </a:r>
          </a:p>
        </p:txBody>
      </p:sp>
      <p:sp>
        <p:nvSpPr>
          <p:cNvPr id="6" name="Espace réservé du numéro de diapositive 5"/>
          <p:cNvSpPr>
            <a:spLocks noGrp="1"/>
          </p:cNvSpPr>
          <p:nvPr>
            <p:ph type="sldNum" sz="quarter" idx="12"/>
          </p:nvPr>
        </p:nvSpPr>
        <p:spPr/>
        <p:txBody>
          <a:bodyPr/>
          <a:lstStyle/>
          <a:p>
            <a:fld id="{079F7E9B-EA6B-4346-825F-7B96B081B355}" type="slidenum">
              <a:rPr lang="fr-BE" smtClean="0"/>
              <a:t>19</a:t>
            </a:fld>
            <a:endParaRPr lang="fr-BE"/>
          </a:p>
        </p:txBody>
      </p:sp>
      <p:pic>
        <p:nvPicPr>
          <p:cNvPr id="7" name="Image 6" descr="Logo_CPAS_OCMW_2018_2630x1450_72dpi_BordsCoupe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5688" y="161151"/>
            <a:ext cx="769434" cy="463317"/>
          </a:xfrm>
          <a:prstGeom prst="rect">
            <a:avLst/>
          </a:prstGeom>
          <a:noFill/>
          <a:ln>
            <a:noFill/>
          </a:ln>
        </p:spPr>
      </p:pic>
      <p:sp>
        <p:nvSpPr>
          <p:cNvPr id="2" name="Espace réservé du contenu 1"/>
          <p:cNvSpPr>
            <a:spLocks noGrp="1"/>
          </p:cNvSpPr>
          <p:nvPr>
            <p:ph idx="1"/>
          </p:nvPr>
        </p:nvSpPr>
        <p:spPr>
          <a:xfrm>
            <a:off x="345687" y="803856"/>
            <a:ext cx="11630723" cy="5373108"/>
          </a:xfrm>
        </p:spPr>
        <p:txBody>
          <a:bodyPr>
            <a:normAutofit/>
          </a:bodyPr>
          <a:lstStyle/>
          <a:p>
            <a:pPr marL="0" indent="0" algn="ctr">
              <a:buNone/>
            </a:pPr>
            <a:endParaRPr lang="fr-BE" b="1" dirty="0"/>
          </a:p>
          <a:p>
            <a:pPr marL="0" indent="0" algn="ctr">
              <a:buNone/>
            </a:pPr>
            <a:r>
              <a:rPr lang="fr-BE" b="1" dirty="0"/>
              <a:t>Les  Justices de Paix de Bruxelles et le CPAS de Bruxelles se rencontrent</a:t>
            </a:r>
          </a:p>
          <a:p>
            <a:pPr marL="0" indent="0">
              <a:buNone/>
            </a:pPr>
            <a:endParaRPr lang="nl-NL" dirty="0"/>
          </a:p>
          <a:p>
            <a:pPr marL="0" indent="0">
              <a:buNone/>
            </a:pPr>
            <a:endParaRPr lang="fr-BE" dirty="0"/>
          </a:p>
        </p:txBody>
      </p:sp>
      <p:pic>
        <p:nvPicPr>
          <p:cNvPr id="8" name="Image 7"/>
          <p:cNvPicPr/>
          <p:nvPr/>
        </p:nvPicPr>
        <p:blipFill>
          <a:blip r:embed="rId3" cstate="print">
            <a:extLst>
              <a:ext uri="{28A0092B-C50C-407E-A947-70E740481C1C}">
                <a14:useLocalDpi xmlns:a14="http://schemas.microsoft.com/office/drawing/2010/main" val="0"/>
              </a:ext>
            </a:extLst>
          </a:blip>
          <a:stretch>
            <a:fillRect/>
          </a:stretch>
        </p:blipFill>
        <p:spPr>
          <a:xfrm>
            <a:off x="388718" y="2203702"/>
            <a:ext cx="3416366" cy="1683834"/>
          </a:xfrm>
          <a:prstGeom prst="rect">
            <a:avLst/>
          </a:prstGeom>
        </p:spPr>
      </p:pic>
      <p:pic>
        <p:nvPicPr>
          <p:cNvPr id="9" name="Image 8"/>
          <p:cNvPicPr/>
          <p:nvPr/>
        </p:nvPicPr>
        <p:blipFill>
          <a:blip r:embed="rId4" cstate="print">
            <a:extLst>
              <a:ext uri="{28A0092B-C50C-407E-A947-70E740481C1C}">
                <a14:useLocalDpi xmlns:a14="http://schemas.microsoft.com/office/drawing/2010/main" val="0"/>
              </a:ext>
            </a:extLst>
          </a:blip>
          <a:stretch>
            <a:fillRect/>
          </a:stretch>
        </p:blipFill>
        <p:spPr>
          <a:xfrm>
            <a:off x="4376584" y="2203702"/>
            <a:ext cx="3438832" cy="1683833"/>
          </a:xfrm>
          <a:prstGeom prst="rect">
            <a:avLst/>
          </a:prstGeom>
        </p:spPr>
      </p:pic>
      <p:pic>
        <p:nvPicPr>
          <p:cNvPr id="11" name="Image 10"/>
          <p:cNvPicPr/>
          <p:nvPr/>
        </p:nvPicPr>
        <p:blipFill>
          <a:blip r:embed="rId5" cstate="print">
            <a:extLst>
              <a:ext uri="{28A0092B-C50C-407E-A947-70E740481C1C}">
                <a14:useLocalDpi xmlns:a14="http://schemas.microsoft.com/office/drawing/2010/main" val="0"/>
              </a:ext>
            </a:extLst>
          </a:blip>
          <a:stretch>
            <a:fillRect/>
          </a:stretch>
        </p:blipFill>
        <p:spPr>
          <a:xfrm>
            <a:off x="8537578" y="2203702"/>
            <a:ext cx="3438832" cy="1683834"/>
          </a:xfrm>
          <a:prstGeom prst="rect">
            <a:avLst/>
          </a:prstGeom>
        </p:spPr>
      </p:pic>
      <p:graphicFrame>
        <p:nvGraphicFramePr>
          <p:cNvPr id="3" name="Tableau 2"/>
          <p:cNvGraphicFramePr>
            <a:graphicFrameLocks noGrp="1"/>
          </p:cNvGraphicFramePr>
          <p:nvPr>
            <p:extLst/>
          </p:nvPr>
        </p:nvGraphicFramePr>
        <p:xfrm>
          <a:off x="345687" y="4115765"/>
          <a:ext cx="11630723" cy="2560320"/>
        </p:xfrm>
        <a:graphic>
          <a:graphicData uri="http://schemas.openxmlformats.org/drawingml/2006/table">
            <a:tbl>
              <a:tblPr firstRow="1" firstCol="1" bandRow="1">
                <a:tableStyleId>{5C22544A-7EE6-4342-B048-85BDC9FD1C3A}</a:tableStyleId>
              </a:tblPr>
              <a:tblGrid>
                <a:gridCol w="5745397">
                  <a:extLst>
                    <a:ext uri="{9D8B030D-6E8A-4147-A177-3AD203B41FA5}">
                      <a16:colId xmlns:a16="http://schemas.microsoft.com/office/drawing/2014/main" val="1505863360"/>
                    </a:ext>
                  </a:extLst>
                </a:gridCol>
                <a:gridCol w="5885326">
                  <a:extLst>
                    <a:ext uri="{9D8B030D-6E8A-4147-A177-3AD203B41FA5}">
                      <a16:colId xmlns:a16="http://schemas.microsoft.com/office/drawing/2014/main" val="177075819"/>
                    </a:ext>
                  </a:extLst>
                </a:gridCol>
              </a:tblGrid>
              <a:tr h="2061198">
                <a:tc>
                  <a:txBody>
                    <a:bodyPr/>
                    <a:lstStyle/>
                    <a:p>
                      <a:pPr>
                        <a:spcAft>
                          <a:spcPts val="0"/>
                        </a:spcAft>
                      </a:pPr>
                      <a:r>
                        <a:rPr lang="fr-BE" sz="2400" b="0" dirty="0">
                          <a:solidFill>
                            <a:schemeClr val="tx1"/>
                          </a:solidFill>
                          <a:effectLst/>
                        </a:rPr>
                        <a:t>L’accompagnement des personnes qui ont des factures impayées et des dettes locatives par le CPAS de Bruxelles dans le cadre d’une procédure judiciaire et en en collaboration avec les Justices de Paix à Bruxelles</a:t>
                      </a:r>
                      <a:endParaRPr lang="fr-BE" sz="2400" b="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solidFill>
                      <a:schemeClr val="accent1">
                        <a:lumMod val="20000"/>
                        <a:lumOff val="80000"/>
                      </a:schemeClr>
                    </a:solidFill>
                  </a:tcPr>
                </a:tc>
                <a:tc>
                  <a:txBody>
                    <a:bodyPr/>
                    <a:lstStyle/>
                    <a:p>
                      <a:pPr>
                        <a:spcAft>
                          <a:spcPts val="0"/>
                        </a:spcAft>
                      </a:pPr>
                      <a:r>
                        <a:rPr lang="nl-NL" sz="2400" b="0" dirty="0">
                          <a:solidFill>
                            <a:schemeClr val="tx1"/>
                          </a:solidFill>
                          <a:effectLst/>
                        </a:rPr>
                        <a:t>De begeleiding van personen met onbetaalde facturen en huurschulden door het OCMW van Brussel in geval van een juridische procedure en  in samenwerking met de Vredegerechten van Brussel</a:t>
                      </a:r>
                      <a:endParaRPr lang="fr-BE" sz="2400" b="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613151447"/>
                  </a:ext>
                </a:extLst>
              </a:tr>
            </a:tbl>
          </a:graphicData>
        </a:graphic>
      </p:graphicFrame>
    </p:spTree>
    <p:extLst>
      <p:ext uri="{BB962C8B-B14F-4D97-AF65-F5344CB8AC3E}">
        <p14:creationId xmlns:p14="http://schemas.microsoft.com/office/powerpoint/2010/main" val="19301208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72313429-9958-439D-9702-303FE24006F7}" type="datetime1">
              <a:rPr lang="fr-BE" smtClean="0"/>
              <a:t>22-09-23</a:t>
            </a:fld>
            <a:endParaRPr lang="fr-BE"/>
          </a:p>
        </p:txBody>
      </p:sp>
      <p:sp>
        <p:nvSpPr>
          <p:cNvPr id="5" name="Espace réservé du pied de page 4"/>
          <p:cNvSpPr>
            <a:spLocks noGrp="1"/>
          </p:cNvSpPr>
          <p:nvPr>
            <p:ph type="ftr" sz="quarter" idx="11"/>
          </p:nvPr>
        </p:nvSpPr>
        <p:spPr/>
        <p:txBody>
          <a:bodyPr/>
          <a:lstStyle/>
          <a:p>
            <a:r>
              <a:rPr lang="fr-BE" dirty="0"/>
              <a:t>la Justice de Paix et le CPAS de Bruxelles se rencontrent</a:t>
            </a:r>
          </a:p>
        </p:txBody>
      </p:sp>
      <p:sp>
        <p:nvSpPr>
          <p:cNvPr id="6" name="Espace réservé du numéro de diapositive 5"/>
          <p:cNvSpPr>
            <a:spLocks noGrp="1"/>
          </p:cNvSpPr>
          <p:nvPr>
            <p:ph type="sldNum" sz="quarter" idx="12"/>
          </p:nvPr>
        </p:nvSpPr>
        <p:spPr/>
        <p:txBody>
          <a:bodyPr/>
          <a:lstStyle/>
          <a:p>
            <a:fld id="{079F7E9B-EA6B-4346-825F-7B96B081B355}" type="slidenum">
              <a:rPr lang="fr-BE" smtClean="0"/>
              <a:t>20</a:t>
            </a:fld>
            <a:endParaRPr lang="fr-BE"/>
          </a:p>
        </p:txBody>
      </p:sp>
      <p:pic>
        <p:nvPicPr>
          <p:cNvPr id="7" name="Image 6" descr="Logo_CPAS_OCMW_2018_2630x1450_72dpi_BordsCoupe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5688" y="161151"/>
            <a:ext cx="769434" cy="463317"/>
          </a:xfrm>
          <a:prstGeom prst="rect">
            <a:avLst/>
          </a:prstGeom>
          <a:noFill/>
          <a:ln>
            <a:noFill/>
          </a:ln>
        </p:spPr>
      </p:pic>
      <p:sp>
        <p:nvSpPr>
          <p:cNvPr id="8" name="Rectangle 7"/>
          <p:cNvSpPr/>
          <p:nvPr/>
        </p:nvSpPr>
        <p:spPr>
          <a:xfrm>
            <a:off x="1653492" y="743630"/>
            <a:ext cx="3079689" cy="523220"/>
          </a:xfrm>
          <a:prstGeom prst="rect">
            <a:avLst/>
          </a:prstGeom>
        </p:spPr>
        <p:txBody>
          <a:bodyPr wrap="none">
            <a:spAutoFit/>
          </a:bodyPr>
          <a:lstStyle/>
          <a:p>
            <a:pPr lvl="0">
              <a:spcBef>
                <a:spcPts val="1200"/>
              </a:spcBef>
              <a:spcAft>
                <a:spcPts val="0"/>
              </a:spcAft>
            </a:pPr>
            <a:r>
              <a:rPr lang="fr-BE" sz="2800" b="1" kern="0" dirty="0">
                <a:solidFill>
                  <a:srgbClr val="365F91"/>
                </a:solidFill>
                <a:latin typeface="Calibri" panose="020F0502020204030204" pitchFamily="34" charset="0"/>
                <a:ea typeface="Times New Roman" panose="02020603050405020304" pitchFamily="18" charset="0"/>
                <a:cs typeface="Times New Roman" panose="02020603050405020304" pitchFamily="18" charset="0"/>
              </a:rPr>
              <a:t>Table des matières </a:t>
            </a:r>
            <a:endParaRPr lang="fr-BE" sz="3200" b="1" kern="0" dirty="0">
              <a:solidFill>
                <a:srgbClr val="365F91"/>
              </a:solidFill>
              <a:latin typeface="Cambria" panose="02040503050406030204" pitchFamily="18" charset="0"/>
              <a:ea typeface="Times New Roman" panose="02020603050405020304" pitchFamily="18" charset="0"/>
              <a:cs typeface="Times New Roman" panose="02020603050405020304" pitchFamily="18" charset="0"/>
            </a:endParaRPr>
          </a:p>
        </p:txBody>
      </p:sp>
      <p:sp>
        <p:nvSpPr>
          <p:cNvPr id="9" name="Rectangle 8"/>
          <p:cNvSpPr/>
          <p:nvPr/>
        </p:nvSpPr>
        <p:spPr>
          <a:xfrm>
            <a:off x="345688" y="1086594"/>
            <a:ext cx="11846312" cy="3631763"/>
          </a:xfrm>
          <a:prstGeom prst="rect">
            <a:avLst/>
          </a:prstGeom>
        </p:spPr>
        <p:txBody>
          <a:bodyPr wrap="square">
            <a:spAutoFit/>
          </a:bodyPr>
          <a:lstStyle/>
          <a:p>
            <a:pPr marL="457200" lvl="0" indent="-457200">
              <a:spcBef>
                <a:spcPts val="1200"/>
              </a:spcBef>
              <a:spcAft>
                <a:spcPts val="0"/>
              </a:spcAft>
              <a:buAutoNum type="arabicPeriod"/>
            </a:pPr>
            <a:endParaRPr lang="fr-BE" sz="2000" b="1" kern="0" dirty="0">
              <a:latin typeface="Calibri" panose="020F0502020204030204" pitchFamily="34" charset="0"/>
              <a:ea typeface="Times New Roman" panose="02020603050405020304" pitchFamily="18" charset="0"/>
              <a:cs typeface="Times New Roman" panose="02020603050405020304" pitchFamily="18" charset="0"/>
            </a:endParaRPr>
          </a:p>
          <a:p>
            <a:pPr marL="457200" lvl="0" indent="-457200">
              <a:spcBef>
                <a:spcPts val="1200"/>
              </a:spcBef>
              <a:spcAft>
                <a:spcPts val="0"/>
              </a:spcAft>
              <a:buAutoNum type="arabicPeriod"/>
            </a:pPr>
            <a:r>
              <a:rPr lang="fr-BE" sz="2000" b="1" kern="0" dirty="0">
                <a:latin typeface="Calibri" panose="020F0502020204030204" pitchFamily="34" charset="0"/>
                <a:ea typeface="Times New Roman" panose="02020603050405020304" pitchFamily="18" charset="0"/>
                <a:cs typeface="Times New Roman" panose="02020603050405020304" pitchFamily="18" charset="0"/>
              </a:rPr>
              <a:t>Contexte											3</a:t>
            </a:r>
          </a:p>
          <a:p>
            <a:pPr marL="457200" lvl="0" indent="-457200">
              <a:spcBef>
                <a:spcPts val="1200"/>
              </a:spcBef>
              <a:spcAft>
                <a:spcPts val="0"/>
              </a:spcAft>
              <a:buAutoNum type="arabicPeriod"/>
            </a:pPr>
            <a:r>
              <a:rPr lang="fr-BE" sz="2000" b="1" kern="0" dirty="0">
                <a:latin typeface="Calibri" panose="020F0502020204030204" pitchFamily="34" charset="0"/>
                <a:ea typeface="Times New Roman" panose="02020603050405020304" pitchFamily="18" charset="0"/>
                <a:cs typeface="Times New Roman" panose="02020603050405020304" pitchFamily="18" charset="0"/>
              </a:rPr>
              <a:t>Procédure d’intervention du CPAS								5</a:t>
            </a:r>
          </a:p>
          <a:p>
            <a:pPr marL="457200" lvl="0" indent="-457200">
              <a:spcBef>
                <a:spcPts val="1200"/>
              </a:spcBef>
              <a:spcAft>
                <a:spcPts val="0"/>
              </a:spcAft>
              <a:buAutoNum type="arabicPeriod"/>
            </a:pPr>
            <a:r>
              <a:rPr lang="fr-BE" sz="2000" b="1" kern="0" dirty="0">
                <a:latin typeface="Calibri" panose="020F0502020204030204" pitchFamily="34" charset="0"/>
                <a:ea typeface="Times New Roman" panose="02020603050405020304" pitchFamily="18" charset="0"/>
                <a:cs typeface="Times New Roman" panose="02020603050405020304" pitchFamily="18" charset="0"/>
              </a:rPr>
              <a:t>Processus 1 : dossiers recouvrement judiciaire							6</a:t>
            </a:r>
          </a:p>
          <a:p>
            <a:pPr marL="457200" lvl="0" indent="-457200">
              <a:spcBef>
                <a:spcPts val="1200"/>
              </a:spcBef>
              <a:spcAft>
                <a:spcPts val="0"/>
              </a:spcAft>
              <a:buAutoNum type="arabicPeriod"/>
            </a:pPr>
            <a:r>
              <a:rPr lang="fr-BE" sz="2000" b="1" kern="0" dirty="0">
                <a:latin typeface="Calibri" panose="020F0502020204030204" pitchFamily="34" charset="0"/>
                <a:ea typeface="Times New Roman" panose="02020603050405020304" pitchFamily="18" charset="0"/>
                <a:cs typeface="Times New Roman" panose="02020603050405020304" pitchFamily="18" charset="0"/>
              </a:rPr>
              <a:t>Processus 2 : dossiers ordonnance logement							8 </a:t>
            </a:r>
          </a:p>
          <a:p>
            <a:pPr marL="457200" lvl="0" indent="-457200">
              <a:spcBef>
                <a:spcPts val="1200"/>
              </a:spcBef>
              <a:spcAft>
                <a:spcPts val="0"/>
              </a:spcAft>
              <a:buAutoNum type="arabicPeriod"/>
            </a:pPr>
            <a:r>
              <a:rPr lang="fr-BE" sz="2000" b="1" kern="0" dirty="0">
                <a:latin typeface="Calibri" panose="020F0502020204030204" pitchFamily="34" charset="0"/>
                <a:ea typeface="Times New Roman" panose="02020603050405020304" pitchFamily="18" charset="0"/>
                <a:cs typeface="Times New Roman" panose="02020603050405020304" pitchFamily="18" charset="0"/>
              </a:rPr>
              <a:t>Encore à explorer										10</a:t>
            </a:r>
          </a:p>
          <a:p>
            <a:pPr marL="457200" lvl="0" indent="-457200">
              <a:spcBef>
                <a:spcPts val="1200"/>
              </a:spcBef>
              <a:spcAft>
                <a:spcPts val="0"/>
              </a:spcAft>
              <a:buAutoNum type="arabicPeriod"/>
            </a:pPr>
            <a:r>
              <a:rPr lang="fr-BE" sz="2000" b="1" kern="0" dirty="0">
                <a:latin typeface="Calibri" panose="020F0502020204030204" pitchFamily="34" charset="0"/>
                <a:ea typeface="Times New Roman" panose="02020603050405020304" pitchFamily="18" charset="0"/>
                <a:cs typeface="Times New Roman" panose="02020603050405020304" pitchFamily="18" charset="0"/>
              </a:rPr>
              <a:t>Les supports											11</a:t>
            </a:r>
          </a:p>
          <a:p>
            <a:pPr lvl="0">
              <a:spcBef>
                <a:spcPts val="1200"/>
              </a:spcBef>
              <a:spcAft>
                <a:spcPts val="0"/>
              </a:spcAft>
            </a:pPr>
            <a:endParaRPr lang="fr-BE" sz="2000" b="1" kern="0" dirty="0">
              <a:latin typeface="Calibri" panose="020F0502020204030204" pitchFamily="34" charset="0"/>
              <a:ea typeface="Times New Roman" panose="02020603050405020304" pitchFamily="18" charset="0"/>
              <a:cs typeface="Times New Roman" panose="02020603050405020304" pitchFamily="18" charset="0"/>
            </a:endParaRPr>
          </a:p>
        </p:txBody>
      </p:sp>
      <p:cxnSp>
        <p:nvCxnSpPr>
          <p:cNvPr id="35" name="Connecteur droit 34"/>
          <p:cNvCxnSpPr/>
          <p:nvPr/>
        </p:nvCxnSpPr>
        <p:spPr>
          <a:xfrm>
            <a:off x="1885532" y="1828800"/>
            <a:ext cx="946826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Connecteur droit 36"/>
          <p:cNvCxnSpPr/>
          <p:nvPr/>
        </p:nvCxnSpPr>
        <p:spPr>
          <a:xfrm>
            <a:off x="4513943" y="2278743"/>
            <a:ext cx="683985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Connecteur droit 38"/>
          <p:cNvCxnSpPr/>
          <p:nvPr/>
        </p:nvCxnSpPr>
        <p:spPr>
          <a:xfrm>
            <a:off x="5762171" y="2732498"/>
            <a:ext cx="559162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Connecteur droit 40"/>
          <p:cNvCxnSpPr/>
          <p:nvPr/>
        </p:nvCxnSpPr>
        <p:spPr>
          <a:xfrm>
            <a:off x="5558971" y="3164114"/>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Connecteur droit 42"/>
          <p:cNvCxnSpPr/>
          <p:nvPr/>
        </p:nvCxnSpPr>
        <p:spPr>
          <a:xfrm>
            <a:off x="5558971" y="3193143"/>
            <a:ext cx="579482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Connecteur droit 48"/>
          <p:cNvCxnSpPr/>
          <p:nvPr/>
        </p:nvCxnSpPr>
        <p:spPr>
          <a:xfrm>
            <a:off x="2757714" y="3657600"/>
            <a:ext cx="859608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Connecteur droit 61"/>
          <p:cNvCxnSpPr/>
          <p:nvPr/>
        </p:nvCxnSpPr>
        <p:spPr>
          <a:xfrm>
            <a:off x="2220686" y="4119524"/>
            <a:ext cx="913311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05609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72313429-9958-439D-9702-303FE24006F7}" type="datetime1">
              <a:rPr lang="fr-BE" smtClean="0"/>
              <a:t>22-09-23</a:t>
            </a:fld>
            <a:endParaRPr lang="fr-BE"/>
          </a:p>
        </p:txBody>
      </p:sp>
      <p:sp>
        <p:nvSpPr>
          <p:cNvPr id="5" name="Espace réservé du pied de page 4"/>
          <p:cNvSpPr>
            <a:spLocks noGrp="1"/>
          </p:cNvSpPr>
          <p:nvPr>
            <p:ph type="ftr" sz="quarter" idx="11"/>
          </p:nvPr>
        </p:nvSpPr>
        <p:spPr/>
        <p:txBody>
          <a:bodyPr/>
          <a:lstStyle/>
          <a:p>
            <a:r>
              <a:rPr lang="fr-BE" dirty="0"/>
              <a:t>la Justice de Paix et le CPAS de Bruxelles se rencontrent</a:t>
            </a:r>
          </a:p>
        </p:txBody>
      </p:sp>
      <p:sp>
        <p:nvSpPr>
          <p:cNvPr id="6" name="Espace réservé du numéro de diapositive 5"/>
          <p:cNvSpPr>
            <a:spLocks noGrp="1"/>
          </p:cNvSpPr>
          <p:nvPr>
            <p:ph type="sldNum" sz="quarter" idx="12"/>
          </p:nvPr>
        </p:nvSpPr>
        <p:spPr/>
        <p:txBody>
          <a:bodyPr/>
          <a:lstStyle/>
          <a:p>
            <a:fld id="{079F7E9B-EA6B-4346-825F-7B96B081B355}" type="slidenum">
              <a:rPr lang="fr-BE" smtClean="0"/>
              <a:t>21</a:t>
            </a:fld>
            <a:endParaRPr lang="fr-BE"/>
          </a:p>
        </p:txBody>
      </p:sp>
      <p:pic>
        <p:nvPicPr>
          <p:cNvPr id="7" name="Image 6" descr="Logo_CPAS_OCMW_2018_2630x1450_72dpi_BordsCoupe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5688" y="161151"/>
            <a:ext cx="769434" cy="463317"/>
          </a:xfrm>
          <a:prstGeom prst="rect">
            <a:avLst/>
          </a:prstGeom>
          <a:noFill/>
          <a:ln>
            <a:noFill/>
          </a:ln>
        </p:spPr>
      </p:pic>
      <p:sp>
        <p:nvSpPr>
          <p:cNvPr id="3" name="Rectangle 2"/>
          <p:cNvSpPr/>
          <p:nvPr/>
        </p:nvSpPr>
        <p:spPr>
          <a:xfrm>
            <a:off x="325244" y="667632"/>
            <a:ext cx="11541512" cy="5478423"/>
          </a:xfrm>
          <a:prstGeom prst="rect">
            <a:avLst/>
          </a:prstGeom>
        </p:spPr>
        <p:txBody>
          <a:bodyPr wrap="square">
            <a:spAutoFit/>
          </a:bodyPr>
          <a:lstStyle/>
          <a:p>
            <a:pPr marL="1714500" lvl="3" indent="-342900">
              <a:spcBef>
                <a:spcPts val="1200"/>
              </a:spcBef>
              <a:buFont typeface="+mj-lt"/>
              <a:buAutoNum type="arabicPeriod"/>
            </a:pPr>
            <a:r>
              <a:rPr lang="fr-BE" sz="2800" b="1" kern="0" dirty="0">
                <a:solidFill>
                  <a:srgbClr val="365F91"/>
                </a:solidFill>
                <a:latin typeface="Calibri" panose="020F0502020204030204" pitchFamily="34" charset="0"/>
                <a:ea typeface="Times New Roman" panose="02020603050405020304" pitchFamily="18" charset="0"/>
                <a:cs typeface="Times New Roman" panose="02020603050405020304" pitchFamily="18" charset="0"/>
              </a:rPr>
              <a:t>Contexte</a:t>
            </a:r>
            <a:endParaRPr lang="fr-BE" sz="3200" b="1" kern="0" dirty="0">
              <a:solidFill>
                <a:srgbClr val="365F91"/>
              </a:solidFill>
              <a:latin typeface="Cambria" panose="02040503050406030204" pitchFamily="18" charset="0"/>
              <a:ea typeface="Times New Roman" panose="02020603050405020304" pitchFamily="18" charset="0"/>
              <a:cs typeface="Times New Roman" panose="02020603050405020304" pitchFamily="18" charset="0"/>
            </a:endParaRPr>
          </a:p>
          <a:p>
            <a:pPr>
              <a:spcAft>
                <a:spcPts val="0"/>
              </a:spcAft>
            </a:pPr>
            <a:r>
              <a:rPr lang="fr-BE" sz="2000" dirty="0">
                <a:latin typeface="Times New Roman" panose="02020603050405020304" pitchFamily="18" charset="0"/>
                <a:ea typeface="Times New Roman" panose="02020603050405020304" pitchFamily="18" charset="0"/>
              </a:rPr>
              <a:t> </a:t>
            </a:r>
          </a:p>
          <a:p>
            <a:pPr marL="342900" indent="-342900" algn="just">
              <a:spcAft>
                <a:spcPts val="0"/>
              </a:spcAft>
              <a:buFont typeface="Courier New" panose="02070309020205020404" pitchFamily="49" charset="0"/>
              <a:buChar char="o"/>
            </a:pPr>
            <a:r>
              <a:rPr lang="fr-BE" sz="2400" dirty="0">
                <a:latin typeface="Calibri" panose="020F0502020204030204" pitchFamily="34" charset="0"/>
                <a:ea typeface="Times New Roman" panose="02020603050405020304" pitchFamily="18" charset="0"/>
                <a:cs typeface="Calibri" panose="020F0502020204030204" pitchFamily="34" charset="0"/>
              </a:rPr>
              <a:t>Suite à l’accompagnement des personnes ayant des factures impayées en matière d’énergie et d’eau, le CPAS de Bruxelles via Service médiation de dettes, a développé à un accompagnement en cas de procédure judiciaire et/ou lors  de l’audience à la Justice de Paix.  </a:t>
            </a:r>
            <a:endParaRPr lang="fr-BE" sz="2400" dirty="0">
              <a:latin typeface="Times New Roman" panose="02020603050405020304" pitchFamily="18" charset="0"/>
              <a:ea typeface="Times New Roman" panose="02020603050405020304" pitchFamily="18" charset="0"/>
            </a:endParaRPr>
          </a:p>
          <a:p>
            <a:pPr marL="342900" indent="-342900" algn="just">
              <a:spcAft>
                <a:spcPts val="0"/>
              </a:spcAft>
              <a:buFont typeface="Courier New" panose="02070309020205020404" pitchFamily="49" charset="0"/>
              <a:buChar char="o"/>
            </a:pPr>
            <a:endParaRPr lang="fr-BE" sz="1000" dirty="0">
              <a:latin typeface="Times New Roman" panose="02020603050405020304" pitchFamily="18" charset="0"/>
              <a:ea typeface="Times New Roman" panose="02020603050405020304" pitchFamily="18" charset="0"/>
            </a:endParaRPr>
          </a:p>
          <a:p>
            <a:pPr marL="342900" indent="-342900" algn="just">
              <a:spcAft>
                <a:spcPts val="0"/>
              </a:spcAft>
              <a:buFont typeface="Courier New" panose="02070309020205020404" pitchFamily="49" charset="0"/>
              <a:buChar char="o"/>
            </a:pPr>
            <a:r>
              <a:rPr lang="fr-FR" sz="2400" dirty="0">
                <a:latin typeface="Calibri" panose="020F0502020204030204" pitchFamily="34" charset="0"/>
                <a:ea typeface="Times New Roman" panose="02020603050405020304" pitchFamily="18" charset="0"/>
              </a:rPr>
              <a:t>Cette collaboration se renforcer suite aux nouvelles dispositions relatives  aux expulsions judiciaires.</a:t>
            </a:r>
            <a:endParaRPr lang="fr-BE" sz="2400" dirty="0">
              <a:latin typeface="Times New Roman" panose="02020603050405020304" pitchFamily="18" charset="0"/>
              <a:ea typeface="Times New Roman" panose="02020603050405020304" pitchFamily="18" charset="0"/>
            </a:endParaRPr>
          </a:p>
          <a:p>
            <a:pPr marL="342900" indent="-342900" algn="just">
              <a:spcAft>
                <a:spcPts val="0"/>
              </a:spcAft>
              <a:buFont typeface="Courier New" panose="02070309020205020404" pitchFamily="49" charset="0"/>
              <a:buChar char="o"/>
            </a:pPr>
            <a:endParaRPr lang="fr-BE" sz="1000" dirty="0">
              <a:latin typeface="Times New Roman" panose="02020603050405020304" pitchFamily="18" charset="0"/>
              <a:ea typeface="Times New Roman" panose="02020603050405020304" pitchFamily="18" charset="0"/>
            </a:endParaRPr>
          </a:p>
          <a:p>
            <a:pPr marL="342900" indent="-342900" algn="just">
              <a:spcAft>
                <a:spcPts val="0"/>
              </a:spcAft>
              <a:buFont typeface="Courier New" panose="02070309020205020404" pitchFamily="49" charset="0"/>
              <a:buChar char="o"/>
            </a:pPr>
            <a:r>
              <a:rPr lang="fr-FR" sz="2400" dirty="0">
                <a:latin typeface="Calibri" panose="020F0502020204030204" pitchFamily="34" charset="0"/>
                <a:ea typeface="Times New Roman" panose="02020603050405020304" pitchFamily="18" charset="0"/>
              </a:rPr>
              <a:t>Dans le cadre de cette ordonnance, les Juges de Paix des 4 cantons de Bruxelles ont exprimé leur souhait d’une collaboration structurée et organisée avec notre Centre.</a:t>
            </a:r>
            <a:endParaRPr lang="fr-BE" sz="2400" dirty="0">
              <a:latin typeface="Times New Roman" panose="02020603050405020304" pitchFamily="18" charset="0"/>
              <a:ea typeface="Times New Roman" panose="02020603050405020304" pitchFamily="18" charset="0"/>
            </a:endParaRPr>
          </a:p>
          <a:p>
            <a:pPr marL="342900" indent="-342900" algn="just">
              <a:spcAft>
                <a:spcPts val="0"/>
              </a:spcAft>
              <a:buFont typeface="Courier New" panose="02070309020205020404" pitchFamily="49" charset="0"/>
              <a:buChar char="o"/>
            </a:pPr>
            <a:endParaRPr lang="fr-BE" sz="1000" dirty="0">
              <a:latin typeface="Times New Roman" panose="02020603050405020304" pitchFamily="18" charset="0"/>
              <a:ea typeface="Times New Roman" panose="02020603050405020304" pitchFamily="18" charset="0"/>
            </a:endParaRPr>
          </a:p>
          <a:p>
            <a:pPr marL="342900" indent="-342900" algn="just">
              <a:spcAft>
                <a:spcPts val="0"/>
              </a:spcAft>
              <a:buFont typeface="Courier New" panose="02070309020205020404" pitchFamily="49" charset="0"/>
              <a:buChar char="o"/>
            </a:pPr>
            <a:r>
              <a:rPr lang="fr-FR" sz="2400" dirty="0">
                <a:latin typeface="Calibri" panose="020F0502020204030204" pitchFamily="34" charset="0"/>
                <a:ea typeface="Times New Roman" panose="02020603050405020304" pitchFamily="18" charset="0"/>
              </a:rPr>
              <a:t>Aussi notre Centre souhaite dès à présent porter une attention particulière à l’accompagnement des locataires lors d’une procédure judiciaire et cette collaboration a été approuvé par le Conseil de l’Acton Sociale.</a:t>
            </a:r>
            <a:endParaRPr lang="fr-BE"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572289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72313429-9958-439D-9702-303FE24006F7}" type="datetime1">
              <a:rPr lang="fr-BE" smtClean="0"/>
              <a:t>22-09-23</a:t>
            </a:fld>
            <a:endParaRPr lang="fr-BE"/>
          </a:p>
        </p:txBody>
      </p:sp>
      <p:sp>
        <p:nvSpPr>
          <p:cNvPr id="5" name="Espace réservé du pied de page 4"/>
          <p:cNvSpPr>
            <a:spLocks noGrp="1"/>
          </p:cNvSpPr>
          <p:nvPr>
            <p:ph type="ftr" sz="quarter" idx="11"/>
          </p:nvPr>
        </p:nvSpPr>
        <p:spPr/>
        <p:txBody>
          <a:bodyPr/>
          <a:lstStyle/>
          <a:p>
            <a:r>
              <a:rPr lang="fr-BE" dirty="0"/>
              <a:t>la Justice de Paix et le CPAS de Bruxelles se rencontrent</a:t>
            </a:r>
          </a:p>
        </p:txBody>
      </p:sp>
      <p:sp>
        <p:nvSpPr>
          <p:cNvPr id="6" name="Espace réservé du numéro de diapositive 5"/>
          <p:cNvSpPr>
            <a:spLocks noGrp="1"/>
          </p:cNvSpPr>
          <p:nvPr>
            <p:ph type="sldNum" sz="quarter" idx="12"/>
          </p:nvPr>
        </p:nvSpPr>
        <p:spPr/>
        <p:txBody>
          <a:bodyPr/>
          <a:lstStyle/>
          <a:p>
            <a:fld id="{079F7E9B-EA6B-4346-825F-7B96B081B355}" type="slidenum">
              <a:rPr lang="fr-BE" smtClean="0"/>
              <a:t>22</a:t>
            </a:fld>
            <a:endParaRPr lang="fr-BE"/>
          </a:p>
        </p:txBody>
      </p:sp>
      <p:pic>
        <p:nvPicPr>
          <p:cNvPr id="7" name="Image 6" descr="Logo_CPAS_OCMW_2018_2630x1450_72dpi_BordsCoupe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5688" y="161151"/>
            <a:ext cx="769434" cy="463317"/>
          </a:xfrm>
          <a:prstGeom prst="rect">
            <a:avLst/>
          </a:prstGeom>
          <a:noFill/>
          <a:ln>
            <a:noFill/>
          </a:ln>
        </p:spPr>
      </p:pic>
      <p:sp>
        <p:nvSpPr>
          <p:cNvPr id="2" name="Espace réservé du contenu 1"/>
          <p:cNvSpPr>
            <a:spLocks noGrp="1"/>
          </p:cNvSpPr>
          <p:nvPr>
            <p:ph idx="1"/>
          </p:nvPr>
        </p:nvSpPr>
        <p:spPr>
          <a:xfrm>
            <a:off x="838200" y="803855"/>
            <a:ext cx="10515600" cy="5552495"/>
          </a:xfrm>
        </p:spPr>
        <p:txBody>
          <a:bodyPr>
            <a:normAutofit/>
          </a:bodyPr>
          <a:lstStyle/>
          <a:p>
            <a:pPr marL="0" indent="0">
              <a:buNone/>
            </a:pPr>
            <a:r>
              <a:rPr lang="fr-FR" dirty="0"/>
              <a:t>		Sur la Ville de Bruxelles, il y a 4 justices de paix.</a:t>
            </a:r>
            <a:endParaRPr lang="fr-BE" dirty="0"/>
          </a:p>
          <a:p>
            <a:pPr marL="0" indent="0">
              <a:buNone/>
            </a:pPr>
            <a:r>
              <a:rPr lang="fr-FR" dirty="0"/>
              <a:t> </a:t>
            </a:r>
            <a:endParaRPr lang="fr-BE" dirty="0"/>
          </a:p>
          <a:p>
            <a:pPr marL="0" indent="0">
              <a:buNone/>
            </a:pPr>
            <a:r>
              <a:rPr lang="fr-FR" dirty="0"/>
              <a:t>Notre Centre:</a:t>
            </a:r>
            <a:endParaRPr lang="fr-BE" dirty="0"/>
          </a:p>
          <a:p>
            <a:pPr lvl="0">
              <a:buFont typeface="Courier New" panose="02070309020205020404" pitchFamily="49" charset="0"/>
              <a:buChar char="o"/>
            </a:pPr>
            <a:r>
              <a:rPr lang="fr-FR" dirty="0"/>
              <a:t> est présent à la justice de Paix du 3</a:t>
            </a:r>
            <a:r>
              <a:rPr lang="fr-FR" baseline="30000" dirty="0"/>
              <a:t>ième</a:t>
            </a:r>
            <a:r>
              <a:rPr lang="fr-FR" dirty="0"/>
              <a:t> canton de Bruxelles (Laeken) </a:t>
            </a:r>
          </a:p>
          <a:p>
            <a:pPr marL="0" lvl="0" indent="0">
              <a:buNone/>
            </a:pPr>
            <a:r>
              <a:rPr lang="fr-FR" dirty="0"/>
              <a:t>   où les audiences en matière d’énergie et eau y ont été regroupées :</a:t>
            </a:r>
          </a:p>
          <a:p>
            <a:pPr marL="0" lvl="0" indent="0">
              <a:buNone/>
            </a:pPr>
            <a:r>
              <a:rPr lang="fr-FR" dirty="0"/>
              <a:t>    une audience chaque mois ; </a:t>
            </a:r>
          </a:p>
          <a:p>
            <a:pPr marL="0" lvl="0" indent="0">
              <a:buNone/>
            </a:pPr>
            <a:endParaRPr lang="fr-BE" dirty="0"/>
          </a:p>
          <a:p>
            <a:pPr lvl="0">
              <a:buFont typeface="Courier New" panose="02070309020205020404" pitchFamily="49" charset="0"/>
              <a:buChar char="o"/>
            </a:pPr>
            <a:r>
              <a:rPr lang="fr-FR" dirty="0"/>
              <a:t> est présent au 1</a:t>
            </a:r>
            <a:r>
              <a:rPr lang="fr-FR" baseline="30000" dirty="0"/>
              <a:t>er</a:t>
            </a:r>
            <a:r>
              <a:rPr lang="fr-FR" dirty="0"/>
              <a:t> et au 2</a:t>
            </a:r>
            <a:r>
              <a:rPr lang="fr-FR" baseline="30000" dirty="0"/>
              <a:t>ième</a:t>
            </a:r>
            <a:r>
              <a:rPr lang="fr-FR" dirty="0"/>
              <a:t> canton tous les jeudis matin, pour une</a:t>
            </a:r>
          </a:p>
          <a:p>
            <a:pPr marL="0" lvl="0" indent="0">
              <a:buNone/>
            </a:pPr>
            <a:r>
              <a:rPr lang="fr-FR" dirty="0"/>
              <a:t>    éventuelle intervention à l’égard des justiciables ;</a:t>
            </a:r>
          </a:p>
          <a:p>
            <a:pPr marL="0" lvl="0" indent="0">
              <a:buNone/>
            </a:pPr>
            <a:endParaRPr lang="fr-BE" dirty="0"/>
          </a:p>
          <a:p>
            <a:pPr lvl="0">
              <a:buFont typeface="Courier New" panose="02070309020205020404" pitchFamily="49" charset="0"/>
              <a:buChar char="o"/>
            </a:pPr>
            <a:r>
              <a:rPr lang="fr-FR" dirty="0"/>
              <a:t> n’est pas présent à la justice de paix du 4</a:t>
            </a:r>
            <a:r>
              <a:rPr lang="fr-FR" baseline="30000" dirty="0"/>
              <a:t>ième</a:t>
            </a:r>
            <a:r>
              <a:rPr lang="fr-FR" dirty="0"/>
              <a:t> canton (pour NOH et le</a:t>
            </a:r>
          </a:p>
          <a:p>
            <a:pPr marL="0" lvl="0" indent="0">
              <a:buNone/>
            </a:pPr>
            <a:r>
              <a:rPr lang="fr-FR" dirty="0"/>
              <a:t>   quartier Nord mais aussi située à Laeken) mais si nécessaire, la Juge </a:t>
            </a:r>
          </a:p>
          <a:p>
            <a:pPr marL="0" lvl="0" indent="0">
              <a:buNone/>
            </a:pPr>
            <a:r>
              <a:rPr lang="fr-FR" dirty="0"/>
              <a:t>   nous oriente des personnes.</a:t>
            </a:r>
            <a:endParaRPr lang="fr-BE" dirty="0"/>
          </a:p>
        </p:txBody>
      </p:sp>
    </p:spTree>
    <p:extLst>
      <p:ext uri="{BB962C8B-B14F-4D97-AF65-F5344CB8AC3E}">
        <p14:creationId xmlns:p14="http://schemas.microsoft.com/office/powerpoint/2010/main" val="38020457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72313429-9958-439D-9702-303FE24006F7}" type="datetime1">
              <a:rPr lang="fr-BE" smtClean="0"/>
              <a:t>22-09-23</a:t>
            </a:fld>
            <a:endParaRPr lang="fr-BE"/>
          </a:p>
        </p:txBody>
      </p:sp>
      <p:sp>
        <p:nvSpPr>
          <p:cNvPr id="5" name="Espace réservé du pied de page 4"/>
          <p:cNvSpPr>
            <a:spLocks noGrp="1"/>
          </p:cNvSpPr>
          <p:nvPr>
            <p:ph type="ftr" sz="quarter" idx="11"/>
          </p:nvPr>
        </p:nvSpPr>
        <p:spPr/>
        <p:txBody>
          <a:bodyPr/>
          <a:lstStyle/>
          <a:p>
            <a:r>
              <a:rPr lang="fr-BE" dirty="0"/>
              <a:t>la Justice de Paix et le CPAS de Bruxelles se rencontrent</a:t>
            </a:r>
          </a:p>
        </p:txBody>
      </p:sp>
      <p:sp>
        <p:nvSpPr>
          <p:cNvPr id="6" name="Espace réservé du numéro de diapositive 5"/>
          <p:cNvSpPr>
            <a:spLocks noGrp="1"/>
          </p:cNvSpPr>
          <p:nvPr>
            <p:ph type="sldNum" sz="quarter" idx="12"/>
          </p:nvPr>
        </p:nvSpPr>
        <p:spPr/>
        <p:txBody>
          <a:bodyPr/>
          <a:lstStyle/>
          <a:p>
            <a:fld id="{079F7E9B-EA6B-4346-825F-7B96B081B355}" type="slidenum">
              <a:rPr lang="fr-BE" smtClean="0"/>
              <a:t>23</a:t>
            </a:fld>
            <a:endParaRPr lang="fr-BE"/>
          </a:p>
        </p:txBody>
      </p:sp>
      <p:pic>
        <p:nvPicPr>
          <p:cNvPr id="7" name="Image 6" descr="Logo_CPAS_OCMW_2018_2630x1450_72dpi_BordsCoupe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5688" y="161151"/>
            <a:ext cx="769434" cy="463317"/>
          </a:xfrm>
          <a:prstGeom prst="rect">
            <a:avLst/>
          </a:prstGeom>
          <a:noFill/>
          <a:ln>
            <a:noFill/>
          </a:ln>
        </p:spPr>
      </p:pic>
      <p:sp>
        <p:nvSpPr>
          <p:cNvPr id="3" name="Rectangle 2"/>
          <p:cNvSpPr/>
          <p:nvPr/>
        </p:nvSpPr>
        <p:spPr>
          <a:xfrm>
            <a:off x="518652" y="787830"/>
            <a:ext cx="11265310" cy="3046988"/>
          </a:xfrm>
          <a:prstGeom prst="rect">
            <a:avLst/>
          </a:prstGeom>
        </p:spPr>
        <p:txBody>
          <a:bodyPr wrap="square">
            <a:spAutoFit/>
          </a:bodyPr>
          <a:lstStyle/>
          <a:p>
            <a:pPr lvl="0">
              <a:spcBef>
                <a:spcPts val="1200"/>
              </a:spcBef>
              <a:spcAft>
                <a:spcPts val="0"/>
              </a:spcAft>
            </a:pPr>
            <a:r>
              <a:rPr lang="fr-FR" sz="2800" b="1" kern="0" dirty="0">
                <a:solidFill>
                  <a:srgbClr val="365F91"/>
                </a:solidFill>
                <a:latin typeface="Calibri" panose="020F0502020204030204" pitchFamily="34" charset="0"/>
                <a:ea typeface="Times New Roman" panose="02020603050405020304" pitchFamily="18" charset="0"/>
                <a:cs typeface="Times New Roman" panose="02020603050405020304" pitchFamily="18" charset="0"/>
              </a:rPr>
              <a:t>			2. Procédure d’intervention du CPAS </a:t>
            </a:r>
            <a:endParaRPr lang="fr-BE" sz="2800" b="1" kern="0" dirty="0">
              <a:solidFill>
                <a:srgbClr val="365F91"/>
              </a:solidFill>
              <a:latin typeface="Cambria" panose="02040503050406030204" pitchFamily="18" charset="0"/>
              <a:ea typeface="Times New Roman" panose="02020603050405020304" pitchFamily="18" charset="0"/>
              <a:cs typeface="Times New Roman" panose="02020603050405020304" pitchFamily="18" charset="0"/>
            </a:endParaRPr>
          </a:p>
          <a:p>
            <a:pPr>
              <a:spcAft>
                <a:spcPts val="0"/>
              </a:spcAft>
            </a:pPr>
            <a:r>
              <a:rPr lang="fr-FR" sz="2000" dirty="0">
                <a:latin typeface="Times New Roman" panose="02020603050405020304" pitchFamily="18" charset="0"/>
                <a:ea typeface="Times New Roman" panose="02020603050405020304" pitchFamily="18" charset="0"/>
              </a:rPr>
              <a:t> </a:t>
            </a:r>
            <a:endParaRPr lang="fr-BE" sz="2000" dirty="0">
              <a:latin typeface="Times New Roman" panose="02020603050405020304" pitchFamily="18" charset="0"/>
              <a:ea typeface="Times New Roman" panose="02020603050405020304" pitchFamily="18" charset="0"/>
            </a:endParaRPr>
          </a:p>
          <a:p>
            <a:pPr>
              <a:spcAft>
                <a:spcPts val="0"/>
              </a:spcAft>
            </a:pPr>
            <a:r>
              <a:rPr lang="fr-FR" sz="2400" dirty="0">
                <a:latin typeface="Calibri" panose="020F0502020204030204" pitchFamily="34" charset="0"/>
                <a:ea typeface="Times New Roman" panose="02020603050405020304" pitchFamily="18" charset="0"/>
              </a:rPr>
              <a:t>Nous distinguons 2 types d’intervention dans la collaboration avec la Justice de Paix: </a:t>
            </a:r>
            <a:endParaRPr lang="fr-BE" sz="2400" dirty="0">
              <a:latin typeface="Times New Roman" panose="02020603050405020304" pitchFamily="18" charset="0"/>
              <a:ea typeface="Times New Roman" panose="02020603050405020304" pitchFamily="18" charset="0"/>
            </a:endParaRPr>
          </a:p>
          <a:p>
            <a:pPr>
              <a:spcAft>
                <a:spcPts val="0"/>
              </a:spcAft>
            </a:pPr>
            <a:r>
              <a:rPr lang="fr-FR" sz="2400" dirty="0">
                <a:latin typeface="Calibri" panose="020F0502020204030204" pitchFamily="34" charset="0"/>
                <a:ea typeface="Times New Roman" panose="02020603050405020304" pitchFamily="18" charset="0"/>
              </a:rPr>
              <a:t> </a:t>
            </a:r>
            <a:endParaRPr lang="fr-BE" sz="2400" dirty="0">
              <a:latin typeface="Times New Roman" panose="02020603050405020304" pitchFamily="18" charset="0"/>
              <a:ea typeface="Times New Roman" panose="02020603050405020304" pitchFamily="18" charset="0"/>
            </a:endParaRPr>
          </a:p>
          <a:p>
            <a:pPr marL="342900" lvl="0" indent="-342900">
              <a:spcAft>
                <a:spcPts val="0"/>
              </a:spcAft>
              <a:buFont typeface="+mj-lt"/>
              <a:buAutoNum type="arabicPeriod"/>
            </a:pPr>
            <a:r>
              <a:rPr lang="fr-FR" sz="2400" dirty="0">
                <a:latin typeface="Calibri" panose="020F0502020204030204" pitchFamily="34" charset="0"/>
                <a:ea typeface="Times New Roman" panose="02020603050405020304" pitchFamily="18" charset="0"/>
              </a:rPr>
              <a:t>dossiers judiciaires pour diverses dettes : énergie, télécom, soins de santé, dette locative hors cadre ordonnance …</a:t>
            </a:r>
            <a:endParaRPr lang="fr-BE" sz="2400" dirty="0">
              <a:latin typeface="Times New Roman" panose="02020603050405020304" pitchFamily="18" charset="0"/>
              <a:ea typeface="Times New Roman" panose="02020603050405020304" pitchFamily="18" charset="0"/>
            </a:endParaRPr>
          </a:p>
          <a:p>
            <a:pPr marL="342900" lvl="0" indent="-342900">
              <a:spcAft>
                <a:spcPts val="0"/>
              </a:spcAft>
              <a:buFont typeface="+mj-lt"/>
              <a:buAutoNum type="arabicPeriod"/>
            </a:pPr>
            <a:r>
              <a:rPr lang="fr-FR" sz="2400" dirty="0">
                <a:latin typeface="Calibri" panose="020F0502020204030204" pitchFamily="34" charset="0"/>
                <a:ea typeface="Times New Roman" panose="02020603050405020304" pitchFamily="18" charset="0"/>
              </a:rPr>
              <a:t>la nouvelle ordonnance relative au Code du Logement qui rentre en vigueur au 1/9/23 avec le moratoire sur les expulsions et l’intervention proactive du CPAS</a:t>
            </a:r>
            <a:endParaRPr lang="fr-BE" sz="2400" dirty="0">
              <a:latin typeface="Times New Roman" panose="02020603050405020304" pitchFamily="18" charset="0"/>
              <a:ea typeface="Times New Roman" panose="02020603050405020304" pitchFamily="18" charset="0"/>
            </a:endParaRPr>
          </a:p>
        </p:txBody>
      </p:sp>
      <p:sp>
        <p:nvSpPr>
          <p:cNvPr id="8" name="Rectangle 7"/>
          <p:cNvSpPr/>
          <p:nvPr/>
        </p:nvSpPr>
        <p:spPr>
          <a:xfrm>
            <a:off x="518652" y="3795552"/>
            <a:ext cx="10970342" cy="1938992"/>
          </a:xfrm>
          <a:prstGeom prst="rect">
            <a:avLst/>
          </a:prstGeom>
        </p:spPr>
        <p:txBody>
          <a:bodyPr wrap="square">
            <a:spAutoFit/>
          </a:bodyPr>
          <a:lstStyle/>
          <a:p>
            <a:pPr>
              <a:spcAft>
                <a:spcPts val="0"/>
              </a:spcAft>
            </a:pPr>
            <a:r>
              <a:rPr lang="fr-FR" sz="2400" b="1" u="sng" dirty="0">
                <a:latin typeface="Calibri" panose="020F0502020204030204" pitchFamily="34" charset="0"/>
                <a:ea typeface="Times New Roman" panose="02020603050405020304" pitchFamily="18" charset="0"/>
              </a:rPr>
              <a:t>Objectifs : </a:t>
            </a:r>
          </a:p>
          <a:p>
            <a:pPr>
              <a:spcAft>
                <a:spcPts val="0"/>
              </a:spcAft>
            </a:pPr>
            <a:endParaRPr lang="fr-BE" sz="2400" dirty="0">
              <a:latin typeface="Times New Roman" panose="02020603050405020304" pitchFamily="18" charset="0"/>
              <a:ea typeface="Times New Roman" panose="02020603050405020304" pitchFamily="18" charset="0"/>
            </a:endParaRPr>
          </a:p>
          <a:p>
            <a:pPr marL="342900" lvl="0" indent="-342900">
              <a:spcAft>
                <a:spcPts val="0"/>
              </a:spcAft>
              <a:buFont typeface="Times New Roman" panose="02020603050405020304" pitchFamily="18" charset="0"/>
              <a:buChar char="-"/>
            </a:pPr>
            <a:r>
              <a:rPr lang="fr-FR" sz="2400" dirty="0">
                <a:latin typeface="Calibri" panose="020F0502020204030204" pitchFamily="34" charset="0"/>
                <a:ea typeface="Calibri" panose="020F0502020204030204" pitchFamily="34" charset="0"/>
              </a:rPr>
              <a:t>fluidifier les échanges avec la Justice de paix et rencontres avec les usagers</a:t>
            </a:r>
            <a:endParaRPr lang="fr-BE" sz="2400" dirty="0">
              <a:latin typeface="Times New Roman" panose="02020603050405020304" pitchFamily="18" charset="0"/>
              <a:ea typeface="Calibri" panose="020F0502020204030204" pitchFamily="34" charset="0"/>
            </a:endParaRPr>
          </a:p>
          <a:p>
            <a:pPr marL="342900" lvl="0" indent="-342900">
              <a:spcAft>
                <a:spcPts val="0"/>
              </a:spcAft>
              <a:buFont typeface="Times New Roman" panose="02020603050405020304" pitchFamily="18" charset="0"/>
              <a:buChar char="-"/>
            </a:pPr>
            <a:r>
              <a:rPr lang="fr-FR" sz="2400" dirty="0">
                <a:latin typeface="Calibri" panose="020F0502020204030204" pitchFamily="34" charset="0"/>
                <a:ea typeface="Calibri" panose="020F0502020204030204" pitchFamily="34" charset="0"/>
              </a:rPr>
              <a:t>trouver une solution structurelle pour les soucis financiers</a:t>
            </a:r>
            <a:endParaRPr lang="fr-BE" sz="2400" dirty="0">
              <a:latin typeface="Times New Roman" panose="02020603050405020304" pitchFamily="18" charset="0"/>
              <a:ea typeface="Calibri" panose="020F0502020204030204" pitchFamily="34" charset="0"/>
            </a:endParaRPr>
          </a:p>
          <a:p>
            <a:pPr marL="342900" lvl="0" indent="-342900">
              <a:spcAft>
                <a:spcPts val="0"/>
              </a:spcAft>
              <a:buFont typeface="Times New Roman" panose="02020603050405020304" pitchFamily="18" charset="0"/>
              <a:buChar char="-"/>
            </a:pPr>
            <a:r>
              <a:rPr lang="fr-FR" sz="2400" dirty="0">
                <a:latin typeface="Calibri" panose="020F0502020204030204" pitchFamily="34" charset="0"/>
                <a:ea typeface="Calibri" panose="020F0502020204030204" pitchFamily="34" charset="0"/>
              </a:rPr>
              <a:t>réduire les expulsions</a:t>
            </a:r>
            <a:endParaRPr lang="fr-BE" sz="2400"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6325401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72313429-9958-439D-9702-303FE24006F7}" type="datetime1">
              <a:rPr lang="fr-BE" smtClean="0"/>
              <a:t>22-09-23</a:t>
            </a:fld>
            <a:endParaRPr lang="fr-BE"/>
          </a:p>
        </p:txBody>
      </p:sp>
      <p:sp>
        <p:nvSpPr>
          <p:cNvPr id="5" name="Espace réservé du pied de page 4"/>
          <p:cNvSpPr>
            <a:spLocks noGrp="1"/>
          </p:cNvSpPr>
          <p:nvPr>
            <p:ph type="ftr" sz="quarter" idx="11"/>
          </p:nvPr>
        </p:nvSpPr>
        <p:spPr/>
        <p:txBody>
          <a:bodyPr/>
          <a:lstStyle/>
          <a:p>
            <a:r>
              <a:rPr lang="fr-BE" dirty="0"/>
              <a:t>la Justice de Paix et le CPAS de Bruxelles se rencontrent</a:t>
            </a:r>
          </a:p>
        </p:txBody>
      </p:sp>
      <p:sp>
        <p:nvSpPr>
          <p:cNvPr id="6" name="Espace réservé du numéro de diapositive 5"/>
          <p:cNvSpPr>
            <a:spLocks noGrp="1"/>
          </p:cNvSpPr>
          <p:nvPr>
            <p:ph type="sldNum" sz="quarter" idx="12"/>
          </p:nvPr>
        </p:nvSpPr>
        <p:spPr/>
        <p:txBody>
          <a:bodyPr/>
          <a:lstStyle/>
          <a:p>
            <a:fld id="{079F7E9B-EA6B-4346-825F-7B96B081B355}" type="slidenum">
              <a:rPr lang="fr-BE" smtClean="0"/>
              <a:t>24</a:t>
            </a:fld>
            <a:endParaRPr lang="fr-BE"/>
          </a:p>
        </p:txBody>
      </p:sp>
      <p:pic>
        <p:nvPicPr>
          <p:cNvPr id="7" name="Image 6" descr="Logo_CPAS_OCMW_2018_2630x1450_72dpi_BordsCoupe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5688" y="161151"/>
            <a:ext cx="769434" cy="463317"/>
          </a:xfrm>
          <a:prstGeom prst="rect">
            <a:avLst/>
          </a:prstGeom>
          <a:noFill/>
          <a:ln>
            <a:noFill/>
          </a:ln>
        </p:spPr>
      </p:pic>
      <p:graphicFrame>
        <p:nvGraphicFramePr>
          <p:cNvPr id="3" name="Tableau 2"/>
          <p:cNvGraphicFramePr>
            <a:graphicFrameLocks noGrp="1"/>
          </p:cNvGraphicFramePr>
          <p:nvPr>
            <p:extLst/>
          </p:nvPr>
        </p:nvGraphicFramePr>
        <p:xfrm>
          <a:off x="345687" y="1353206"/>
          <a:ext cx="11497268" cy="5646224"/>
        </p:xfrm>
        <a:graphic>
          <a:graphicData uri="http://schemas.openxmlformats.org/drawingml/2006/table">
            <a:tbl>
              <a:tblPr firstRow="1" firstCol="1" bandRow="1">
                <a:tableStyleId>{5C22544A-7EE6-4342-B048-85BDC9FD1C3A}</a:tableStyleId>
              </a:tblPr>
              <a:tblGrid>
                <a:gridCol w="5748634">
                  <a:extLst>
                    <a:ext uri="{9D8B030D-6E8A-4147-A177-3AD203B41FA5}">
                      <a16:colId xmlns:a16="http://schemas.microsoft.com/office/drawing/2014/main" val="648343600"/>
                    </a:ext>
                  </a:extLst>
                </a:gridCol>
                <a:gridCol w="5748634">
                  <a:extLst>
                    <a:ext uri="{9D8B030D-6E8A-4147-A177-3AD203B41FA5}">
                      <a16:colId xmlns:a16="http://schemas.microsoft.com/office/drawing/2014/main" val="1360583512"/>
                    </a:ext>
                  </a:extLst>
                </a:gridCol>
              </a:tblGrid>
              <a:tr h="750472">
                <a:tc>
                  <a:txBody>
                    <a:bodyPr/>
                    <a:lstStyle/>
                    <a:p>
                      <a:pPr algn="just">
                        <a:spcAft>
                          <a:spcPts val="0"/>
                        </a:spcAft>
                      </a:pPr>
                      <a:r>
                        <a:rPr lang="fr-FR" sz="1600" b="0" dirty="0">
                          <a:solidFill>
                            <a:schemeClr val="tx1"/>
                          </a:solidFill>
                          <a:effectLst/>
                        </a:rPr>
                        <a:t>Si l’assistant social du CPAS est présent lors des audiences à la Justice de Paix</a:t>
                      </a:r>
                      <a:endParaRPr lang="fr-BE" sz="1600" b="0" dirty="0">
                        <a:solidFill>
                          <a:schemeClr val="tx1"/>
                        </a:solidFill>
                        <a:effectLst/>
                      </a:endParaRPr>
                    </a:p>
                    <a:p>
                      <a:pPr algn="just">
                        <a:spcAft>
                          <a:spcPts val="0"/>
                        </a:spcAft>
                      </a:pPr>
                      <a:r>
                        <a:rPr lang="fr-FR" sz="1600" b="0" dirty="0">
                          <a:solidFill>
                            <a:schemeClr val="tx1"/>
                          </a:solidFill>
                          <a:effectLst/>
                        </a:rPr>
                        <a:t> </a:t>
                      </a:r>
                      <a:endParaRPr lang="fr-BE" sz="1600" b="0" dirty="0">
                        <a:solidFill>
                          <a:schemeClr val="tx1"/>
                        </a:solidFill>
                        <a:effectLst/>
                        <a:latin typeface="Times New Roman" panose="02020603050405020304" pitchFamily="18" charset="0"/>
                        <a:ea typeface="Times New Roman" panose="02020603050405020304" pitchFamily="18" charset="0"/>
                      </a:endParaRPr>
                    </a:p>
                  </a:txBody>
                  <a:tcPr marL="30218" marR="30218" marT="0" marB="0">
                    <a:solidFill>
                      <a:schemeClr val="accent4">
                        <a:lumMod val="20000"/>
                        <a:lumOff val="80000"/>
                      </a:schemeClr>
                    </a:solidFill>
                  </a:tcPr>
                </a:tc>
                <a:tc>
                  <a:txBody>
                    <a:bodyPr/>
                    <a:lstStyle/>
                    <a:p>
                      <a:pPr algn="just">
                        <a:spcAft>
                          <a:spcPts val="0"/>
                        </a:spcAft>
                      </a:pPr>
                      <a:r>
                        <a:rPr lang="fr-FR" sz="1600" b="0">
                          <a:solidFill>
                            <a:schemeClr val="tx1"/>
                          </a:solidFill>
                          <a:effectLst/>
                        </a:rPr>
                        <a:t>Si l’assistant social du CPAS n’est pas présent lors des audiences à la Justice de Paix</a:t>
                      </a:r>
                      <a:endParaRPr lang="fr-BE" sz="1600" b="0">
                        <a:solidFill>
                          <a:schemeClr val="tx1"/>
                        </a:solidFill>
                        <a:effectLst/>
                        <a:latin typeface="Times New Roman" panose="02020603050405020304" pitchFamily="18" charset="0"/>
                        <a:ea typeface="Times New Roman" panose="02020603050405020304" pitchFamily="18" charset="0"/>
                      </a:endParaRPr>
                    </a:p>
                  </a:txBody>
                  <a:tcPr marL="30218" marR="30218" marT="0" marB="0">
                    <a:solidFill>
                      <a:schemeClr val="accent4">
                        <a:lumMod val="20000"/>
                        <a:lumOff val="80000"/>
                      </a:schemeClr>
                    </a:solidFill>
                  </a:tcPr>
                </a:tc>
                <a:extLst>
                  <a:ext uri="{0D108BD9-81ED-4DB2-BD59-A6C34878D82A}">
                    <a16:rowId xmlns:a16="http://schemas.microsoft.com/office/drawing/2014/main" val="11238364"/>
                  </a:ext>
                </a:extLst>
              </a:tr>
              <a:tr h="1500943">
                <a:tc>
                  <a:txBody>
                    <a:bodyPr/>
                    <a:lstStyle/>
                    <a:p>
                      <a:pPr algn="just">
                        <a:spcAft>
                          <a:spcPts val="0"/>
                        </a:spcAft>
                      </a:pPr>
                      <a:r>
                        <a:rPr lang="fr-FR" sz="1600" b="0" dirty="0">
                          <a:solidFill>
                            <a:schemeClr val="tx1"/>
                          </a:solidFill>
                          <a:effectLst/>
                        </a:rPr>
                        <a:t>Lors de l’audience, le Juge de Paix nous adresse les personnes citées qui lui semble désarmées face à l’enjeu de la procédure et de ses conséquences</a:t>
                      </a:r>
                      <a:endParaRPr lang="fr-BE" sz="1600" b="0" dirty="0">
                        <a:solidFill>
                          <a:schemeClr val="tx1"/>
                        </a:solidFill>
                        <a:effectLst/>
                        <a:latin typeface="Times New Roman" panose="02020603050405020304" pitchFamily="18" charset="0"/>
                        <a:ea typeface="Times New Roman" panose="02020603050405020304" pitchFamily="18" charset="0"/>
                      </a:endParaRPr>
                    </a:p>
                  </a:txBody>
                  <a:tcPr marL="30218" marR="30218" marT="0" marB="0">
                    <a:solidFill>
                      <a:schemeClr val="accent4">
                        <a:lumMod val="20000"/>
                        <a:lumOff val="80000"/>
                      </a:schemeClr>
                    </a:solidFill>
                  </a:tcPr>
                </a:tc>
                <a:tc>
                  <a:txBody>
                    <a:bodyPr/>
                    <a:lstStyle/>
                    <a:p>
                      <a:pPr algn="just">
                        <a:spcAft>
                          <a:spcPts val="0"/>
                        </a:spcAft>
                      </a:pPr>
                      <a:r>
                        <a:rPr lang="fr-FR" sz="1600" b="0">
                          <a:solidFill>
                            <a:schemeClr val="tx1"/>
                          </a:solidFill>
                          <a:effectLst/>
                        </a:rPr>
                        <a:t>Lors de l’audience, le Juge de Paix propose aux personnes citées qui lui semble désarmées face à l’enjeu de la procédure et de ses conséquences :</a:t>
                      </a:r>
                      <a:endParaRPr lang="fr-BE" sz="1600" b="0">
                        <a:solidFill>
                          <a:schemeClr val="tx1"/>
                        </a:solidFill>
                        <a:effectLst/>
                      </a:endParaRPr>
                    </a:p>
                    <a:p>
                      <a:pPr marL="342900" lvl="0" indent="-342900" algn="just">
                        <a:spcAft>
                          <a:spcPts val="0"/>
                        </a:spcAft>
                        <a:buFont typeface="Arial" panose="020B0604020202020204" pitchFamily="34" charset="0"/>
                        <a:buChar char="-"/>
                      </a:pPr>
                      <a:r>
                        <a:rPr lang="fr-FR" sz="1600" b="0">
                          <a:solidFill>
                            <a:schemeClr val="tx1"/>
                          </a:solidFill>
                          <a:effectLst/>
                        </a:rPr>
                        <a:t>d’être contactées par le CPAS en vue d’être accompagnées vers une solution pour l’audience de remise</a:t>
                      </a:r>
                      <a:endParaRPr lang="fr-BE" sz="1600" b="0">
                        <a:solidFill>
                          <a:schemeClr val="tx1"/>
                        </a:solidFill>
                        <a:effectLst/>
                      </a:endParaRPr>
                    </a:p>
                    <a:p>
                      <a:pPr marL="457200" algn="just">
                        <a:spcAft>
                          <a:spcPts val="0"/>
                        </a:spcAft>
                      </a:pPr>
                      <a:r>
                        <a:rPr lang="fr-FR" sz="1600" b="0">
                          <a:solidFill>
                            <a:schemeClr val="tx1"/>
                          </a:solidFill>
                          <a:effectLst/>
                        </a:rPr>
                        <a:t> </a:t>
                      </a:r>
                      <a:endParaRPr lang="fr-BE" sz="1600" b="0">
                        <a:solidFill>
                          <a:schemeClr val="tx1"/>
                        </a:solidFill>
                        <a:effectLst/>
                        <a:latin typeface="Times New Roman" panose="02020603050405020304" pitchFamily="18" charset="0"/>
                        <a:ea typeface="Times New Roman" panose="02020603050405020304" pitchFamily="18" charset="0"/>
                      </a:endParaRPr>
                    </a:p>
                  </a:txBody>
                  <a:tcPr marL="30218" marR="30218" marT="0" marB="0">
                    <a:solidFill>
                      <a:schemeClr val="accent4">
                        <a:lumMod val="20000"/>
                        <a:lumOff val="80000"/>
                      </a:schemeClr>
                    </a:solidFill>
                  </a:tcPr>
                </a:tc>
                <a:extLst>
                  <a:ext uri="{0D108BD9-81ED-4DB2-BD59-A6C34878D82A}">
                    <a16:rowId xmlns:a16="http://schemas.microsoft.com/office/drawing/2014/main" val="3615653540"/>
                  </a:ext>
                </a:extLst>
              </a:tr>
              <a:tr h="1250786">
                <a:tc>
                  <a:txBody>
                    <a:bodyPr/>
                    <a:lstStyle/>
                    <a:p>
                      <a:pPr algn="just">
                        <a:spcAft>
                          <a:spcPts val="0"/>
                        </a:spcAft>
                      </a:pPr>
                      <a:r>
                        <a:rPr lang="fr-FR" sz="1600" b="0" dirty="0">
                          <a:solidFill>
                            <a:schemeClr val="tx1"/>
                          </a:solidFill>
                          <a:effectLst/>
                        </a:rPr>
                        <a:t>L’assistant social leur propose alors un rendez-vous à la Cellule Energie pour pouvoir, in fine, proposer une solution pour l’audience de remise ou contacte le service logement s’il s’agit d’un problème de dette locative et/ou litige avec un propriétaire</a:t>
                      </a:r>
                      <a:endParaRPr lang="fr-BE" sz="1600" b="0" dirty="0">
                        <a:solidFill>
                          <a:schemeClr val="tx1"/>
                        </a:solidFill>
                        <a:effectLst/>
                      </a:endParaRPr>
                    </a:p>
                    <a:p>
                      <a:pPr algn="just">
                        <a:spcAft>
                          <a:spcPts val="0"/>
                        </a:spcAft>
                      </a:pPr>
                      <a:r>
                        <a:rPr lang="fr-FR" sz="1600" b="0" dirty="0">
                          <a:solidFill>
                            <a:schemeClr val="tx1"/>
                          </a:solidFill>
                          <a:effectLst/>
                        </a:rPr>
                        <a:t> </a:t>
                      </a:r>
                      <a:endParaRPr lang="fr-BE" sz="1600" b="0" dirty="0">
                        <a:solidFill>
                          <a:schemeClr val="tx1"/>
                        </a:solidFill>
                        <a:effectLst/>
                        <a:latin typeface="Times New Roman" panose="02020603050405020304" pitchFamily="18" charset="0"/>
                        <a:ea typeface="Times New Roman" panose="02020603050405020304" pitchFamily="18" charset="0"/>
                      </a:endParaRPr>
                    </a:p>
                  </a:txBody>
                  <a:tcPr marL="30218" marR="30218" marT="0" marB="0">
                    <a:solidFill>
                      <a:schemeClr val="accent4">
                        <a:lumMod val="20000"/>
                        <a:lumOff val="80000"/>
                      </a:schemeClr>
                    </a:solidFill>
                  </a:tcPr>
                </a:tc>
                <a:tc>
                  <a:txBody>
                    <a:bodyPr/>
                    <a:lstStyle/>
                    <a:p>
                      <a:pPr algn="just">
                        <a:spcAft>
                          <a:spcPts val="0"/>
                        </a:spcAft>
                      </a:pPr>
                      <a:r>
                        <a:rPr lang="fr-FR" sz="1600" b="0" dirty="0">
                          <a:solidFill>
                            <a:schemeClr val="tx1"/>
                          </a:solidFill>
                          <a:effectLst/>
                        </a:rPr>
                        <a:t>le/la Juge remet les coordonnées des personnes de contact du CPAS à la personne et demande de contacter une de ces personnes pour le suivi de sa situation </a:t>
                      </a:r>
                      <a:endParaRPr lang="fr-BE" sz="1600" b="0" dirty="0">
                        <a:solidFill>
                          <a:schemeClr val="tx1"/>
                        </a:solidFill>
                        <a:effectLst/>
                        <a:latin typeface="Times New Roman" panose="02020603050405020304" pitchFamily="18" charset="0"/>
                        <a:ea typeface="Times New Roman" panose="02020603050405020304" pitchFamily="18" charset="0"/>
                      </a:endParaRPr>
                    </a:p>
                  </a:txBody>
                  <a:tcPr marL="30218" marR="30218" marT="0" marB="0">
                    <a:solidFill>
                      <a:schemeClr val="accent4">
                        <a:lumMod val="20000"/>
                        <a:lumOff val="80000"/>
                      </a:schemeClr>
                    </a:solidFill>
                  </a:tcPr>
                </a:tc>
                <a:extLst>
                  <a:ext uri="{0D108BD9-81ED-4DB2-BD59-A6C34878D82A}">
                    <a16:rowId xmlns:a16="http://schemas.microsoft.com/office/drawing/2014/main" val="314675502"/>
                  </a:ext>
                </a:extLst>
              </a:tr>
              <a:tr h="750472">
                <a:tc>
                  <a:txBody>
                    <a:bodyPr/>
                    <a:lstStyle/>
                    <a:p>
                      <a:pPr algn="just">
                        <a:spcAft>
                          <a:spcPts val="0"/>
                        </a:spcAft>
                      </a:pPr>
                      <a:r>
                        <a:rPr lang="fr-FR" sz="1600" b="0" dirty="0">
                          <a:solidFill>
                            <a:schemeClr val="tx1"/>
                          </a:solidFill>
                          <a:effectLst/>
                        </a:rPr>
                        <a:t> </a:t>
                      </a:r>
                      <a:endParaRPr lang="fr-BE" sz="1600" b="0" dirty="0">
                        <a:solidFill>
                          <a:schemeClr val="tx1"/>
                        </a:solidFill>
                        <a:effectLst/>
                        <a:latin typeface="Times New Roman" panose="02020603050405020304" pitchFamily="18" charset="0"/>
                        <a:ea typeface="Times New Roman" panose="02020603050405020304" pitchFamily="18" charset="0"/>
                      </a:endParaRPr>
                    </a:p>
                  </a:txBody>
                  <a:tcPr marL="30218" marR="30218" marT="0" marB="0">
                    <a:solidFill>
                      <a:schemeClr val="accent4">
                        <a:lumMod val="20000"/>
                        <a:lumOff val="80000"/>
                      </a:schemeClr>
                    </a:solidFill>
                  </a:tcPr>
                </a:tc>
                <a:tc>
                  <a:txBody>
                    <a:bodyPr/>
                    <a:lstStyle/>
                    <a:p>
                      <a:pPr>
                        <a:spcAft>
                          <a:spcPts val="0"/>
                        </a:spcAft>
                      </a:pPr>
                      <a:r>
                        <a:rPr lang="fr-FR" sz="1600" b="0" dirty="0">
                          <a:solidFill>
                            <a:schemeClr val="tx1"/>
                          </a:solidFill>
                          <a:effectLst/>
                        </a:rPr>
                        <a:t>le Greffe envoi la fiche d’orientation au CPAS : </a:t>
                      </a:r>
                      <a:r>
                        <a:rPr lang="fr-FR" sz="1600" b="0" u="sng" dirty="0" err="1">
                          <a:solidFill>
                            <a:schemeClr val="tx1"/>
                          </a:solidFill>
                          <a:effectLst/>
                          <a:hlinkClick r:id="rId3"/>
                        </a:rPr>
                        <a:t>jdp@cpasbxl.brussels</a:t>
                      </a:r>
                      <a:r>
                        <a:rPr lang="fr-FR" sz="1600" b="0" dirty="0">
                          <a:solidFill>
                            <a:schemeClr val="tx1"/>
                          </a:solidFill>
                          <a:effectLst/>
                        </a:rPr>
                        <a:t>   ou </a:t>
                      </a:r>
                      <a:r>
                        <a:rPr lang="fr-FR" sz="1600" b="0" u="sng" dirty="0" err="1">
                          <a:solidFill>
                            <a:schemeClr val="tx1"/>
                          </a:solidFill>
                          <a:effectLst/>
                          <a:hlinkClick r:id="rId4"/>
                        </a:rPr>
                        <a:t>vrdgr@ocmw.brussels</a:t>
                      </a:r>
                      <a:endParaRPr lang="fr-BE" sz="1600" b="0" dirty="0">
                        <a:solidFill>
                          <a:schemeClr val="tx1"/>
                        </a:solidFill>
                        <a:effectLst/>
                      </a:endParaRPr>
                    </a:p>
                    <a:p>
                      <a:pPr algn="just">
                        <a:spcAft>
                          <a:spcPts val="0"/>
                        </a:spcAft>
                      </a:pPr>
                      <a:r>
                        <a:rPr lang="fr-FR" sz="1600" b="0" dirty="0">
                          <a:solidFill>
                            <a:schemeClr val="tx1"/>
                          </a:solidFill>
                          <a:effectLst/>
                        </a:rPr>
                        <a:t>(cette boîte mail est gérée par  le SMD et SL)</a:t>
                      </a:r>
                      <a:endParaRPr lang="fr-BE" sz="1600" b="0" dirty="0">
                        <a:solidFill>
                          <a:schemeClr val="tx1"/>
                        </a:solidFill>
                        <a:effectLst/>
                        <a:latin typeface="Times New Roman" panose="02020603050405020304" pitchFamily="18" charset="0"/>
                        <a:ea typeface="Times New Roman" panose="02020603050405020304" pitchFamily="18" charset="0"/>
                      </a:endParaRPr>
                    </a:p>
                  </a:txBody>
                  <a:tcPr marL="30218" marR="30218" marT="0" marB="0">
                    <a:solidFill>
                      <a:schemeClr val="accent4">
                        <a:lumMod val="20000"/>
                        <a:lumOff val="80000"/>
                      </a:schemeClr>
                    </a:solidFill>
                  </a:tcPr>
                </a:tc>
                <a:extLst>
                  <a:ext uri="{0D108BD9-81ED-4DB2-BD59-A6C34878D82A}">
                    <a16:rowId xmlns:a16="http://schemas.microsoft.com/office/drawing/2014/main" val="2408313101"/>
                  </a:ext>
                </a:extLst>
              </a:tr>
              <a:tr h="750472">
                <a:tc gridSpan="2">
                  <a:txBody>
                    <a:bodyPr/>
                    <a:lstStyle/>
                    <a:p>
                      <a:pPr algn="just">
                        <a:spcAft>
                          <a:spcPts val="0"/>
                        </a:spcAft>
                      </a:pPr>
                      <a:r>
                        <a:rPr lang="fr-FR" sz="1600" b="0" dirty="0">
                          <a:solidFill>
                            <a:schemeClr val="tx1"/>
                          </a:solidFill>
                          <a:effectLst/>
                        </a:rPr>
                        <a:t>le service médiation de dettes centralise l’ensemble des dossiers dans un tableau de bord et assure le suivi des dossiers en vue d’informer l’avocat du créancier (fournisseur d’énergie, propriétaire…) et le juge avant la prochaine audience</a:t>
                      </a:r>
                      <a:endParaRPr lang="fr-BE" sz="1600" b="0" dirty="0">
                        <a:solidFill>
                          <a:schemeClr val="tx1"/>
                        </a:solidFill>
                        <a:effectLst/>
                      </a:endParaRPr>
                    </a:p>
                    <a:p>
                      <a:pPr algn="just">
                        <a:spcAft>
                          <a:spcPts val="0"/>
                        </a:spcAft>
                      </a:pPr>
                      <a:r>
                        <a:rPr lang="fr-FR" sz="1600" b="0" dirty="0">
                          <a:solidFill>
                            <a:schemeClr val="tx1"/>
                          </a:solidFill>
                          <a:effectLst/>
                        </a:rPr>
                        <a:t> </a:t>
                      </a:r>
                      <a:endParaRPr lang="fr-BE" sz="1600" b="0" dirty="0">
                        <a:solidFill>
                          <a:schemeClr val="tx1"/>
                        </a:solidFill>
                        <a:effectLst/>
                        <a:latin typeface="Times New Roman" panose="02020603050405020304" pitchFamily="18" charset="0"/>
                        <a:ea typeface="Times New Roman" panose="02020603050405020304" pitchFamily="18" charset="0"/>
                      </a:endParaRPr>
                    </a:p>
                  </a:txBody>
                  <a:tcPr marL="30218" marR="30218" marT="0" marB="0">
                    <a:solidFill>
                      <a:schemeClr val="accent4">
                        <a:lumMod val="20000"/>
                        <a:lumOff val="80000"/>
                      </a:schemeClr>
                    </a:solidFill>
                  </a:tcPr>
                </a:tc>
                <a:tc hMerge="1">
                  <a:txBody>
                    <a:bodyPr/>
                    <a:lstStyle/>
                    <a:p>
                      <a:endParaRPr lang="fr-BE"/>
                    </a:p>
                  </a:txBody>
                  <a:tcPr/>
                </a:tc>
                <a:extLst>
                  <a:ext uri="{0D108BD9-81ED-4DB2-BD59-A6C34878D82A}">
                    <a16:rowId xmlns:a16="http://schemas.microsoft.com/office/drawing/2014/main" val="624583676"/>
                  </a:ext>
                </a:extLst>
              </a:tr>
            </a:tbl>
          </a:graphicData>
        </a:graphic>
      </p:graphicFrame>
      <p:sp>
        <p:nvSpPr>
          <p:cNvPr id="8" name="Rectangle 1"/>
          <p:cNvSpPr>
            <a:spLocks noChangeArrowheads="1"/>
          </p:cNvSpPr>
          <p:nvPr/>
        </p:nvSpPr>
        <p:spPr bwMode="auto">
          <a:xfrm>
            <a:off x="345688" y="619505"/>
            <a:ext cx="11497267" cy="738664"/>
          </a:xfrm>
          <a:prstGeom prst="rect">
            <a:avLst/>
          </a:prstGeom>
          <a:solidFill>
            <a:srgbClr val="DBE5F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spcBef>
                <a:spcPts val="1200"/>
              </a:spcBef>
              <a:spcAft>
                <a:spcPts val="0"/>
              </a:spcAft>
            </a:pPr>
            <a:r>
              <a:rPr lang="fr-FR" sz="2400" b="1" kern="0" dirty="0">
                <a:solidFill>
                  <a:srgbClr val="365F91"/>
                </a:solidFill>
                <a:latin typeface="Calibri" panose="020F0502020204030204" pitchFamily="34" charset="0"/>
                <a:ea typeface="Times New Roman" panose="02020603050405020304" pitchFamily="18" charset="0"/>
                <a:cs typeface="Times New Roman" panose="02020603050405020304" pitchFamily="18" charset="0"/>
              </a:rPr>
              <a:t>3. Processus 1</a:t>
            </a:r>
            <a:endParaRPr lang="fr-BE" sz="2400" b="1" kern="0" dirty="0">
              <a:solidFill>
                <a:srgbClr val="365F91"/>
              </a:solidFill>
              <a:latin typeface="Cambria" panose="02040503050406030204" pitchFamily="18"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rPr>
              <a:t>Dossiers judiciaires pour diverses dettes : énergie, télécom, soins de santé, dette locative (hors ordonnance expulsion)…</a:t>
            </a:r>
            <a:r>
              <a:rPr kumimoji="0" lang="fr-FR" altLang="fr-FR" b="0" i="1" u="none" strike="noStrike" cap="none" normalizeH="0" baseline="0" dirty="0">
                <a:ln>
                  <a:noFill/>
                </a:ln>
                <a:solidFill>
                  <a:schemeClr val="tx1"/>
                </a:solidFill>
                <a:effectLst/>
                <a:latin typeface="Calibri" panose="020F0502020204030204" pitchFamily="34" charset="0"/>
                <a:ea typeface="Times New Roman" panose="02020603050405020304" pitchFamily="18" charset="0"/>
              </a:rPr>
              <a:t>    </a:t>
            </a:r>
            <a:endParaRPr kumimoji="0" lang="fr-BE" altLang="fr-FR" sz="20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1024798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72313429-9958-439D-9702-303FE24006F7}" type="datetime1">
              <a:rPr lang="fr-BE" smtClean="0"/>
              <a:t>22-09-23</a:t>
            </a:fld>
            <a:endParaRPr lang="fr-BE"/>
          </a:p>
        </p:txBody>
      </p:sp>
      <p:sp>
        <p:nvSpPr>
          <p:cNvPr id="5" name="Espace réservé du pied de page 4"/>
          <p:cNvSpPr>
            <a:spLocks noGrp="1"/>
          </p:cNvSpPr>
          <p:nvPr>
            <p:ph type="ftr" sz="quarter" idx="11"/>
          </p:nvPr>
        </p:nvSpPr>
        <p:spPr>
          <a:xfrm>
            <a:off x="4019550" y="6356350"/>
            <a:ext cx="4114800" cy="365125"/>
          </a:xfrm>
        </p:spPr>
        <p:txBody>
          <a:bodyPr/>
          <a:lstStyle/>
          <a:p>
            <a:r>
              <a:rPr lang="fr-BE" dirty="0"/>
              <a:t>la Justice de Paix et le CPAS de Bruxelles se rencontrent</a:t>
            </a:r>
          </a:p>
        </p:txBody>
      </p:sp>
      <p:sp>
        <p:nvSpPr>
          <p:cNvPr id="6" name="Espace réservé du numéro de diapositive 5"/>
          <p:cNvSpPr>
            <a:spLocks noGrp="1"/>
          </p:cNvSpPr>
          <p:nvPr>
            <p:ph type="sldNum" sz="quarter" idx="12"/>
          </p:nvPr>
        </p:nvSpPr>
        <p:spPr/>
        <p:txBody>
          <a:bodyPr/>
          <a:lstStyle/>
          <a:p>
            <a:fld id="{079F7E9B-EA6B-4346-825F-7B96B081B355}" type="slidenum">
              <a:rPr lang="fr-BE" smtClean="0"/>
              <a:t>25</a:t>
            </a:fld>
            <a:endParaRPr lang="fr-BE"/>
          </a:p>
        </p:txBody>
      </p:sp>
      <p:pic>
        <p:nvPicPr>
          <p:cNvPr id="7" name="Image 6" descr="Logo_CPAS_OCMW_2018_2630x1450_72dpi_BordsCoupe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5688" y="161151"/>
            <a:ext cx="769434" cy="463317"/>
          </a:xfrm>
          <a:prstGeom prst="rect">
            <a:avLst/>
          </a:prstGeom>
          <a:noFill/>
          <a:ln>
            <a:noFill/>
          </a:ln>
        </p:spPr>
      </p:pic>
      <p:graphicFrame>
        <p:nvGraphicFramePr>
          <p:cNvPr id="2" name="Tableau 1"/>
          <p:cNvGraphicFramePr>
            <a:graphicFrameLocks noGrp="1"/>
          </p:cNvGraphicFramePr>
          <p:nvPr>
            <p:extLst/>
          </p:nvPr>
        </p:nvGraphicFramePr>
        <p:xfrm>
          <a:off x="345688" y="737419"/>
          <a:ext cx="11497268" cy="5620470"/>
        </p:xfrm>
        <a:graphic>
          <a:graphicData uri="http://schemas.openxmlformats.org/drawingml/2006/table">
            <a:tbl>
              <a:tblPr firstRow="1" firstCol="1" bandRow="1">
                <a:tableStyleId>{5C22544A-7EE6-4342-B048-85BDC9FD1C3A}</a:tableStyleId>
              </a:tblPr>
              <a:tblGrid>
                <a:gridCol w="5748634">
                  <a:extLst>
                    <a:ext uri="{9D8B030D-6E8A-4147-A177-3AD203B41FA5}">
                      <a16:colId xmlns:a16="http://schemas.microsoft.com/office/drawing/2014/main" val="1498612569"/>
                    </a:ext>
                  </a:extLst>
                </a:gridCol>
                <a:gridCol w="5748634">
                  <a:extLst>
                    <a:ext uri="{9D8B030D-6E8A-4147-A177-3AD203B41FA5}">
                      <a16:colId xmlns:a16="http://schemas.microsoft.com/office/drawing/2014/main" val="2519558035"/>
                    </a:ext>
                  </a:extLst>
                </a:gridCol>
              </a:tblGrid>
              <a:tr h="1552316">
                <a:tc gridSpan="2">
                  <a:txBody>
                    <a:bodyPr/>
                    <a:lstStyle/>
                    <a:p>
                      <a:pPr algn="just">
                        <a:spcAft>
                          <a:spcPts val="0"/>
                        </a:spcAft>
                      </a:pPr>
                      <a:r>
                        <a:rPr lang="fr-FR" sz="1600" b="0" dirty="0">
                          <a:solidFill>
                            <a:schemeClr val="tx1"/>
                          </a:solidFill>
                          <a:effectLst/>
                        </a:rPr>
                        <a:t>Lors du rendez-vous en nos bureaux (dans les jours qui suivent la 1</a:t>
                      </a:r>
                      <a:r>
                        <a:rPr lang="fr-FR" sz="1600" b="0" baseline="30000" dirty="0">
                          <a:solidFill>
                            <a:schemeClr val="tx1"/>
                          </a:solidFill>
                          <a:effectLst/>
                        </a:rPr>
                        <a:t>re</a:t>
                      </a:r>
                      <a:r>
                        <a:rPr lang="fr-FR" sz="1600" b="0" dirty="0">
                          <a:solidFill>
                            <a:schemeClr val="tx1"/>
                          </a:solidFill>
                          <a:effectLst/>
                        </a:rPr>
                        <a:t> audience), nous examinons la situation financière et sociale des personnes reçues. Ceci afin de pouvoir proposer un plan de paiement tenable dans le temps. Dans certains cas, le CPAS prend en charge la dette (partiellement ou totalement). </a:t>
                      </a:r>
                      <a:endParaRPr lang="fr-BE" sz="1600" b="0" dirty="0">
                        <a:solidFill>
                          <a:schemeClr val="tx1"/>
                        </a:solidFill>
                        <a:effectLst/>
                      </a:endParaRPr>
                    </a:p>
                    <a:p>
                      <a:pPr algn="just">
                        <a:spcAft>
                          <a:spcPts val="0"/>
                        </a:spcAft>
                      </a:pPr>
                      <a:r>
                        <a:rPr lang="fr-FR" sz="1600" b="0" dirty="0">
                          <a:solidFill>
                            <a:schemeClr val="tx1"/>
                          </a:solidFill>
                          <a:effectLst/>
                        </a:rPr>
                        <a:t>En matière d’énergie d’autres possibilités, en vertu des ordonnances énergie, sont également utilisées : changement de fournisseur d’énergie, activer le statut de client protégé, ...</a:t>
                      </a:r>
                      <a:endParaRPr lang="fr-BE" sz="1600" b="0" dirty="0">
                        <a:solidFill>
                          <a:schemeClr val="tx1"/>
                        </a:solidFill>
                        <a:effectLst/>
                      </a:endParaRPr>
                    </a:p>
                    <a:p>
                      <a:pPr algn="just">
                        <a:spcAft>
                          <a:spcPts val="0"/>
                        </a:spcAft>
                      </a:pPr>
                      <a:r>
                        <a:rPr lang="fr-FR" sz="1600" b="0" dirty="0">
                          <a:solidFill>
                            <a:schemeClr val="tx1"/>
                          </a:solidFill>
                          <a:effectLst/>
                        </a:rPr>
                        <a:t> </a:t>
                      </a:r>
                      <a:endParaRPr lang="fr-BE" sz="1600" b="0" dirty="0">
                        <a:solidFill>
                          <a:schemeClr val="tx1"/>
                        </a:solidFill>
                        <a:effectLst/>
                        <a:latin typeface="Times New Roman" panose="02020603050405020304" pitchFamily="18" charset="0"/>
                        <a:ea typeface="Times New Roman" panose="02020603050405020304" pitchFamily="18" charset="0"/>
                      </a:endParaRPr>
                    </a:p>
                  </a:txBody>
                  <a:tcPr marL="30218" marR="30218" marT="0" marB="0">
                    <a:solidFill>
                      <a:schemeClr val="accent4">
                        <a:lumMod val="20000"/>
                        <a:lumOff val="80000"/>
                      </a:schemeClr>
                    </a:solidFill>
                  </a:tcPr>
                </a:tc>
                <a:tc hMerge="1">
                  <a:txBody>
                    <a:bodyPr/>
                    <a:lstStyle/>
                    <a:p>
                      <a:endParaRPr lang="fr-BE"/>
                    </a:p>
                  </a:txBody>
                  <a:tcPr/>
                </a:tc>
                <a:extLst>
                  <a:ext uri="{0D108BD9-81ED-4DB2-BD59-A6C34878D82A}">
                    <a16:rowId xmlns:a16="http://schemas.microsoft.com/office/drawing/2014/main" val="2644701825"/>
                  </a:ext>
                </a:extLst>
              </a:tr>
              <a:tr h="1163013">
                <a:tc gridSpan="2">
                  <a:txBody>
                    <a:bodyPr/>
                    <a:lstStyle/>
                    <a:p>
                      <a:pPr algn="just">
                        <a:spcAft>
                          <a:spcPts val="0"/>
                        </a:spcAft>
                      </a:pPr>
                      <a:r>
                        <a:rPr lang="fr-FR" sz="1600" b="0" dirty="0">
                          <a:solidFill>
                            <a:schemeClr val="tx1"/>
                          </a:solidFill>
                          <a:effectLst/>
                        </a:rPr>
                        <a:t>L’avocat du créancier et le Greffe de la Justice de Paix sont informés avant l’audience de remise de cette proposition de solution et une décision quant à cette solution est prise lors de la prochaine audience  </a:t>
                      </a:r>
                      <a:endParaRPr lang="fr-BE" sz="1600" b="0" dirty="0">
                        <a:solidFill>
                          <a:schemeClr val="tx1"/>
                        </a:solidFill>
                        <a:effectLst/>
                      </a:endParaRPr>
                    </a:p>
                    <a:p>
                      <a:pPr algn="just">
                        <a:spcAft>
                          <a:spcPts val="0"/>
                        </a:spcAft>
                      </a:pPr>
                      <a:r>
                        <a:rPr lang="fr-FR" sz="1600" b="0" dirty="0">
                          <a:solidFill>
                            <a:schemeClr val="tx1"/>
                          </a:solidFill>
                          <a:effectLst/>
                        </a:rPr>
                        <a:t> </a:t>
                      </a:r>
                      <a:endParaRPr lang="fr-BE" sz="1600" b="0" dirty="0">
                        <a:solidFill>
                          <a:schemeClr val="tx1"/>
                        </a:solidFill>
                        <a:effectLst/>
                        <a:latin typeface="Times New Roman" panose="02020603050405020304" pitchFamily="18" charset="0"/>
                        <a:ea typeface="Times New Roman" panose="02020603050405020304" pitchFamily="18" charset="0"/>
                      </a:endParaRPr>
                    </a:p>
                  </a:txBody>
                  <a:tcPr marL="30218" marR="30218" marT="0" marB="0">
                    <a:solidFill>
                      <a:schemeClr val="accent4">
                        <a:lumMod val="20000"/>
                        <a:lumOff val="80000"/>
                      </a:schemeClr>
                    </a:solidFill>
                  </a:tcPr>
                </a:tc>
                <a:tc hMerge="1">
                  <a:txBody>
                    <a:bodyPr/>
                    <a:lstStyle/>
                    <a:p>
                      <a:endParaRPr lang="fr-BE"/>
                    </a:p>
                  </a:txBody>
                  <a:tcPr/>
                </a:tc>
                <a:extLst>
                  <a:ext uri="{0D108BD9-81ED-4DB2-BD59-A6C34878D82A}">
                    <a16:rowId xmlns:a16="http://schemas.microsoft.com/office/drawing/2014/main" val="1452686150"/>
                  </a:ext>
                </a:extLst>
              </a:tr>
              <a:tr h="1163013">
                <a:tc gridSpan="2">
                  <a:txBody>
                    <a:bodyPr/>
                    <a:lstStyle/>
                    <a:p>
                      <a:pPr algn="just">
                        <a:spcAft>
                          <a:spcPts val="0"/>
                        </a:spcAft>
                      </a:pPr>
                      <a:r>
                        <a:rPr lang="fr-FR" sz="1600" b="0" dirty="0">
                          <a:solidFill>
                            <a:schemeClr val="tx1"/>
                          </a:solidFill>
                          <a:effectLst/>
                        </a:rPr>
                        <a:t>Il arrive que les personnes ne collaborent quand même pas et ne viennent pas aux rendez-vous proposés au CPAS. La Justice de Paix et l’avocat du créancier sont informés de cette absence de solution suite au défaut de collaboration de la personne.</a:t>
                      </a:r>
                      <a:endParaRPr lang="fr-BE" sz="1600" b="0" dirty="0">
                        <a:solidFill>
                          <a:schemeClr val="tx1"/>
                        </a:solidFill>
                        <a:effectLst/>
                      </a:endParaRPr>
                    </a:p>
                    <a:p>
                      <a:pPr algn="just">
                        <a:spcAft>
                          <a:spcPts val="0"/>
                        </a:spcAft>
                      </a:pPr>
                      <a:r>
                        <a:rPr lang="fr-FR" sz="1600" b="0" dirty="0">
                          <a:solidFill>
                            <a:schemeClr val="tx1"/>
                          </a:solidFill>
                          <a:effectLst/>
                        </a:rPr>
                        <a:t> </a:t>
                      </a:r>
                      <a:endParaRPr lang="fr-BE" sz="1600" b="0" dirty="0">
                        <a:solidFill>
                          <a:schemeClr val="tx1"/>
                        </a:solidFill>
                        <a:effectLst/>
                        <a:latin typeface="Times New Roman" panose="02020603050405020304" pitchFamily="18" charset="0"/>
                        <a:ea typeface="Times New Roman" panose="02020603050405020304" pitchFamily="18" charset="0"/>
                      </a:endParaRPr>
                    </a:p>
                  </a:txBody>
                  <a:tcPr marL="30218" marR="30218" marT="0" marB="0">
                    <a:solidFill>
                      <a:schemeClr val="accent4">
                        <a:lumMod val="20000"/>
                        <a:lumOff val="80000"/>
                      </a:schemeClr>
                    </a:solidFill>
                  </a:tcPr>
                </a:tc>
                <a:tc hMerge="1">
                  <a:txBody>
                    <a:bodyPr/>
                    <a:lstStyle/>
                    <a:p>
                      <a:endParaRPr lang="fr-BE"/>
                    </a:p>
                  </a:txBody>
                  <a:tcPr/>
                </a:tc>
                <a:extLst>
                  <a:ext uri="{0D108BD9-81ED-4DB2-BD59-A6C34878D82A}">
                    <a16:rowId xmlns:a16="http://schemas.microsoft.com/office/drawing/2014/main" val="694558244"/>
                  </a:ext>
                </a:extLst>
              </a:tr>
              <a:tr h="1742128">
                <a:tc gridSpan="2">
                  <a:txBody>
                    <a:bodyPr/>
                    <a:lstStyle/>
                    <a:p>
                      <a:pPr marL="342900" lvl="0" indent="-342900" algn="just" rtl="0">
                        <a:spcAft>
                          <a:spcPts val="0"/>
                        </a:spcAft>
                        <a:buFont typeface="Wingdings" panose="05000000000000000000" pitchFamily="2" charset="2"/>
                        <a:buChar char=""/>
                      </a:pPr>
                      <a:r>
                        <a:rPr lang="fr-FR" sz="1600" b="0" dirty="0">
                          <a:solidFill>
                            <a:schemeClr val="tx1"/>
                          </a:solidFill>
                          <a:effectLst/>
                        </a:rPr>
                        <a:t>L’objectif est de trouver une solution qui permet d’une part le paiement/le remboursement de la dette, le paiement régulier des futures factures et d’autre part la possibilité pour la personne de mener une vie conforme à la dignité humaine. Les plans de paiement sont élaborés pour qu’ils puissent être respectés jusqu’à leur terme par les personnes. En conséquence, la solution proposée tient souvent compte de l’ensemble de la situation financière (autre souci de surendettement) et sociale de la personne pour lui permettre de payer ses créanciers mais en lui assurant une vie digne. Ces deux objectifs sont primordiaux pour assurer une réussite de la médiation de dettes..</a:t>
                      </a:r>
                      <a:endParaRPr lang="fr-BE" sz="1600" b="0" dirty="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endParaRPr>
                    </a:p>
                  </a:txBody>
                  <a:tcPr marL="30218" marR="30218" marT="0" marB="0">
                    <a:solidFill>
                      <a:schemeClr val="accent4">
                        <a:lumMod val="20000"/>
                        <a:lumOff val="80000"/>
                      </a:schemeClr>
                    </a:solidFill>
                  </a:tcPr>
                </a:tc>
                <a:tc hMerge="1">
                  <a:txBody>
                    <a:bodyPr/>
                    <a:lstStyle/>
                    <a:p>
                      <a:endParaRPr lang="fr-BE"/>
                    </a:p>
                  </a:txBody>
                  <a:tcPr/>
                </a:tc>
                <a:extLst>
                  <a:ext uri="{0D108BD9-81ED-4DB2-BD59-A6C34878D82A}">
                    <a16:rowId xmlns:a16="http://schemas.microsoft.com/office/drawing/2014/main" val="969228510"/>
                  </a:ext>
                </a:extLst>
              </a:tr>
            </a:tbl>
          </a:graphicData>
        </a:graphic>
      </p:graphicFrame>
    </p:spTree>
    <p:extLst>
      <p:ext uri="{BB962C8B-B14F-4D97-AF65-F5344CB8AC3E}">
        <p14:creationId xmlns:p14="http://schemas.microsoft.com/office/powerpoint/2010/main" val="31606358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72313429-9958-439D-9702-303FE24006F7}" type="datetime1">
              <a:rPr lang="fr-BE" smtClean="0"/>
              <a:t>22-09-23</a:t>
            </a:fld>
            <a:endParaRPr lang="fr-BE"/>
          </a:p>
        </p:txBody>
      </p:sp>
      <p:sp>
        <p:nvSpPr>
          <p:cNvPr id="5" name="Espace réservé du pied de page 4"/>
          <p:cNvSpPr>
            <a:spLocks noGrp="1"/>
          </p:cNvSpPr>
          <p:nvPr>
            <p:ph type="ftr" sz="quarter" idx="11"/>
          </p:nvPr>
        </p:nvSpPr>
        <p:spPr/>
        <p:txBody>
          <a:bodyPr/>
          <a:lstStyle/>
          <a:p>
            <a:r>
              <a:rPr lang="fr-BE" dirty="0"/>
              <a:t>la Justice de Paix et le CPAS de Bruxelles se rencontrent</a:t>
            </a:r>
          </a:p>
        </p:txBody>
      </p:sp>
      <p:sp>
        <p:nvSpPr>
          <p:cNvPr id="6" name="Espace réservé du numéro de diapositive 5"/>
          <p:cNvSpPr>
            <a:spLocks noGrp="1"/>
          </p:cNvSpPr>
          <p:nvPr>
            <p:ph type="sldNum" sz="quarter" idx="12"/>
          </p:nvPr>
        </p:nvSpPr>
        <p:spPr/>
        <p:txBody>
          <a:bodyPr/>
          <a:lstStyle/>
          <a:p>
            <a:fld id="{079F7E9B-EA6B-4346-825F-7B96B081B355}" type="slidenum">
              <a:rPr lang="fr-BE" smtClean="0"/>
              <a:t>26</a:t>
            </a:fld>
            <a:endParaRPr lang="fr-BE"/>
          </a:p>
        </p:txBody>
      </p:sp>
      <p:pic>
        <p:nvPicPr>
          <p:cNvPr id="7" name="Image 6" descr="Logo_CPAS_OCMW_2018_2630x1450_72dpi_BordsCoupe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5688" y="161151"/>
            <a:ext cx="769434" cy="463317"/>
          </a:xfrm>
          <a:prstGeom prst="rect">
            <a:avLst/>
          </a:prstGeom>
          <a:noFill/>
          <a:ln>
            <a:noFill/>
          </a:ln>
        </p:spPr>
      </p:pic>
      <p:sp>
        <p:nvSpPr>
          <p:cNvPr id="10" name="Rectangle 9"/>
          <p:cNvSpPr/>
          <p:nvPr/>
        </p:nvSpPr>
        <p:spPr>
          <a:xfrm>
            <a:off x="448147" y="1615886"/>
            <a:ext cx="11482518" cy="2031325"/>
          </a:xfrm>
          <a:prstGeom prst="rect">
            <a:avLst/>
          </a:prstGeom>
        </p:spPr>
        <p:txBody>
          <a:bodyPr wrap="square">
            <a:spAutoFit/>
          </a:bodyPr>
          <a:lstStyle/>
          <a:p>
            <a:pPr marL="342900" lvl="0" indent="-342900">
              <a:spcAft>
                <a:spcPts val="0"/>
              </a:spcAft>
              <a:buFont typeface="+mj-lt"/>
              <a:buAutoNum type="arabicPeriod"/>
            </a:pPr>
            <a:r>
              <a:rPr lang="fr-FR" dirty="0">
                <a:latin typeface="Calibri" panose="020F0502020204030204" pitchFamily="34" charset="0"/>
                <a:ea typeface="Times New Roman" panose="02020603050405020304" pitchFamily="18" charset="0"/>
              </a:rPr>
              <a:t>la Justice de Paix informe le CPAS des dossiers en lui adressant des éventuelles annexes par mail à </a:t>
            </a:r>
            <a:r>
              <a:rPr lang="fr-FR" u="sng" dirty="0">
                <a:solidFill>
                  <a:srgbClr val="0000FF"/>
                </a:solidFill>
                <a:latin typeface="Calibri" panose="020F0502020204030204" pitchFamily="34" charset="0"/>
                <a:ea typeface="Times New Roman" panose="02020603050405020304" pitchFamily="18" charset="0"/>
                <a:hlinkClick r:id="rId3"/>
              </a:rPr>
              <a:t>jdp@cpas.bxl.be</a:t>
            </a:r>
            <a:r>
              <a:rPr lang="fr-FR" dirty="0">
                <a:latin typeface="Calibri" panose="020F0502020204030204" pitchFamily="34" charset="0"/>
                <a:ea typeface="Times New Roman" panose="02020603050405020304" pitchFamily="18" charset="0"/>
              </a:rPr>
              <a:t>  et informe aussi la chambre des huissiers de justice</a:t>
            </a:r>
            <a:endParaRPr lang="fr-BE" dirty="0">
              <a:latin typeface="Times New Roman" panose="02020603050405020304" pitchFamily="18" charset="0"/>
              <a:ea typeface="Times New Roman" panose="02020603050405020304" pitchFamily="18" charset="0"/>
            </a:endParaRPr>
          </a:p>
          <a:p>
            <a:pPr marL="342900" lvl="0" indent="-342900">
              <a:spcAft>
                <a:spcPts val="0"/>
              </a:spcAft>
              <a:buFont typeface="+mj-lt"/>
              <a:buAutoNum type="arabicPeriod"/>
            </a:pPr>
            <a:r>
              <a:rPr lang="fr-FR" dirty="0">
                <a:latin typeface="Calibri" panose="020F0502020204030204" pitchFamily="34" charset="0"/>
                <a:ea typeface="Times New Roman" panose="02020603050405020304" pitchFamily="18" charset="0"/>
              </a:rPr>
              <a:t>l’intervention du CPAS entre le dépôt de la requête auprès du juge de paix par le propriétaire et jusqu’à l’audience </a:t>
            </a:r>
            <a:r>
              <a:rPr lang="fr-FR" dirty="0" err="1">
                <a:latin typeface="Calibri" panose="020F0502020204030204" pitchFamily="34" charset="0"/>
                <a:ea typeface="Times New Roman" panose="02020603050405020304" pitchFamily="18" charset="0"/>
              </a:rPr>
              <a:t>càd</a:t>
            </a:r>
            <a:r>
              <a:rPr lang="fr-FR" dirty="0">
                <a:latin typeface="Calibri" panose="020F0502020204030204" pitchFamily="34" charset="0"/>
                <a:ea typeface="Times New Roman" panose="02020603050405020304" pitchFamily="18" charset="0"/>
              </a:rPr>
              <a:t>  40 </a:t>
            </a:r>
            <a:r>
              <a:rPr lang="fr-FR" sz="1600" dirty="0">
                <a:latin typeface="Calibri" panose="020F0502020204030204" pitchFamily="34" charset="0"/>
                <a:ea typeface="Times New Roman" panose="02020603050405020304" pitchFamily="18" charset="0"/>
              </a:rPr>
              <a:t>jours</a:t>
            </a:r>
            <a:r>
              <a:rPr lang="fr-FR" dirty="0">
                <a:latin typeface="Calibri" panose="020F0502020204030204" pitchFamily="34" charset="0"/>
                <a:ea typeface="Times New Roman" panose="02020603050405020304" pitchFamily="18" charset="0"/>
              </a:rPr>
              <a:t>:</a:t>
            </a:r>
            <a:endParaRPr lang="fr-BE" dirty="0">
              <a:latin typeface="Times New Roman" panose="02020603050405020304" pitchFamily="18" charset="0"/>
              <a:ea typeface="Times New Roman" panose="02020603050405020304" pitchFamily="18" charset="0"/>
            </a:endParaRPr>
          </a:p>
          <a:p>
            <a:pPr lvl="0">
              <a:spcAft>
                <a:spcPts val="0"/>
              </a:spcAft>
            </a:pPr>
            <a:endParaRPr lang="fr-BE" dirty="0">
              <a:latin typeface="Times New Roman" panose="02020603050405020304" pitchFamily="18" charset="0"/>
              <a:ea typeface="Times New Roman" panose="02020603050405020304" pitchFamily="18" charset="0"/>
            </a:endParaRPr>
          </a:p>
          <a:p>
            <a:pPr lvl="0">
              <a:spcAft>
                <a:spcPts val="0"/>
              </a:spcAft>
            </a:pPr>
            <a:r>
              <a:rPr lang="fr-FR" dirty="0">
                <a:latin typeface="Calibri" panose="020F0502020204030204" pitchFamily="34" charset="0"/>
                <a:ea typeface="Times New Roman" panose="02020603050405020304" pitchFamily="18" charset="0"/>
              </a:rPr>
              <a:t>Les </a:t>
            </a:r>
            <a:r>
              <a:rPr lang="fr-FR" b="1" dirty="0">
                <a:latin typeface="Calibri" panose="020F0502020204030204" pitchFamily="34" charset="0"/>
                <a:ea typeface="Times New Roman" panose="02020603050405020304" pitchFamily="18" charset="0"/>
              </a:rPr>
              <a:t>6 actions </a:t>
            </a:r>
            <a:r>
              <a:rPr lang="fr-FR" dirty="0">
                <a:latin typeface="Calibri" panose="020F0502020204030204" pitchFamily="34" charset="0"/>
                <a:ea typeface="Times New Roman" panose="02020603050405020304" pitchFamily="18" charset="0"/>
              </a:rPr>
              <a:t>du CPAS pour entrer en contact avec les personnes concernées dès réception des informations de la Justice de Paix :</a:t>
            </a:r>
            <a:endParaRPr lang="fr-BE" dirty="0">
              <a:latin typeface="Times New Roman" panose="02020603050405020304" pitchFamily="18" charset="0"/>
              <a:ea typeface="Times New Roman" panose="02020603050405020304" pitchFamily="18" charset="0"/>
            </a:endParaRPr>
          </a:p>
        </p:txBody>
      </p:sp>
      <p:sp>
        <p:nvSpPr>
          <p:cNvPr id="11" name="Rectangle 1"/>
          <p:cNvSpPr>
            <a:spLocks noChangeArrowheads="1"/>
          </p:cNvSpPr>
          <p:nvPr/>
        </p:nvSpPr>
        <p:spPr bwMode="auto">
          <a:xfrm>
            <a:off x="347366" y="646390"/>
            <a:ext cx="11497267" cy="1015663"/>
          </a:xfrm>
          <a:prstGeom prst="rect">
            <a:avLst/>
          </a:prstGeom>
          <a:solidFill>
            <a:schemeClr val="accent4">
              <a:lumMod val="20000"/>
              <a:lumOff val="80000"/>
            </a:schemeClr>
          </a:solidFill>
          <a:ln>
            <a:noFill/>
          </a:ln>
          <a:effectLs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spcBef>
                <a:spcPts val="1200"/>
              </a:spcBef>
              <a:spcAft>
                <a:spcPts val="0"/>
              </a:spcAft>
            </a:pPr>
            <a:r>
              <a:rPr lang="fr-FR" sz="2400" b="1" kern="0" dirty="0">
                <a:solidFill>
                  <a:srgbClr val="365F91"/>
                </a:solidFill>
                <a:latin typeface="Calibri" panose="020F0502020204030204" pitchFamily="34" charset="0"/>
                <a:ea typeface="Times New Roman" panose="02020603050405020304" pitchFamily="18" charset="0"/>
                <a:cs typeface="Times New Roman" panose="02020603050405020304" pitchFamily="18" charset="0"/>
              </a:rPr>
              <a:t>4. Processus </a:t>
            </a:r>
            <a:r>
              <a:rPr lang="fr-BE" sz="2400" b="1" kern="0" dirty="0">
                <a:solidFill>
                  <a:srgbClr val="365F91"/>
                </a:solidFill>
                <a:latin typeface="Calibri" panose="020F0502020204030204" pitchFamily="34" charset="0"/>
                <a:ea typeface="Times New Roman" panose="02020603050405020304" pitchFamily="18" charset="0"/>
                <a:cs typeface="Times New Roman" panose="02020603050405020304" pitchFamily="18" charset="0"/>
              </a:rPr>
              <a:t>2</a:t>
            </a:r>
            <a:endParaRPr lang="fr-BE" sz="2400" b="1" kern="0" dirty="0">
              <a:solidFill>
                <a:srgbClr val="365F91"/>
              </a:solidFill>
              <a:latin typeface="Cambria" panose="02040503050406030204" pitchFamily="18" charset="0"/>
              <a:ea typeface="Times New Roman" panose="02020603050405020304" pitchFamily="18" charset="0"/>
              <a:cs typeface="Times New Roman" panose="02020603050405020304" pitchFamily="18" charset="0"/>
            </a:endParaRPr>
          </a:p>
          <a:p>
            <a:pPr>
              <a:spcAft>
                <a:spcPts val="0"/>
              </a:spcAft>
            </a:pPr>
            <a:r>
              <a:rPr lang="fr-FR" dirty="0">
                <a:latin typeface="Calibri" panose="020F0502020204030204" pitchFamily="34" charset="0"/>
                <a:ea typeface="Times New Roman" panose="02020603050405020304" pitchFamily="18" charset="0"/>
              </a:rPr>
              <a:t>La nouvelle ordonnance logement qui rentre en vigueur au 1/9/23 relative au moratoire sur les expulsions et l’intervention proactive du CPAS</a:t>
            </a:r>
            <a:endParaRPr lang="fr-BE" dirty="0">
              <a:latin typeface="Times New Roman" panose="02020603050405020304" pitchFamily="18" charset="0"/>
              <a:ea typeface="Times New Roman" panose="02020603050405020304" pitchFamily="18" charset="0"/>
            </a:endParaRPr>
          </a:p>
        </p:txBody>
      </p:sp>
      <p:graphicFrame>
        <p:nvGraphicFramePr>
          <p:cNvPr id="12" name="Tableau 11"/>
          <p:cNvGraphicFramePr>
            <a:graphicFrameLocks noGrp="1"/>
          </p:cNvGraphicFramePr>
          <p:nvPr>
            <p:extLst/>
          </p:nvPr>
        </p:nvGraphicFramePr>
        <p:xfrm>
          <a:off x="448147" y="3647211"/>
          <a:ext cx="11396486" cy="2867835"/>
        </p:xfrm>
        <a:graphic>
          <a:graphicData uri="http://schemas.openxmlformats.org/drawingml/2006/table">
            <a:tbl>
              <a:tblPr firstRow="1" firstCol="1" bandRow="1">
                <a:tableStyleId>{5C22544A-7EE6-4342-B048-85BDC9FD1C3A}</a:tableStyleId>
              </a:tblPr>
              <a:tblGrid>
                <a:gridCol w="274524">
                  <a:extLst>
                    <a:ext uri="{9D8B030D-6E8A-4147-A177-3AD203B41FA5}">
                      <a16:colId xmlns:a16="http://schemas.microsoft.com/office/drawing/2014/main" val="3422683143"/>
                    </a:ext>
                  </a:extLst>
                </a:gridCol>
                <a:gridCol w="11121962">
                  <a:extLst>
                    <a:ext uri="{9D8B030D-6E8A-4147-A177-3AD203B41FA5}">
                      <a16:colId xmlns:a16="http://schemas.microsoft.com/office/drawing/2014/main" val="2467981520"/>
                    </a:ext>
                  </a:extLst>
                </a:gridCol>
              </a:tblGrid>
              <a:tr h="429435">
                <a:tc>
                  <a:txBody>
                    <a:bodyPr/>
                    <a:lstStyle/>
                    <a:p>
                      <a:pPr marL="0" algn="l" defTabSz="914400" rtl="0" eaLnBrk="1" latinLnBrk="0" hangingPunct="1">
                        <a:spcAft>
                          <a:spcPts val="0"/>
                        </a:spcAft>
                      </a:pPr>
                      <a:r>
                        <a:rPr lang="fr-FR" sz="1600" kern="1200" dirty="0">
                          <a:solidFill>
                            <a:schemeClr val="tx1"/>
                          </a:solidFill>
                          <a:effectLst/>
                        </a:rPr>
                        <a:t>1</a:t>
                      </a:r>
                      <a:endParaRPr lang="fr-BE" sz="1600" b="0" kern="1200" dirty="0">
                        <a:solidFill>
                          <a:schemeClr val="tx1"/>
                        </a:solidFill>
                        <a:effectLst/>
                        <a:latin typeface="+mn-lt"/>
                        <a:ea typeface="+mn-ea"/>
                        <a:cs typeface="+mn-cs"/>
                      </a:endParaRPr>
                    </a:p>
                  </a:txBody>
                  <a:tcPr marL="68580" marR="68580" marT="0" marB="0">
                    <a:solidFill>
                      <a:schemeClr val="accent4">
                        <a:lumMod val="40000"/>
                        <a:lumOff val="60000"/>
                      </a:schemeClr>
                    </a:solidFill>
                  </a:tcPr>
                </a:tc>
                <a:tc>
                  <a:txBody>
                    <a:bodyPr/>
                    <a:lstStyle/>
                    <a:p>
                      <a:pPr marL="0" algn="l" defTabSz="914400" rtl="0" eaLnBrk="1" latinLnBrk="0" hangingPunct="1">
                        <a:spcAft>
                          <a:spcPts val="0"/>
                        </a:spcAft>
                      </a:pPr>
                      <a:r>
                        <a:rPr lang="fr-FR" sz="1600" b="0" kern="1200" dirty="0">
                          <a:solidFill>
                            <a:schemeClr val="tx1"/>
                          </a:solidFill>
                          <a:effectLst/>
                        </a:rPr>
                        <a:t>courrier à la personne en demandant de prendre contact avec le service logement du CPAS pour un entretien dans le cadre de cet accompagnement</a:t>
                      </a:r>
                      <a:endParaRPr lang="fr-BE" sz="1600" b="0" kern="1200" dirty="0">
                        <a:solidFill>
                          <a:schemeClr val="tx1"/>
                        </a:solidFill>
                        <a:effectLst/>
                        <a:latin typeface="+mn-lt"/>
                        <a:ea typeface="+mn-ea"/>
                        <a:cs typeface="+mn-cs"/>
                      </a:endParaRPr>
                    </a:p>
                  </a:txBody>
                  <a:tcPr marL="68580" marR="68580" marT="0" marB="0">
                    <a:solidFill>
                      <a:schemeClr val="accent4">
                        <a:lumMod val="20000"/>
                        <a:lumOff val="80000"/>
                      </a:schemeClr>
                    </a:solidFill>
                  </a:tcPr>
                </a:tc>
                <a:extLst>
                  <a:ext uri="{0D108BD9-81ED-4DB2-BD59-A6C34878D82A}">
                    <a16:rowId xmlns:a16="http://schemas.microsoft.com/office/drawing/2014/main" val="806235355"/>
                  </a:ext>
                </a:extLst>
              </a:tr>
              <a:tr h="429435">
                <a:tc>
                  <a:txBody>
                    <a:bodyPr/>
                    <a:lstStyle/>
                    <a:p>
                      <a:pPr>
                        <a:spcAft>
                          <a:spcPts val="0"/>
                        </a:spcAft>
                      </a:pPr>
                      <a:r>
                        <a:rPr lang="fr-FR" sz="1600" dirty="0">
                          <a:solidFill>
                            <a:schemeClr val="tx1"/>
                          </a:solidFill>
                          <a:effectLst/>
                        </a:rPr>
                        <a:t>2</a:t>
                      </a:r>
                      <a:endParaRPr lang="fr-BE" sz="16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solidFill>
                      <a:schemeClr val="accent4">
                        <a:lumMod val="40000"/>
                        <a:lumOff val="60000"/>
                      </a:schemeClr>
                    </a:solidFill>
                  </a:tcPr>
                </a:tc>
                <a:tc>
                  <a:txBody>
                    <a:bodyPr/>
                    <a:lstStyle/>
                    <a:p>
                      <a:pPr>
                        <a:spcAft>
                          <a:spcPts val="0"/>
                        </a:spcAft>
                      </a:pPr>
                      <a:r>
                        <a:rPr lang="fr-FR" sz="1600" dirty="0">
                          <a:effectLst/>
                        </a:rPr>
                        <a:t>si téléphone connu, au même moment : CT à la personne</a:t>
                      </a:r>
                      <a:endParaRPr lang="fr-BE" sz="1600" dirty="0">
                        <a:effectLst/>
                        <a:latin typeface="Times New Roman" panose="02020603050405020304" pitchFamily="18" charset="0"/>
                        <a:ea typeface="Times New Roman" panose="02020603050405020304" pitchFamily="18" charset="0"/>
                      </a:endParaRPr>
                    </a:p>
                  </a:txBody>
                  <a:tcPr marL="68580" marR="68580" marT="0" marB="0">
                    <a:solidFill>
                      <a:schemeClr val="accent4">
                        <a:lumMod val="20000"/>
                        <a:lumOff val="80000"/>
                      </a:schemeClr>
                    </a:solidFill>
                  </a:tcPr>
                </a:tc>
                <a:extLst>
                  <a:ext uri="{0D108BD9-81ED-4DB2-BD59-A6C34878D82A}">
                    <a16:rowId xmlns:a16="http://schemas.microsoft.com/office/drawing/2014/main" val="3437591369"/>
                  </a:ext>
                </a:extLst>
              </a:tr>
              <a:tr h="429435">
                <a:tc>
                  <a:txBody>
                    <a:bodyPr/>
                    <a:lstStyle/>
                    <a:p>
                      <a:pPr>
                        <a:spcAft>
                          <a:spcPts val="0"/>
                        </a:spcAft>
                      </a:pPr>
                      <a:r>
                        <a:rPr lang="fr-FR" sz="1600" dirty="0">
                          <a:solidFill>
                            <a:schemeClr val="tx1"/>
                          </a:solidFill>
                          <a:effectLst/>
                        </a:rPr>
                        <a:t>3</a:t>
                      </a:r>
                      <a:endParaRPr lang="fr-BE" sz="16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solidFill>
                      <a:schemeClr val="accent4">
                        <a:lumMod val="40000"/>
                        <a:lumOff val="60000"/>
                      </a:schemeClr>
                    </a:solidFill>
                  </a:tcPr>
                </a:tc>
                <a:tc>
                  <a:txBody>
                    <a:bodyPr/>
                    <a:lstStyle/>
                    <a:p>
                      <a:pPr>
                        <a:spcAft>
                          <a:spcPts val="0"/>
                        </a:spcAft>
                      </a:pPr>
                      <a:r>
                        <a:rPr lang="fr-FR" sz="1600" dirty="0">
                          <a:effectLst/>
                        </a:rPr>
                        <a:t>Si pas pu joindre la personne par téléphone, au même moment : SMS à la personne pour demander de prendre contact</a:t>
                      </a:r>
                      <a:endParaRPr lang="fr-BE" sz="1600" dirty="0">
                        <a:effectLst/>
                        <a:latin typeface="Times New Roman" panose="02020603050405020304" pitchFamily="18" charset="0"/>
                        <a:ea typeface="Times New Roman" panose="02020603050405020304" pitchFamily="18" charset="0"/>
                      </a:endParaRPr>
                    </a:p>
                  </a:txBody>
                  <a:tcPr marL="68580" marR="68580" marT="0" marB="0">
                    <a:solidFill>
                      <a:schemeClr val="accent4">
                        <a:lumMod val="20000"/>
                        <a:lumOff val="80000"/>
                      </a:schemeClr>
                    </a:solidFill>
                  </a:tcPr>
                </a:tc>
                <a:extLst>
                  <a:ext uri="{0D108BD9-81ED-4DB2-BD59-A6C34878D82A}">
                    <a16:rowId xmlns:a16="http://schemas.microsoft.com/office/drawing/2014/main" val="181082871"/>
                  </a:ext>
                </a:extLst>
              </a:tr>
              <a:tr h="429435">
                <a:tc>
                  <a:txBody>
                    <a:bodyPr/>
                    <a:lstStyle/>
                    <a:p>
                      <a:pPr>
                        <a:spcAft>
                          <a:spcPts val="0"/>
                        </a:spcAft>
                      </a:pPr>
                      <a:r>
                        <a:rPr lang="fr-FR" sz="1600" dirty="0">
                          <a:solidFill>
                            <a:schemeClr val="tx1"/>
                          </a:solidFill>
                          <a:effectLst/>
                        </a:rPr>
                        <a:t>4</a:t>
                      </a:r>
                      <a:endParaRPr lang="fr-BE" sz="16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solidFill>
                      <a:schemeClr val="accent4">
                        <a:lumMod val="40000"/>
                        <a:lumOff val="60000"/>
                      </a:schemeClr>
                    </a:solidFill>
                  </a:tcPr>
                </a:tc>
                <a:tc>
                  <a:txBody>
                    <a:bodyPr/>
                    <a:lstStyle/>
                    <a:p>
                      <a:pPr>
                        <a:spcAft>
                          <a:spcPts val="0"/>
                        </a:spcAft>
                      </a:pPr>
                      <a:r>
                        <a:rPr lang="fr-FR" sz="1600" dirty="0">
                          <a:effectLst/>
                        </a:rPr>
                        <a:t>si adresse mail connu, au même moment : mail à la personne pour demander de prendre contact (= copie du courrier)</a:t>
                      </a:r>
                      <a:endParaRPr lang="fr-BE" sz="1600" dirty="0">
                        <a:effectLst/>
                        <a:latin typeface="Times New Roman" panose="02020603050405020304" pitchFamily="18" charset="0"/>
                        <a:ea typeface="Times New Roman" panose="02020603050405020304" pitchFamily="18" charset="0"/>
                      </a:endParaRPr>
                    </a:p>
                  </a:txBody>
                  <a:tcPr marL="68580" marR="68580" marT="0" marB="0">
                    <a:solidFill>
                      <a:schemeClr val="accent4">
                        <a:lumMod val="20000"/>
                        <a:lumOff val="80000"/>
                      </a:schemeClr>
                    </a:solidFill>
                  </a:tcPr>
                </a:tc>
                <a:extLst>
                  <a:ext uri="{0D108BD9-81ED-4DB2-BD59-A6C34878D82A}">
                    <a16:rowId xmlns:a16="http://schemas.microsoft.com/office/drawing/2014/main" val="158971918"/>
                  </a:ext>
                </a:extLst>
              </a:tr>
              <a:tr h="429435">
                <a:tc>
                  <a:txBody>
                    <a:bodyPr/>
                    <a:lstStyle/>
                    <a:p>
                      <a:pPr>
                        <a:spcAft>
                          <a:spcPts val="0"/>
                        </a:spcAft>
                      </a:pPr>
                      <a:r>
                        <a:rPr lang="fr-FR" sz="1600" dirty="0">
                          <a:solidFill>
                            <a:schemeClr val="tx1"/>
                          </a:solidFill>
                          <a:effectLst/>
                        </a:rPr>
                        <a:t>5</a:t>
                      </a:r>
                      <a:endParaRPr lang="fr-BE" sz="16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solidFill>
                      <a:schemeClr val="accent4">
                        <a:lumMod val="40000"/>
                        <a:lumOff val="60000"/>
                      </a:schemeClr>
                    </a:solidFill>
                  </a:tcPr>
                </a:tc>
                <a:tc>
                  <a:txBody>
                    <a:bodyPr/>
                    <a:lstStyle/>
                    <a:p>
                      <a:pPr>
                        <a:spcAft>
                          <a:spcPts val="0"/>
                        </a:spcAft>
                      </a:pPr>
                      <a:r>
                        <a:rPr lang="fr-FR" sz="1600" dirty="0">
                          <a:effectLst/>
                        </a:rPr>
                        <a:t>si personne connue/aidée par le CPAS : contact avec l’AS-gestionnaire pour l’informer et demander d’inviter la personne pour un RV</a:t>
                      </a:r>
                      <a:endParaRPr lang="fr-BE" sz="1600" dirty="0">
                        <a:effectLst/>
                        <a:latin typeface="Times New Roman" panose="02020603050405020304" pitchFamily="18" charset="0"/>
                        <a:ea typeface="Times New Roman" panose="02020603050405020304" pitchFamily="18" charset="0"/>
                      </a:endParaRPr>
                    </a:p>
                  </a:txBody>
                  <a:tcPr marL="68580" marR="68580" marT="0" marB="0">
                    <a:solidFill>
                      <a:schemeClr val="accent4">
                        <a:lumMod val="20000"/>
                        <a:lumOff val="80000"/>
                      </a:schemeClr>
                    </a:solidFill>
                  </a:tcPr>
                </a:tc>
                <a:extLst>
                  <a:ext uri="{0D108BD9-81ED-4DB2-BD59-A6C34878D82A}">
                    <a16:rowId xmlns:a16="http://schemas.microsoft.com/office/drawing/2014/main" val="1697421872"/>
                  </a:ext>
                </a:extLst>
              </a:tr>
              <a:tr h="429435">
                <a:tc>
                  <a:txBody>
                    <a:bodyPr/>
                    <a:lstStyle/>
                    <a:p>
                      <a:pPr>
                        <a:spcAft>
                          <a:spcPts val="0"/>
                        </a:spcAft>
                      </a:pPr>
                      <a:r>
                        <a:rPr lang="fr-FR" sz="1600" dirty="0">
                          <a:solidFill>
                            <a:schemeClr val="tx1"/>
                          </a:solidFill>
                          <a:effectLst/>
                        </a:rPr>
                        <a:t>6</a:t>
                      </a:r>
                      <a:endParaRPr lang="fr-BE" sz="16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solidFill>
                      <a:schemeClr val="accent4">
                        <a:lumMod val="40000"/>
                        <a:lumOff val="60000"/>
                      </a:schemeClr>
                    </a:solidFill>
                  </a:tcPr>
                </a:tc>
                <a:tc>
                  <a:txBody>
                    <a:bodyPr/>
                    <a:lstStyle/>
                    <a:p>
                      <a:pPr>
                        <a:spcAft>
                          <a:spcPts val="0"/>
                        </a:spcAft>
                      </a:pPr>
                      <a:r>
                        <a:rPr lang="fr-FR" sz="1600" dirty="0">
                          <a:effectLst/>
                        </a:rPr>
                        <a:t>si après 10 jours sans de réaction de l’intéressé : visite à domicile pour essayer de joindre la personne (en laissant une copie du courrier si absent)</a:t>
                      </a:r>
                      <a:endParaRPr lang="fr-BE" sz="1600" dirty="0">
                        <a:effectLst/>
                        <a:latin typeface="Times New Roman" panose="02020603050405020304" pitchFamily="18" charset="0"/>
                        <a:ea typeface="Times New Roman" panose="02020603050405020304" pitchFamily="18" charset="0"/>
                      </a:endParaRPr>
                    </a:p>
                  </a:txBody>
                  <a:tcPr marL="68580" marR="68580" marT="0" marB="0">
                    <a:solidFill>
                      <a:schemeClr val="accent4">
                        <a:lumMod val="20000"/>
                        <a:lumOff val="80000"/>
                      </a:schemeClr>
                    </a:solidFill>
                  </a:tcPr>
                </a:tc>
                <a:extLst>
                  <a:ext uri="{0D108BD9-81ED-4DB2-BD59-A6C34878D82A}">
                    <a16:rowId xmlns:a16="http://schemas.microsoft.com/office/drawing/2014/main" val="1127373676"/>
                  </a:ext>
                </a:extLst>
              </a:tr>
            </a:tbl>
          </a:graphicData>
        </a:graphic>
      </p:graphicFrame>
    </p:spTree>
    <p:extLst>
      <p:ext uri="{BB962C8B-B14F-4D97-AF65-F5344CB8AC3E}">
        <p14:creationId xmlns:p14="http://schemas.microsoft.com/office/powerpoint/2010/main" val="7511692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72313429-9958-439D-9702-303FE24006F7}" type="datetime1">
              <a:rPr lang="fr-BE" smtClean="0"/>
              <a:t>22-09-23</a:t>
            </a:fld>
            <a:endParaRPr lang="fr-BE"/>
          </a:p>
        </p:txBody>
      </p:sp>
      <p:sp>
        <p:nvSpPr>
          <p:cNvPr id="5" name="Espace réservé du pied de page 4"/>
          <p:cNvSpPr>
            <a:spLocks noGrp="1"/>
          </p:cNvSpPr>
          <p:nvPr>
            <p:ph type="ftr" sz="quarter" idx="11"/>
          </p:nvPr>
        </p:nvSpPr>
        <p:spPr/>
        <p:txBody>
          <a:bodyPr/>
          <a:lstStyle/>
          <a:p>
            <a:r>
              <a:rPr lang="fr-BE" dirty="0"/>
              <a:t>la Justice de Paix et le CPAS de Bruxelles se rencontrent</a:t>
            </a:r>
          </a:p>
        </p:txBody>
      </p:sp>
      <p:sp>
        <p:nvSpPr>
          <p:cNvPr id="6" name="Espace réservé du numéro de diapositive 5"/>
          <p:cNvSpPr>
            <a:spLocks noGrp="1"/>
          </p:cNvSpPr>
          <p:nvPr>
            <p:ph type="sldNum" sz="quarter" idx="12"/>
          </p:nvPr>
        </p:nvSpPr>
        <p:spPr/>
        <p:txBody>
          <a:bodyPr/>
          <a:lstStyle/>
          <a:p>
            <a:fld id="{079F7E9B-EA6B-4346-825F-7B96B081B355}" type="slidenum">
              <a:rPr lang="fr-BE" smtClean="0"/>
              <a:t>27</a:t>
            </a:fld>
            <a:endParaRPr lang="fr-BE"/>
          </a:p>
        </p:txBody>
      </p:sp>
      <p:pic>
        <p:nvPicPr>
          <p:cNvPr id="7" name="Image 6" descr="Logo_CPAS_OCMW_2018_2630x1450_72dpi_BordsCoupe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5688" y="161151"/>
            <a:ext cx="769434" cy="463317"/>
          </a:xfrm>
          <a:prstGeom prst="rect">
            <a:avLst/>
          </a:prstGeom>
          <a:noFill/>
          <a:ln>
            <a:noFill/>
          </a:ln>
        </p:spPr>
      </p:pic>
      <p:sp>
        <p:nvSpPr>
          <p:cNvPr id="2" name="Rectangle 1"/>
          <p:cNvSpPr/>
          <p:nvPr/>
        </p:nvSpPr>
        <p:spPr>
          <a:xfrm>
            <a:off x="544821" y="1316221"/>
            <a:ext cx="11708780" cy="4708981"/>
          </a:xfrm>
          <a:prstGeom prst="rect">
            <a:avLst/>
          </a:prstGeom>
        </p:spPr>
        <p:txBody>
          <a:bodyPr wrap="square">
            <a:spAutoFit/>
          </a:bodyPr>
          <a:lstStyle/>
          <a:p>
            <a:pPr>
              <a:spcAft>
                <a:spcPts val="0"/>
              </a:spcAft>
            </a:pPr>
            <a:r>
              <a:rPr lang="fr-FR" b="1" dirty="0">
                <a:ea typeface="Times New Roman" panose="02020603050405020304" pitchFamily="18" charset="0"/>
              </a:rPr>
              <a:t> </a:t>
            </a:r>
            <a:r>
              <a:rPr lang="fr-BE" sz="2000" b="1" dirty="0">
                <a:ea typeface="Times New Roman" panose="02020603050405020304" pitchFamily="18" charset="0"/>
              </a:rPr>
              <a:t>2.1. </a:t>
            </a:r>
            <a:r>
              <a:rPr lang="fr-FR" sz="2000" b="1" dirty="0">
                <a:ea typeface="Times New Roman" panose="02020603050405020304" pitchFamily="18" charset="0"/>
              </a:rPr>
              <a:t>le CPAS rentre en contact avec le locataire et arrive à trouver une solution : </a:t>
            </a:r>
            <a:endParaRPr lang="fr-BE" sz="2000" b="1" dirty="0">
              <a:ea typeface="Times New Roman" panose="02020603050405020304" pitchFamily="18" charset="0"/>
            </a:endParaRPr>
          </a:p>
          <a:p>
            <a:pPr marL="342900" lvl="0" indent="-342900">
              <a:spcAft>
                <a:spcPts val="0"/>
              </a:spcAft>
              <a:buFont typeface="Courier New" panose="02070309020205020404" pitchFamily="49" charset="0"/>
              <a:buChar char="o"/>
            </a:pPr>
            <a:r>
              <a:rPr lang="fr-FR" sz="2000" dirty="0">
                <a:ea typeface="Times New Roman" panose="02020603050405020304" pitchFamily="18" charset="0"/>
              </a:rPr>
              <a:t>le CPAS  informe, avec l’accord du locataire le propriétaire et la Justice</a:t>
            </a:r>
            <a:endParaRPr lang="fr-BE" sz="2000" dirty="0">
              <a:ea typeface="Times New Roman" panose="02020603050405020304" pitchFamily="18" charset="0"/>
            </a:endParaRPr>
          </a:p>
          <a:p>
            <a:pPr marL="457200">
              <a:spcAft>
                <a:spcPts val="0"/>
              </a:spcAft>
            </a:pPr>
            <a:r>
              <a:rPr lang="fr-FR" sz="2000" dirty="0">
                <a:ea typeface="Times New Roman" panose="02020603050405020304" pitchFamily="18" charset="0"/>
              </a:rPr>
              <a:t>de Paix avant l’audience</a:t>
            </a:r>
            <a:endParaRPr lang="fr-BE" sz="2000" dirty="0">
              <a:ea typeface="Times New Roman" panose="02020603050405020304" pitchFamily="18" charset="0"/>
            </a:endParaRPr>
          </a:p>
          <a:p>
            <a:pPr marL="342900" lvl="0" indent="-342900">
              <a:spcAft>
                <a:spcPts val="0"/>
              </a:spcAft>
              <a:buFont typeface="Courier New" panose="02070309020205020404" pitchFamily="49" charset="0"/>
              <a:buChar char="o"/>
            </a:pPr>
            <a:r>
              <a:rPr lang="fr-FR" sz="2000" dirty="0">
                <a:ea typeface="Times New Roman" panose="02020603050405020304" pitchFamily="18" charset="0"/>
              </a:rPr>
              <a:t>le CPAS peut accompagner le locataire lors de l’audience</a:t>
            </a:r>
            <a:endParaRPr lang="fr-BE" sz="2000" dirty="0">
              <a:ea typeface="Times New Roman" panose="02020603050405020304" pitchFamily="18" charset="0"/>
            </a:endParaRPr>
          </a:p>
          <a:p>
            <a:pPr>
              <a:spcAft>
                <a:spcPts val="0"/>
              </a:spcAft>
            </a:pPr>
            <a:r>
              <a:rPr lang="fr-FR" sz="2000" dirty="0">
                <a:ea typeface="Times New Roman" panose="02020603050405020304" pitchFamily="18" charset="0"/>
              </a:rPr>
              <a:t> </a:t>
            </a:r>
            <a:endParaRPr lang="fr-BE" sz="2000" dirty="0">
              <a:ea typeface="Times New Roman" panose="02020603050405020304" pitchFamily="18" charset="0"/>
            </a:endParaRPr>
          </a:p>
          <a:p>
            <a:pPr>
              <a:spcAft>
                <a:spcPts val="0"/>
              </a:spcAft>
            </a:pPr>
            <a:r>
              <a:rPr lang="fr-BE" sz="2000" b="1" dirty="0">
                <a:ea typeface="Times New Roman" panose="02020603050405020304" pitchFamily="18" charset="0"/>
              </a:rPr>
              <a:t>2.2. </a:t>
            </a:r>
            <a:r>
              <a:rPr lang="fr-FR" sz="2000" b="1" dirty="0">
                <a:ea typeface="Times New Roman" panose="02020603050405020304" pitchFamily="18" charset="0"/>
              </a:rPr>
              <a:t>le CPAS rentre en contact avec le locataire et n’est pas (encore) arrivé à trouver une</a:t>
            </a:r>
          </a:p>
          <a:p>
            <a:pPr>
              <a:spcAft>
                <a:spcPts val="0"/>
              </a:spcAft>
            </a:pPr>
            <a:r>
              <a:rPr lang="fr-FR" sz="2000" b="1" dirty="0">
                <a:ea typeface="Times New Roman" panose="02020603050405020304" pitchFamily="18" charset="0"/>
              </a:rPr>
              <a:t>        solution </a:t>
            </a:r>
            <a:r>
              <a:rPr lang="fr-FR" sz="2000" i="1" dirty="0">
                <a:ea typeface="Times New Roman" panose="02020603050405020304" pitchFamily="18" charset="0"/>
              </a:rPr>
              <a:t>(dès le 1</a:t>
            </a:r>
            <a:r>
              <a:rPr lang="fr-FR" sz="2000" i="1" baseline="30000" dirty="0">
                <a:ea typeface="Times New Roman" panose="02020603050405020304" pitchFamily="18" charset="0"/>
              </a:rPr>
              <a:t>er</a:t>
            </a:r>
            <a:r>
              <a:rPr lang="fr-FR" sz="2000" i="1" dirty="0">
                <a:ea typeface="Times New Roman" panose="02020603050405020304" pitchFamily="18" charset="0"/>
              </a:rPr>
              <a:t> contact le locataire autorise le CPAS de communiquer avec le </a:t>
            </a:r>
          </a:p>
          <a:p>
            <a:pPr>
              <a:spcAft>
                <a:spcPts val="0"/>
              </a:spcAft>
            </a:pPr>
            <a:r>
              <a:rPr lang="fr-FR" sz="2000" i="1" dirty="0">
                <a:ea typeface="Times New Roman" panose="02020603050405020304" pitchFamily="18" charset="0"/>
              </a:rPr>
              <a:t>         propriétaire et le Juge de Paix) : </a:t>
            </a:r>
            <a:endParaRPr lang="fr-BE" sz="2000" dirty="0">
              <a:ea typeface="Times New Roman" panose="02020603050405020304" pitchFamily="18" charset="0"/>
            </a:endParaRPr>
          </a:p>
          <a:p>
            <a:pPr marL="342900" lvl="0" indent="-342900">
              <a:spcAft>
                <a:spcPts val="0"/>
              </a:spcAft>
              <a:buFont typeface="Courier New" panose="02070309020205020404" pitchFamily="49" charset="0"/>
              <a:buChar char="o"/>
            </a:pPr>
            <a:r>
              <a:rPr lang="fr-FR" sz="2000" dirty="0">
                <a:ea typeface="Times New Roman" panose="02020603050405020304" pitchFamily="18" charset="0"/>
              </a:rPr>
              <a:t>exceptionnellement si le dossier encore en cours, demander un délai supplémentaire</a:t>
            </a:r>
            <a:endParaRPr lang="fr-BE" sz="2000" dirty="0">
              <a:ea typeface="Times New Roman" panose="02020603050405020304" pitchFamily="18" charset="0"/>
            </a:endParaRPr>
          </a:p>
          <a:p>
            <a:pPr marL="342900" lvl="0" indent="-342900">
              <a:spcAft>
                <a:spcPts val="0"/>
              </a:spcAft>
              <a:buFont typeface="Courier New" panose="02070309020205020404" pitchFamily="49" charset="0"/>
              <a:buChar char="o"/>
            </a:pPr>
            <a:r>
              <a:rPr lang="fr-FR" sz="2000" dirty="0">
                <a:ea typeface="Times New Roman" panose="02020603050405020304" pitchFamily="18" charset="0"/>
              </a:rPr>
              <a:t>si plus rien en cours vu que le locataire ne s’est plus présenté au rendez-vous, information transmise au Juge de Paix</a:t>
            </a:r>
          </a:p>
          <a:p>
            <a:pPr lvl="0">
              <a:spcAft>
                <a:spcPts val="0"/>
              </a:spcAft>
            </a:pPr>
            <a:endParaRPr lang="fr-BE" sz="2000" dirty="0">
              <a:ea typeface="Times New Roman" panose="02020603050405020304" pitchFamily="18" charset="0"/>
            </a:endParaRPr>
          </a:p>
          <a:p>
            <a:pPr lvl="0">
              <a:spcAft>
                <a:spcPts val="0"/>
              </a:spcAft>
            </a:pPr>
            <a:r>
              <a:rPr lang="fr-BE" sz="2000" b="1" dirty="0">
                <a:ea typeface="Times New Roman" panose="02020603050405020304" pitchFamily="18" charset="0"/>
              </a:rPr>
              <a:t>2.3. </a:t>
            </a:r>
            <a:r>
              <a:rPr lang="fr-FR" sz="2000" b="1" dirty="0">
                <a:ea typeface="Times New Roman" panose="02020603050405020304" pitchFamily="18" charset="0"/>
              </a:rPr>
              <a:t>le CPAS n’est pas arrivé à rentrer en contact avec le locataire</a:t>
            </a:r>
            <a:endParaRPr lang="fr-BE" sz="2000" b="1" dirty="0">
              <a:ea typeface="Times New Roman" panose="02020603050405020304" pitchFamily="18" charset="0"/>
            </a:endParaRPr>
          </a:p>
          <a:p>
            <a:pPr marL="342900" lvl="0" indent="-342900">
              <a:spcAft>
                <a:spcPts val="0"/>
              </a:spcAft>
              <a:buFont typeface="Wingdings" panose="05000000000000000000" pitchFamily="2" charset="2"/>
              <a:buChar char=""/>
            </a:pPr>
            <a:r>
              <a:rPr lang="fr-FR" sz="2000" dirty="0">
                <a:ea typeface="Times New Roman" panose="02020603050405020304" pitchFamily="18" charset="0"/>
                <a:cs typeface="Times New Roman" panose="02020603050405020304" pitchFamily="18" charset="0"/>
              </a:rPr>
              <a:t>   le Juge de Paix ne reçoit aucune information  de la part du CPAS et </a:t>
            </a:r>
            <a:r>
              <a:rPr lang="fr-FR" sz="2000" dirty="0">
                <a:ea typeface="Times New Roman" panose="02020603050405020304" pitchFamily="18" charset="0"/>
              </a:rPr>
              <a:t>peut ainsi conclure</a:t>
            </a:r>
          </a:p>
          <a:p>
            <a:pPr lvl="0">
              <a:spcAft>
                <a:spcPts val="0"/>
              </a:spcAft>
            </a:pPr>
            <a:r>
              <a:rPr lang="fr-FR" sz="2000" dirty="0">
                <a:ea typeface="Times New Roman" panose="02020603050405020304" pitchFamily="18" charset="0"/>
              </a:rPr>
              <a:t>        que le CPAS n’a  pas pu rencontrer le locataire</a:t>
            </a:r>
            <a:endParaRPr lang="fr-BE" sz="2000" dirty="0">
              <a:effectLst/>
              <a:ea typeface="Times New Roman" panose="02020603050405020304" pitchFamily="18" charset="0"/>
            </a:endParaRPr>
          </a:p>
        </p:txBody>
      </p:sp>
    </p:spTree>
    <p:extLst>
      <p:ext uri="{BB962C8B-B14F-4D97-AF65-F5344CB8AC3E}">
        <p14:creationId xmlns:p14="http://schemas.microsoft.com/office/powerpoint/2010/main" val="29270108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72313429-9958-439D-9702-303FE24006F7}" type="datetime1">
              <a:rPr lang="fr-BE" smtClean="0"/>
              <a:t>22-09-23</a:t>
            </a:fld>
            <a:endParaRPr lang="fr-BE"/>
          </a:p>
        </p:txBody>
      </p:sp>
      <p:sp>
        <p:nvSpPr>
          <p:cNvPr id="5" name="Espace réservé du pied de page 4"/>
          <p:cNvSpPr>
            <a:spLocks noGrp="1"/>
          </p:cNvSpPr>
          <p:nvPr>
            <p:ph type="ftr" sz="quarter" idx="11"/>
          </p:nvPr>
        </p:nvSpPr>
        <p:spPr/>
        <p:txBody>
          <a:bodyPr/>
          <a:lstStyle/>
          <a:p>
            <a:r>
              <a:rPr lang="fr-BE" dirty="0"/>
              <a:t>la Justice de Paix et le CPAS de Bruxelles se rencontrent</a:t>
            </a:r>
          </a:p>
        </p:txBody>
      </p:sp>
      <p:sp>
        <p:nvSpPr>
          <p:cNvPr id="6" name="Espace réservé du numéro de diapositive 5"/>
          <p:cNvSpPr>
            <a:spLocks noGrp="1"/>
          </p:cNvSpPr>
          <p:nvPr>
            <p:ph type="sldNum" sz="quarter" idx="12"/>
          </p:nvPr>
        </p:nvSpPr>
        <p:spPr/>
        <p:txBody>
          <a:bodyPr/>
          <a:lstStyle/>
          <a:p>
            <a:fld id="{079F7E9B-EA6B-4346-825F-7B96B081B355}" type="slidenum">
              <a:rPr lang="fr-BE" smtClean="0"/>
              <a:t>28</a:t>
            </a:fld>
            <a:endParaRPr lang="fr-BE"/>
          </a:p>
        </p:txBody>
      </p:sp>
      <p:pic>
        <p:nvPicPr>
          <p:cNvPr id="7" name="Image 6" descr="Logo_CPAS_OCMW_2018_2630x1450_72dpi_BordsCoupe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5688" y="161151"/>
            <a:ext cx="769434" cy="463317"/>
          </a:xfrm>
          <a:prstGeom prst="rect">
            <a:avLst/>
          </a:prstGeom>
          <a:noFill/>
          <a:ln>
            <a:noFill/>
          </a:ln>
        </p:spPr>
      </p:pic>
      <p:sp>
        <p:nvSpPr>
          <p:cNvPr id="2" name="Rectangle 1"/>
          <p:cNvSpPr/>
          <p:nvPr/>
        </p:nvSpPr>
        <p:spPr>
          <a:xfrm>
            <a:off x="345688" y="858919"/>
            <a:ext cx="11482518" cy="5324535"/>
          </a:xfrm>
          <a:prstGeom prst="rect">
            <a:avLst/>
          </a:prstGeom>
        </p:spPr>
        <p:txBody>
          <a:bodyPr wrap="square">
            <a:spAutoFit/>
          </a:bodyPr>
          <a:lstStyle/>
          <a:p>
            <a:pPr lvl="0">
              <a:spcBef>
                <a:spcPts val="1200"/>
              </a:spcBef>
              <a:spcAft>
                <a:spcPts val="0"/>
              </a:spcAft>
            </a:pPr>
            <a:r>
              <a:rPr lang="fr-FR" sz="2800" b="1" kern="0" dirty="0">
                <a:solidFill>
                  <a:srgbClr val="365F91"/>
                </a:solidFill>
                <a:latin typeface="Calibri" panose="020F0502020204030204" pitchFamily="34" charset="0"/>
                <a:ea typeface="Times New Roman" panose="02020603050405020304" pitchFamily="18" charset="0"/>
                <a:cs typeface="Times New Roman" panose="02020603050405020304" pitchFamily="18" charset="0"/>
              </a:rPr>
              <a:t>			5. </a:t>
            </a:r>
            <a:r>
              <a:rPr lang="fr-BE" sz="2800" b="1" kern="0" dirty="0">
                <a:solidFill>
                  <a:srgbClr val="365F91"/>
                </a:solidFill>
                <a:latin typeface="Calibri" panose="020F0502020204030204" pitchFamily="34" charset="0"/>
                <a:ea typeface="Times New Roman" panose="02020603050405020304" pitchFamily="18" charset="0"/>
                <a:cs typeface="Times New Roman" panose="02020603050405020304" pitchFamily="18" charset="0"/>
              </a:rPr>
              <a:t>Encore à explorer</a:t>
            </a:r>
            <a:endParaRPr lang="fr-BE" sz="2800" b="1" kern="0" dirty="0">
              <a:solidFill>
                <a:srgbClr val="365F91"/>
              </a:solidFill>
              <a:latin typeface="Cambria" panose="02040503050406030204" pitchFamily="18" charset="0"/>
              <a:ea typeface="Times New Roman" panose="02020603050405020304" pitchFamily="18" charset="0"/>
              <a:cs typeface="Times New Roman" panose="02020603050405020304" pitchFamily="18" charset="0"/>
            </a:endParaRPr>
          </a:p>
          <a:p>
            <a:r>
              <a:rPr lang="fr-FR" sz="2400" dirty="0"/>
              <a:t> </a:t>
            </a:r>
            <a:endParaRPr lang="fr-BE" sz="2400" dirty="0"/>
          </a:p>
          <a:p>
            <a:pPr marL="342900" indent="-342900">
              <a:buFont typeface="Courier New" panose="02070309020205020404" pitchFamily="49" charset="0"/>
              <a:buChar char="o"/>
            </a:pPr>
            <a:r>
              <a:rPr lang="fr-FR" sz="2400" dirty="0"/>
              <a:t>Voir comment encore mieux inclure et joindre si possible/souhaité les propriétaires dans un processus de médiation locative avant l’audience ?</a:t>
            </a:r>
            <a:endParaRPr lang="fr-BE" sz="2400" dirty="0"/>
          </a:p>
          <a:p>
            <a:pPr marL="342900" indent="-342900">
              <a:buFont typeface="Courier New" panose="02070309020205020404" pitchFamily="49" charset="0"/>
              <a:buChar char="o"/>
            </a:pPr>
            <a:endParaRPr lang="fr-BE" sz="2400" dirty="0"/>
          </a:p>
          <a:p>
            <a:pPr marL="342900" indent="-342900">
              <a:buFont typeface="Courier New" panose="02070309020205020404" pitchFamily="49" charset="0"/>
              <a:buChar char="o"/>
            </a:pPr>
            <a:r>
              <a:rPr lang="fr-FR" sz="2400" dirty="0"/>
              <a:t>Voir comment mieux utiliser la procédure de conciliation lors de certains litiges en matière de logement</a:t>
            </a:r>
            <a:endParaRPr lang="fr-BE" sz="2400" dirty="0"/>
          </a:p>
          <a:p>
            <a:r>
              <a:rPr lang="fr-FR" sz="2400" dirty="0"/>
              <a:t> </a:t>
            </a:r>
            <a:endParaRPr lang="fr-BE" sz="2400" dirty="0"/>
          </a:p>
          <a:p>
            <a:r>
              <a:rPr lang="fr-FR" sz="2400" b="1" u="sng" dirty="0"/>
              <a:t>Bon à savoir :  </a:t>
            </a:r>
          </a:p>
          <a:p>
            <a:endParaRPr lang="fr-BE" sz="2400" dirty="0"/>
          </a:p>
          <a:p>
            <a:r>
              <a:rPr lang="fr-FR" sz="2400" dirty="0"/>
              <a:t>Le CPAS peut dans certaines situations et après enquête sociale intervenir dans les frais d’expertise et déplacement du juge si un visite à domicile par la/le Juge est nécessaire lors de certains litiges en matière de logement</a:t>
            </a:r>
            <a:endParaRPr lang="fr-BE" sz="2400" dirty="0"/>
          </a:p>
          <a:p>
            <a:r>
              <a:rPr lang="fr-FR" sz="2400" dirty="0"/>
              <a:t> </a:t>
            </a:r>
            <a:endParaRPr lang="fr-BE" sz="2400" dirty="0"/>
          </a:p>
        </p:txBody>
      </p:sp>
    </p:spTree>
    <p:extLst>
      <p:ext uri="{BB962C8B-B14F-4D97-AF65-F5344CB8AC3E}">
        <p14:creationId xmlns:p14="http://schemas.microsoft.com/office/powerpoint/2010/main" val="22857095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72313429-9958-439D-9702-303FE24006F7}" type="datetime1">
              <a:rPr lang="fr-BE" smtClean="0"/>
              <a:t>22-09-23</a:t>
            </a:fld>
            <a:endParaRPr lang="fr-BE"/>
          </a:p>
        </p:txBody>
      </p:sp>
      <p:sp>
        <p:nvSpPr>
          <p:cNvPr id="5" name="Espace réservé du pied de page 4"/>
          <p:cNvSpPr>
            <a:spLocks noGrp="1"/>
          </p:cNvSpPr>
          <p:nvPr>
            <p:ph type="ftr" sz="quarter" idx="11"/>
          </p:nvPr>
        </p:nvSpPr>
        <p:spPr/>
        <p:txBody>
          <a:bodyPr/>
          <a:lstStyle/>
          <a:p>
            <a:r>
              <a:rPr lang="fr-BE" dirty="0"/>
              <a:t>la Justice de Paix et le CPAS de Bruxelles s rencontrent</a:t>
            </a:r>
          </a:p>
        </p:txBody>
      </p:sp>
      <p:sp>
        <p:nvSpPr>
          <p:cNvPr id="6" name="Espace réservé du numéro de diapositive 5"/>
          <p:cNvSpPr>
            <a:spLocks noGrp="1"/>
          </p:cNvSpPr>
          <p:nvPr>
            <p:ph type="sldNum" sz="quarter" idx="12"/>
          </p:nvPr>
        </p:nvSpPr>
        <p:spPr/>
        <p:txBody>
          <a:bodyPr/>
          <a:lstStyle/>
          <a:p>
            <a:fld id="{079F7E9B-EA6B-4346-825F-7B96B081B355}" type="slidenum">
              <a:rPr lang="fr-BE" smtClean="0"/>
              <a:t>29</a:t>
            </a:fld>
            <a:endParaRPr lang="fr-BE"/>
          </a:p>
        </p:txBody>
      </p:sp>
      <p:pic>
        <p:nvPicPr>
          <p:cNvPr id="7" name="Image 6" descr="Logo_CPAS_OCMW_2018_2630x1450_72dpi_BordsCoupe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5688" y="161151"/>
            <a:ext cx="769434" cy="463317"/>
          </a:xfrm>
          <a:prstGeom prst="rect">
            <a:avLst/>
          </a:prstGeom>
          <a:noFill/>
          <a:ln>
            <a:noFill/>
          </a:ln>
        </p:spPr>
      </p:pic>
      <p:sp>
        <p:nvSpPr>
          <p:cNvPr id="2" name="Rectangle 1"/>
          <p:cNvSpPr/>
          <p:nvPr/>
        </p:nvSpPr>
        <p:spPr>
          <a:xfrm>
            <a:off x="345688" y="858919"/>
            <a:ext cx="11482518" cy="461665"/>
          </a:xfrm>
          <a:prstGeom prst="rect">
            <a:avLst/>
          </a:prstGeom>
        </p:spPr>
        <p:txBody>
          <a:bodyPr wrap="square">
            <a:spAutoFit/>
          </a:bodyPr>
          <a:lstStyle/>
          <a:p>
            <a:r>
              <a:rPr lang="fr-FR" sz="2400" dirty="0"/>
              <a:t> </a:t>
            </a:r>
            <a:endParaRPr lang="fr-BE" sz="2400" dirty="0"/>
          </a:p>
        </p:txBody>
      </p:sp>
      <p:graphicFrame>
        <p:nvGraphicFramePr>
          <p:cNvPr id="9" name="Tableau 8"/>
          <p:cNvGraphicFramePr>
            <a:graphicFrameLocks noGrp="1"/>
          </p:cNvGraphicFramePr>
          <p:nvPr>
            <p:extLst/>
          </p:nvPr>
        </p:nvGraphicFramePr>
        <p:xfrm>
          <a:off x="838200" y="1950011"/>
          <a:ext cx="10515600" cy="2384680"/>
        </p:xfrm>
        <a:graphic>
          <a:graphicData uri="http://schemas.openxmlformats.org/drawingml/2006/table">
            <a:tbl>
              <a:tblPr firstRow="1" firstCol="1" bandRow="1">
                <a:tableStyleId>{5C22544A-7EE6-4342-B048-85BDC9FD1C3A}</a:tableStyleId>
              </a:tblPr>
              <a:tblGrid>
                <a:gridCol w="3829340">
                  <a:extLst>
                    <a:ext uri="{9D8B030D-6E8A-4147-A177-3AD203B41FA5}">
                      <a16:colId xmlns:a16="http://schemas.microsoft.com/office/drawing/2014/main" val="1251712782"/>
                    </a:ext>
                  </a:extLst>
                </a:gridCol>
                <a:gridCol w="6686260">
                  <a:extLst>
                    <a:ext uri="{9D8B030D-6E8A-4147-A177-3AD203B41FA5}">
                      <a16:colId xmlns:a16="http://schemas.microsoft.com/office/drawing/2014/main" val="1677763403"/>
                    </a:ext>
                  </a:extLst>
                </a:gridCol>
              </a:tblGrid>
              <a:tr h="410582">
                <a:tc>
                  <a:txBody>
                    <a:bodyPr/>
                    <a:lstStyle/>
                    <a:p>
                      <a:pPr algn="just">
                        <a:spcAft>
                          <a:spcPts val="0"/>
                        </a:spcAft>
                      </a:pPr>
                      <a:r>
                        <a:rPr lang="fr-FR" sz="2400" dirty="0">
                          <a:solidFill>
                            <a:schemeClr val="tx1"/>
                          </a:solidFill>
                          <a:effectLst/>
                        </a:rPr>
                        <a:t>support 1 :</a:t>
                      </a:r>
                    </a:p>
                    <a:p>
                      <a:pPr algn="just">
                        <a:spcAft>
                          <a:spcPts val="0"/>
                        </a:spcAft>
                      </a:pPr>
                      <a:endParaRPr lang="fr-BE" sz="2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solidFill>
                      <a:schemeClr val="accent4">
                        <a:lumMod val="40000"/>
                        <a:lumOff val="60000"/>
                      </a:schemeClr>
                    </a:solidFill>
                  </a:tcPr>
                </a:tc>
                <a:tc>
                  <a:txBody>
                    <a:bodyPr/>
                    <a:lstStyle/>
                    <a:p>
                      <a:pPr algn="just">
                        <a:spcAft>
                          <a:spcPts val="0"/>
                        </a:spcAft>
                      </a:pPr>
                      <a:r>
                        <a:rPr lang="fr-FR" sz="2400" b="0" dirty="0">
                          <a:solidFill>
                            <a:schemeClr val="tx1"/>
                          </a:solidFill>
                          <a:effectLst/>
                        </a:rPr>
                        <a:t>feuille d’orientation audience </a:t>
                      </a:r>
                      <a:endParaRPr lang="fr-BE" sz="2400" b="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solidFill>
                      <a:schemeClr val="accent4">
                        <a:lumMod val="40000"/>
                        <a:lumOff val="60000"/>
                      </a:schemeClr>
                    </a:solidFill>
                  </a:tcPr>
                </a:tc>
                <a:extLst>
                  <a:ext uri="{0D108BD9-81ED-4DB2-BD59-A6C34878D82A}">
                    <a16:rowId xmlns:a16="http://schemas.microsoft.com/office/drawing/2014/main" val="2104886058"/>
                  </a:ext>
                </a:extLst>
              </a:tr>
              <a:tr h="514657">
                <a:tc>
                  <a:txBody>
                    <a:bodyPr/>
                    <a:lstStyle/>
                    <a:p>
                      <a:pPr algn="just">
                        <a:spcAft>
                          <a:spcPts val="0"/>
                        </a:spcAft>
                      </a:pPr>
                      <a:r>
                        <a:rPr lang="fr-FR" sz="2400" dirty="0">
                          <a:solidFill>
                            <a:schemeClr val="tx1"/>
                          </a:solidFill>
                          <a:effectLst/>
                        </a:rPr>
                        <a:t>support 2 :</a:t>
                      </a:r>
                      <a:endParaRPr lang="fr-BE" sz="2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solidFill>
                      <a:schemeClr val="accent4">
                        <a:lumMod val="40000"/>
                        <a:lumOff val="60000"/>
                      </a:schemeClr>
                    </a:solidFill>
                  </a:tcPr>
                </a:tc>
                <a:tc>
                  <a:txBody>
                    <a:bodyPr/>
                    <a:lstStyle/>
                    <a:p>
                      <a:pPr algn="just">
                        <a:spcAft>
                          <a:spcPts val="0"/>
                        </a:spcAft>
                      </a:pPr>
                      <a:r>
                        <a:rPr lang="fr-FR" sz="2400" dirty="0">
                          <a:solidFill>
                            <a:schemeClr val="tx1"/>
                          </a:solidFill>
                          <a:effectLst/>
                        </a:rPr>
                        <a:t>attestation d’accord citoyen</a:t>
                      </a:r>
                      <a:endParaRPr lang="fr-BE" sz="2400" dirty="0">
                        <a:solidFill>
                          <a:schemeClr val="tx1"/>
                        </a:solidFill>
                        <a:effectLst/>
                      </a:endParaRPr>
                    </a:p>
                    <a:p>
                      <a:pPr algn="just">
                        <a:spcAft>
                          <a:spcPts val="0"/>
                        </a:spcAft>
                      </a:pPr>
                      <a:r>
                        <a:rPr lang="fr-FR" sz="2400" dirty="0">
                          <a:solidFill>
                            <a:schemeClr val="tx1"/>
                          </a:solidFill>
                          <a:effectLst/>
                        </a:rPr>
                        <a:t> </a:t>
                      </a:r>
                      <a:endParaRPr lang="fr-BE" sz="2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solidFill>
                      <a:schemeClr val="accent4">
                        <a:lumMod val="40000"/>
                        <a:lumOff val="60000"/>
                      </a:schemeClr>
                    </a:solidFill>
                  </a:tcPr>
                </a:tc>
                <a:extLst>
                  <a:ext uri="{0D108BD9-81ED-4DB2-BD59-A6C34878D82A}">
                    <a16:rowId xmlns:a16="http://schemas.microsoft.com/office/drawing/2014/main" val="4232422928"/>
                  </a:ext>
                </a:extLst>
              </a:tr>
              <a:tr h="921640">
                <a:tc>
                  <a:txBody>
                    <a:bodyPr/>
                    <a:lstStyle/>
                    <a:p>
                      <a:pPr algn="just">
                        <a:spcAft>
                          <a:spcPts val="0"/>
                        </a:spcAft>
                      </a:pPr>
                      <a:r>
                        <a:rPr lang="fr-FR" sz="2400" dirty="0">
                          <a:solidFill>
                            <a:schemeClr val="tx1"/>
                          </a:solidFill>
                          <a:effectLst/>
                        </a:rPr>
                        <a:t>support 3 : </a:t>
                      </a:r>
                      <a:endParaRPr lang="fr-BE" sz="2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solidFill>
                      <a:schemeClr val="accent4">
                        <a:lumMod val="40000"/>
                        <a:lumOff val="60000"/>
                      </a:schemeClr>
                    </a:solidFill>
                  </a:tcPr>
                </a:tc>
                <a:tc>
                  <a:txBody>
                    <a:bodyPr/>
                    <a:lstStyle/>
                    <a:p>
                      <a:pPr algn="just">
                        <a:spcAft>
                          <a:spcPts val="0"/>
                        </a:spcAft>
                      </a:pPr>
                      <a:r>
                        <a:rPr lang="fr-FR" sz="2400" dirty="0">
                          <a:solidFill>
                            <a:schemeClr val="tx1"/>
                          </a:solidFill>
                          <a:effectLst/>
                        </a:rPr>
                        <a:t>liste personnes de contact CPAS de Bruxelles</a:t>
                      </a:r>
                      <a:endParaRPr lang="fr-BE" sz="2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solidFill>
                      <a:schemeClr val="accent4">
                        <a:lumMod val="40000"/>
                        <a:lumOff val="60000"/>
                      </a:schemeClr>
                    </a:solidFill>
                  </a:tcPr>
                </a:tc>
                <a:extLst>
                  <a:ext uri="{0D108BD9-81ED-4DB2-BD59-A6C34878D82A}">
                    <a16:rowId xmlns:a16="http://schemas.microsoft.com/office/drawing/2014/main" val="507480781"/>
                  </a:ext>
                </a:extLst>
              </a:tr>
            </a:tbl>
          </a:graphicData>
        </a:graphic>
      </p:graphicFrame>
      <p:sp>
        <p:nvSpPr>
          <p:cNvPr id="10" name="Rectangle 2"/>
          <p:cNvSpPr>
            <a:spLocks noChangeArrowheads="1"/>
          </p:cNvSpPr>
          <p:nvPr/>
        </p:nvSpPr>
        <p:spPr bwMode="auto">
          <a:xfrm>
            <a:off x="393514" y="686023"/>
            <a:ext cx="4257897" cy="10156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fr-FR" altLang="fr-FR" sz="2800" b="1" dirty="0">
                <a:solidFill>
                  <a:srgbClr val="365F91"/>
                </a:solidFill>
                <a:latin typeface="Calibri" panose="020F0502020204030204" pitchFamily="34" charset="0"/>
                <a:ea typeface="Times New Roman" panose="02020603050405020304" pitchFamily="18" charset="0"/>
                <a:cs typeface="Times New Roman" panose="02020603050405020304" pitchFamily="18" charset="0"/>
              </a:rPr>
              <a:t>		</a:t>
            </a:r>
            <a:r>
              <a:rPr kumimoji="0" lang="fr-FR" altLang="fr-FR" sz="2800" b="1" i="0" u="none" strike="noStrike" cap="none" normalizeH="0" baseline="0" dirty="0">
                <a:ln>
                  <a:noFill/>
                </a:ln>
                <a:solidFill>
                  <a:srgbClr val="365F91"/>
                </a:solidFill>
                <a:effectLst/>
                <a:latin typeface="Calibri" panose="020F0502020204030204" pitchFamily="34" charset="0"/>
                <a:ea typeface="Times New Roman" panose="02020603050405020304" pitchFamily="18" charset="0"/>
                <a:cs typeface="Times New Roman" panose="02020603050405020304" pitchFamily="18" charset="0"/>
              </a:rPr>
              <a:t>6.</a:t>
            </a:r>
            <a:r>
              <a:rPr kumimoji="0" lang="fr-FR" altLang="fr-FR" sz="2800" b="1" i="0" u="none" strike="noStrike" cap="none" normalizeH="0" dirty="0">
                <a:ln>
                  <a:noFill/>
                </a:ln>
                <a:solidFill>
                  <a:srgbClr val="365F91"/>
                </a:solidFill>
                <a:effectLst/>
                <a:latin typeface="Calibri" panose="020F0502020204030204" pitchFamily="34" charset="0"/>
                <a:ea typeface="Times New Roman" panose="02020603050405020304" pitchFamily="18" charset="0"/>
                <a:cs typeface="Times New Roman" panose="02020603050405020304" pitchFamily="18" charset="0"/>
              </a:rPr>
              <a:t> </a:t>
            </a:r>
            <a:r>
              <a:rPr lang="fr-FR" altLang="fr-FR" sz="2800" b="1" dirty="0">
                <a:solidFill>
                  <a:srgbClr val="365F91"/>
                </a:solidFill>
                <a:latin typeface="Calibri" panose="020F0502020204030204" pitchFamily="34" charset="0"/>
                <a:ea typeface="Times New Roman" panose="02020603050405020304" pitchFamily="18" charset="0"/>
                <a:cs typeface="Times New Roman" panose="02020603050405020304" pitchFamily="18" charset="0"/>
              </a:rPr>
              <a:t>Les supports</a:t>
            </a:r>
            <a:endParaRPr kumimoji="0" lang="fr-FR" altLang="fr-FR" sz="2800" b="0" i="0" u="none" strike="noStrike" cap="none" normalizeH="0" baseline="0" dirty="0">
              <a:ln>
                <a:noFill/>
              </a:ln>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2801492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72313429-9958-439D-9702-303FE24006F7}" type="datetime1">
              <a:rPr lang="fr-BE" smtClean="0"/>
              <a:t>22-09-23</a:t>
            </a:fld>
            <a:endParaRPr lang="fr-BE"/>
          </a:p>
        </p:txBody>
      </p:sp>
      <p:sp>
        <p:nvSpPr>
          <p:cNvPr id="5" name="Espace réservé du pied de page 4"/>
          <p:cNvSpPr>
            <a:spLocks noGrp="1"/>
          </p:cNvSpPr>
          <p:nvPr>
            <p:ph type="ftr" sz="quarter" idx="11"/>
          </p:nvPr>
        </p:nvSpPr>
        <p:spPr/>
        <p:txBody>
          <a:bodyPr/>
          <a:lstStyle/>
          <a:p>
            <a:r>
              <a:rPr lang="fr-BE" dirty="0"/>
              <a:t>la Justice de Paix et le CPAS de Bruxelles se rencontrent</a:t>
            </a:r>
          </a:p>
        </p:txBody>
      </p:sp>
      <p:sp>
        <p:nvSpPr>
          <p:cNvPr id="6" name="Espace réservé du numéro de diapositive 5"/>
          <p:cNvSpPr>
            <a:spLocks noGrp="1"/>
          </p:cNvSpPr>
          <p:nvPr>
            <p:ph type="sldNum" sz="quarter" idx="12"/>
          </p:nvPr>
        </p:nvSpPr>
        <p:spPr/>
        <p:txBody>
          <a:bodyPr/>
          <a:lstStyle/>
          <a:p>
            <a:fld id="{079F7E9B-EA6B-4346-825F-7B96B081B355}" type="slidenum">
              <a:rPr lang="fr-BE" smtClean="0"/>
              <a:t>30</a:t>
            </a:fld>
            <a:endParaRPr lang="fr-BE"/>
          </a:p>
        </p:txBody>
      </p:sp>
      <p:pic>
        <p:nvPicPr>
          <p:cNvPr id="7" name="Image 6" descr="Logo_CPAS_OCMW_2018_2630x1450_72dpi_BordsCoupe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5688" y="161151"/>
            <a:ext cx="769434" cy="463317"/>
          </a:xfrm>
          <a:prstGeom prst="rect">
            <a:avLst/>
          </a:prstGeom>
          <a:noFill/>
          <a:ln>
            <a:noFill/>
          </a:ln>
        </p:spPr>
      </p:pic>
      <p:sp>
        <p:nvSpPr>
          <p:cNvPr id="2" name="Rectangle 1"/>
          <p:cNvSpPr/>
          <p:nvPr/>
        </p:nvSpPr>
        <p:spPr>
          <a:xfrm>
            <a:off x="345688" y="858919"/>
            <a:ext cx="11482518" cy="461665"/>
          </a:xfrm>
          <a:prstGeom prst="rect">
            <a:avLst/>
          </a:prstGeom>
        </p:spPr>
        <p:txBody>
          <a:bodyPr wrap="square">
            <a:spAutoFit/>
          </a:bodyPr>
          <a:lstStyle/>
          <a:p>
            <a:r>
              <a:rPr lang="fr-FR" sz="2400" dirty="0"/>
              <a:t> </a:t>
            </a:r>
            <a:endParaRPr lang="fr-BE" sz="2400" dirty="0"/>
          </a:p>
        </p:txBody>
      </p:sp>
      <p:sp>
        <p:nvSpPr>
          <p:cNvPr id="10" name="Rectangle 2"/>
          <p:cNvSpPr>
            <a:spLocks noChangeArrowheads="1"/>
          </p:cNvSpPr>
          <p:nvPr/>
        </p:nvSpPr>
        <p:spPr bwMode="auto">
          <a:xfrm>
            <a:off x="393514" y="470580"/>
            <a:ext cx="4563878" cy="1446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800" b="1" i="0" u="none" strike="noStrike" cap="none" normalizeH="0" baseline="0" dirty="0">
                <a:ln>
                  <a:noFill/>
                </a:ln>
                <a:solidFill>
                  <a:srgbClr val="365F91"/>
                </a:solidFill>
                <a:effectLst/>
                <a:latin typeface="Calibri" panose="020F0502020204030204" pitchFamily="34" charset="0"/>
                <a:ea typeface="Times New Roman" panose="02020603050405020304" pitchFamily="18" charset="0"/>
                <a:cs typeface="Times New Roman" panose="02020603050405020304" pitchFamily="18" charset="0"/>
              </a:rPr>
              <a:t>		Support 1 :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800" b="1" i="0" u="none" strike="noStrike" cap="none" normalizeH="0" baseline="0" dirty="0">
                <a:ln>
                  <a:noFill/>
                </a:ln>
                <a:solidFill>
                  <a:srgbClr val="365F91"/>
                </a:solidFill>
                <a:effectLst/>
                <a:latin typeface="Calibri" panose="020F0502020204030204" pitchFamily="34" charset="0"/>
                <a:ea typeface="Times New Roman" panose="02020603050405020304" pitchFamily="18" charset="0"/>
                <a:cs typeface="Times New Roman" panose="02020603050405020304" pitchFamily="18" charset="0"/>
              </a:rPr>
              <a:t>feuille d’orientation audience</a:t>
            </a:r>
            <a:endParaRPr kumimoji="0" lang="fr-FR" altLang="fr-FR" sz="2800" b="0" i="0" u="none" strike="noStrike" cap="none" normalizeH="0" baseline="0" dirty="0">
              <a:ln>
                <a:noFill/>
              </a:ln>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800" b="0" i="0" u="none" strike="noStrike" cap="none" normalizeH="0" baseline="0" dirty="0">
              <a:ln>
                <a:noFill/>
              </a:ln>
              <a:solidFill>
                <a:schemeClr val="tx1"/>
              </a:solidFill>
              <a:effectLst/>
              <a:latin typeface="Arial" panose="020B0604020202020204" pitchFamily="34" charset="0"/>
            </a:endParaRPr>
          </a:p>
        </p:txBody>
      </p:sp>
      <p:pic>
        <p:nvPicPr>
          <p:cNvPr id="3" name="Imag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32635" y="105455"/>
            <a:ext cx="4849565" cy="6250895"/>
          </a:xfrm>
          <a:prstGeom prst="rect">
            <a:avLst/>
          </a:prstGeom>
        </p:spPr>
      </p:pic>
    </p:spTree>
    <p:extLst>
      <p:ext uri="{BB962C8B-B14F-4D97-AF65-F5344CB8AC3E}">
        <p14:creationId xmlns:p14="http://schemas.microsoft.com/office/powerpoint/2010/main" val="15495263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72313429-9958-439D-9702-303FE24006F7}" type="datetime1">
              <a:rPr lang="fr-BE" smtClean="0"/>
              <a:t>22-09-23</a:t>
            </a:fld>
            <a:endParaRPr lang="fr-BE"/>
          </a:p>
        </p:txBody>
      </p:sp>
      <p:sp>
        <p:nvSpPr>
          <p:cNvPr id="5" name="Espace réservé du pied de page 4"/>
          <p:cNvSpPr>
            <a:spLocks noGrp="1"/>
          </p:cNvSpPr>
          <p:nvPr>
            <p:ph type="ftr" sz="quarter" idx="11"/>
          </p:nvPr>
        </p:nvSpPr>
        <p:spPr/>
        <p:txBody>
          <a:bodyPr/>
          <a:lstStyle/>
          <a:p>
            <a:r>
              <a:rPr lang="fr-BE" dirty="0"/>
              <a:t>la Justice de Paix et le CPAS de Bruxelles se rencontrent</a:t>
            </a:r>
          </a:p>
        </p:txBody>
      </p:sp>
      <p:sp>
        <p:nvSpPr>
          <p:cNvPr id="6" name="Espace réservé du numéro de diapositive 5"/>
          <p:cNvSpPr>
            <a:spLocks noGrp="1"/>
          </p:cNvSpPr>
          <p:nvPr>
            <p:ph type="sldNum" sz="quarter" idx="12"/>
          </p:nvPr>
        </p:nvSpPr>
        <p:spPr/>
        <p:txBody>
          <a:bodyPr/>
          <a:lstStyle/>
          <a:p>
            <a:fld id="{079F7E9B-EA6B-4346-825F-7B96B081B355}" type="slidenum">
              <a:rPr lang="fr-BE" smtClean="0"/>
              <a:t>31</a:t>
            </a:fld>
            <a:endParaRPr lang="fr-BE"/>
          </a:p>
        </p:txBody>
      </p:sp>
      <p:pic>
        <p:nvPicPr>
          <p:cNvPr id="7" name="Image 6" descr="Logo_CPAS_OCMW_2018_2630x1450_72dpi_BordsCoupe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5688" y="161151"/>
            <a:ext cx="769434" cy="463317"/>
          </a:xfrm>
          <a:prstGeom prst="rect">
            <a:avLst/>
          </a:prstGeom>
          <a:noFill/>
          <a:ln>
            <a:noFill/>
          </a:ln>
        </p:spPr>
      </p:pic>
      <p:sp>
        <p:nvSpPr>
          <p:cNvPr id="2" name="Rectangle 1"/>
          <p:cNvSpPr/>
          <p:nvPr/>
        </p:nvSpPr>
        <p:spPr>
          <a:xfrm>
            <a:off x="345688" y="858919"/>
            <a:ext cx="11482518" cy="461665"/>
          </a:xfrm>
          <a:prstGeom prst="rect">
            <a:avLst/>
          </a:prstGeom>
        </p:spPr>
        <p:txBody>
          <a:bodyPr wrap="square">
            <a:spAutoFit/>
          </a:bodyPr>
          <a:lstStyle/>
          <a:p>
            <a:r>
              <a:rPr lang="fr-FR" sz="2400" dirty="0"/>
              <a:t> </a:t>
            </a:r>
            <a:endParaRPr lang="fr-BE" sz="2400" dirty="0"/>
          </a:p>
        </p:txBody>
      </p:sp>
      <p:sp>
        <p:nvSpPr>
          <p:cNvPr id="10" name="Rectangle 2"/>
          <p:cNvSpPr>
            <a:spLocks noChangeArrowheads="1"/>
          </p:cNvSpPr>
          <p:nvPr/>
        </p:nvSpPr>
        <p:spPr bwMode="auto">
          <a:xfrm>
            <a:off x="393514" y="470580"/>
            <a:ext cx="4317400" cy="1446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800" b="1" i="0" u="none" strike="noStrike" cap="none" normalizeH="0" baseline="0" dirty="0">
                <a:ln>
                  <a:noFill/>
                </a:ln>
                <a:solidFill>
                  <a:srgbClr val="365F91"/>
                </a:solidFill>
                <a:effectLst/>
                <a:latin typeface="Calibri" panose="020F0502020204030204" pitchFamily="34" charset="0"/>
                <a:ea typeface="Times New Roman" panose="02020603050405020304" pitchFamily="18" charset="0"/>
                <a:cs typeface="Times New Roman" panose="02020603050405020304" pitchFamily="18" charset="0"/>
              </a:rPr>
              <a:t>		Support 2 :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800" b="1" i="0" u="none" strike="noStrike" cap="none" normalizeH="0" baseline="0" dirty="0">
                <a:ln>
                  <a:noFill/>
                </a:ln>
                <a:solidFill>
                  <a:srgbClr val="365F91"/>
                </a:solidFill>
                <a:effectLst/>
                <a:latin typeface="Calibri" panose="020F0502020204030204" pitchFamily="34" charset="0"/>
                <a:ea typeface="Times New Roman" panose="02020603050405020304" pitchFamily="18" charset="0"/>
                <a:cs typeface="Times New Roman" panose="02020603050405020304" pitchFamily="18" charset="0"/>
              </a:rPr>
              <a:t>attestation d’accord citoyen</a:t>
            </a:r>
            <a:endParaRPr kumimoji="0" lang="fr-FR" altLang="fr-FR" sz="2800" b="0" i="0" u="none" strike="noStrike" cap="none" normalizeH="0" baseline="0" dirty="0">
              <a:ln>
                <a:noFill/>
              </a:ln>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800" b="0" i="0" u="none" strike="noStrike" cap="none" normalizeH="0" baseline="0" dirty="0">
              <a:ln>
                <a:noFill/>
              </a:ln>
              <a:solidFill>
                <a:schemeClr val="tx1"/>
              </a:solidFill>
              <a:effectLst/>
              <a:latin typeface="Arial" panose="020B0604020202020204" pitchFamily="34" charset="0"/>
            </a:endParaRPr>
          </a:p>
        </p:txBody>
      </p:sp>
      <p:pic>
        <p:nvPicPr>
          <p:cNvPr id="8" name="Imag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0914" y="161151"/>
            <a:ext cx="4849565" cy="6250895"/>
          </a:xfrm>
          <a:prstGeom prst="rect">
            <a:avLst/>
          </a:prstGeom>
        </p:spPr>
      </p:pic>
    </p:spTree>
    <p:extLst>
      <p:ext uri="{BB962C8B-B14F-4D97-AF65-F5344CB8AC3E}">
        <p14:creationId xmlns:p14="http://schemas.microsoft.com/office/powerpoint/2010/main" val="21868105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8541A36C-CDDB-4D86-A460-2C81B6C495D5}" type="datetime1">
              <a:rPr lang="fr-BE" smtClean="0"/>
              <a:t>22-09-23</a:t>
            </a:fld>
            <a:endParaRPr lang="fr-BE"/>
          </a:p>
        </p:txBody>
      </p:sp>
      <p:sp>
        <p:nvSpPr>
          <p:cNvPr id="5" name="Espace réservé du pied de page 4"/>
          <p:cNvSpPr>
            <a:spLocks noGrp="1"/>
          </p:cNvSpPr>
          <p:nvPr>
            <p:ph type="ftr" sz="quarter" idx="11"/>
          </p:nvPr>
        </p:nvSpPr>
        <p:spPr/>
        <p:txBody>
          <a:bodyPr/>
          <a:lstStyle/>
          <a:p>
            <a:r>
              <a:rPr lang="fr-BE" dirty="0"/>
              <a:t>la Justice de Paix et le CPAS de Bruxelles se rencontrent</a:t>
            </a:r>
          </a:p>
        </p:txBody>
      </p:sp>
      <p:sp>
        <p:nvSpPr>
          <p:cNvPr id="6" name="Espace réservé du numéro de diapositive 5"/>
          <p:cNvSpPr>
            <a:spLocks noGrp="1"/>
          </p:cNvSpPr>
          <p:nvPr>
            <p:ph type="sldNum" sz="quarter" idx="12"/>
          </p:nvPr>
        </p:nvSpPr>
        <p:spPr/>
        <p:txBody>
          <a:bodyPr/>
          <a:lstStyle/>
          <a:p>
            <a:fld id="{079F7E9B-EA6B-4346-825F-7B96B081B355}" type="slidenum">
              <a:rPr lang="fr-BE" smtClean="0"/>
              <a:t>32</a:t>
            </a:fld>
            <a:endParaRPr lang="fr-BE"/>
          </a:p>
        </p:txBody>
      </p:sp>
      <p:pic>
        <p:nvPicPr>
          <p:cNvPr id="7" name="Image 6" descr="Logo_CPAS_OCMW_2018_2630x1450_72dpi_BordsCoupe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5688" y="161151"/>
            <a:ext cx="769434" cy="463317"/>
          </a:xfrm>
          <a:prstGeom prst="rect">
            <a:avLst/>
          </a:prstGeom>
          <a:noFill/>
          <a:ln>
            <a:noFill/>
          </a:ln>
        </p:spPr>
      </p:pic>
      <p:pic>
        <p:nvPicPr>
          <p:cNvPr id="8" name="Espace réservé du contenu 7" descr="C:\Users\b0003733\AppData\Local\Microsoft\Windows\INetCache\Content.Outlook\16KOSC9N\IMG_0244.jpg"/>
          <p:cNvPicPr>
            <a:picLocks noGrp="1"/>
          </p:cNvPicPr>
          <p:nvPr>
            <p:ph idx="1"/>
          </p:nvPr>
        </p:nvPicPr>
        <p:blipFill rotWithShape="1">
          <a:blip r:embed="rId3" cstate="print">
            <a:extLst>
              <a:ext uri="{28A0092B-C50C-407E-A947-70E740481C1C}">
                <a14:useLocalDpi xmlns:a14="http://schemas.microsoft.com/office/drawing/2010/main" val="0"/>
              </a:ext>
            </a:extLst>
          </a:blip>
          <a:srcRect l="2478" t="25088" r="5825" b="24106"/>
          <a:stretch/>
        </p:blipFill>
        <p:spPr bwMode="auto">
          <a:xfrm>
            <a:off x="2141033" y="586524"/>
            <a:ext cx="7560527" cy="4192858"/>
          </a:xfrm>
          <a:prstGeom prst="rect">
            <a:avLst/>
          </a:prstGeom>
          <a:noFill/>
          <a:ln>
            <a:noFill/>
          </a:ln>
          <a:extLst>
            <a:ext uri="{53640926-AAD7-44D8-BBD7-CCE9431645EC}">
              <a14:shadowObscured xmlns:a14="http://schemas.microsoft.com/office/drawing/2010/main"/>
            </a:ext>
          </a:extLst>
        </p:spPr>
      </p:pic>
      <p:sp>
        <p:nvSpPr>
          <p:cNvPr id="2" name="Rectangle 1"/>
          <p:cNvSpPr/>
          <p:nvPr/>
        </p:nvSpPr>
        <p:spPr>
          <a:xfrm>
            <a:off x="2141033" y="4685856"/>
            <a:ext cx="7560528" cy="14785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8000" b="1" dirty="0">
                <a:solidFill>
                  <a:schemeClr val="tx1"/>
                </a:solidFill>
                <a:latin typeface="Freestyle Script" panose="030804020302050B0404" pitchFamily="66" charset="0"/>
              </a:rPr>
              <a:t>Merci de votre attention</a:t>
            </a:r>
            <a:endParaRPr lang="fr-BE" sz="8000" b="1" dirty="0">
              <a:solidFill>
                <a:schemeClr val="tx1"/>
              </a:solidFill>
              <a:latin typeface="Freestyle Script" panose="030804020302050B0404" pitchFamily="66" charset="0"/>
            </a:endParaRPr>
          </a:p>
        </p:txBody>
      </p:sp>
    </p:spTree>
    <p:extLst>
      <p:ext uri="{BB962C8B-B14F-4D97-AF65-F5344CB8AC3E}">
        <p14:creationId xmlns:p14="http://schemas.microsoft.com/office/powerpoint/2010/main" val="21194210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111841" y="1261241"/>
            <a:ext cx="9764849" cy="5363676"/>
          </a:xfrm>
        </p:spPr>
        <p:txBody>
          <a:bodyPr>
            <a:normAutofit fontScale="92500" lnSpcReduction="20000"/>
          </a:bodyPr>
          <a:lstStyle/>
          <a:p>
            <a:r>
              <a:rPr lang="fr-BE" sz="2000" dirty="0"/>
              <a:t>Réduire l’indemnité de procédure (si le créancier à un avocat)</a:t>
            </a:r>
          </a:p>
          <a:p>
            <a:r>
              <a:rPr lang="fr-BE" sz="2000" dirty="0"/>
              <a:t>Contester les sommes réclamées (loyers déjà payés – indemnité de résolution de 3 mois – intérêts - …) </a:t>
            </a:r>
          </a:p>
          <a:p>
            <a:r>
              <a:rPr lang="fr-BE" sz="2000" dirty="0"/>
              <a:t>Aborder les problèmes locatifs et obtenir une diminution du loyer.</a:t>
            </a:r>
          </a:p>
          <a:p>
            <a:r>
              <a:rPr lang="fr-BE" sz="2000" dirty="0"/>
              <a:t>Contester la résiliation du bail et demander un plan de paiement. En effet le juge peut condamner uniquement au paiement des arriérés et/ou conditionner l’expulsion au non respect d’un plan de paiement.</a:t>
            </a:r>
          </a:p>
          <a:p>
            <a:r>
              <a:rPr lang="fr-BE" sz="2000" dirty="0"/>
              <a:t>Discuter du délai entre la signification et l’expulsion, si rien n’est prévu = 1 mois (art 1344quater CJ) </a:t>
            </a:r>
            <a:br>
              <a:rPr lang="fr-BE" sz="2000" dirty="0"/>
            </a:br>
            <a:r>
              <a:rPr lang="fr-BE" sz="2000" dirty="0">
                <a:sym typeface="Wingdings" panose="05000000000000000000" pitchFamily="2" charset="2"/>
              </a:rPr>
              <a:t>Attention c’est un délai théorique, plus long en pratique</a:t>
            </a:r>
            <a:endParaRPr lang="fr-BE" sz="2000" dirty="0"/>
          </a:p>
          <a:p>
            <a:r>
              <a:rPr lang="fr-BE" sz="2000" dirty="0"/>
              <a:t>Si rien n’est prévu, le juge tranchera seulement pour les loyer dus au jour de l’audience. Pour  la période entre le jugement et l’expulsion, le bailleur doit demander la condamnation à une indemnité d’occupation journalière</a:t>
            </a:r>
          </a:p>
          <a:p>
            <a:r>
              <a:rPr lang="fr-BE" sz="2000" dirty="0"/>
              <a:t>Régler le sort de la garantie locative</a:t>
            </a:r>
          </a:p>
          <a:p>
            <a:r>
              <a:rPr lang="fr-BE" sz="2000" dirty="0"/>
              <a:t>Si pas de retard de loyer, possibilité de demander la prolongation du bail pour circonstances exceptionnelles (ex : maladie qui l’empêche de chercher un nouveau logement.)</a:t>
            </a:r>
          </a:p>
          <a:p>
            <a:r>
              <a:rPr lang="fr-BE" sz="2000" dirty="0"/>
              <a:t>Discuter de l’exécution provisoire (accordée d’office - art 1397 §1 CJ)</a:t>
            </a:r>
          </a:p>
        </p:txBody>
      </p:sp>
      <p:sp>
        <p:nvSpPr>
          <p:cNvPr id="5" name="Titre 1"/>
          <p:cNvSpPr txBox="1">
            <a:spLocks/>
          </p:cNvSpPr>
          <p:nvPr/>
        </p:nvSpPr>
        <p:spPr>
          <a:xfrm>
            <a:off x="2111841" y="606180"/>
            <a:ext cx="9475694" cy="989537"/>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BE" sz="2800" u="sng" dirty="0"/>
              <a:t>Importance de se rendre à l’audience</a:t>
            </a:r>
            <a:endParaRPr lang="fr-BE" u="sng" dirty="0"/>
          </a:p>
        </p:txBody>
      </p:sp>
    </p:spTree>
    <p:extLst>
      <p:ext uri="{BB962C8B-B14F-4D97-AF65-F5344CB8AC3E}">
        <p14:creationId xmlns:p14="http://schemas.microsoft.com/office/powerpoint/2010/main" val="3867842328"/>
      </p:ext>
    </p:extLst>
  </p:cSld>
  <p:clrMapOvr>
    <a:masterClrMapping/>
  </p:clrMapOvr>
</p:sld>
</file>

<file path=ppt/theme/theme1.xml><?xml version="1.0" encoding="utf-8"?>
<a:theme xmlns:a="http://schemas.openxmlformats.org/drawingml/2006/main" name="Brin">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9882</TotalTime>
  <Words>3770</Words>
  <Application>Microsoft Office PowerPoint</Application>
  <PresentationFormat>Grand écran</PresentationFormat>
  <Paragraphs>398</Paragraphs>
  <Slides>33</Slides>
  <Notes>13</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33</vt:i4>
      </vt:variant>
    </vt:vector>
  </HeadingPairs>
  <TitlesOfParts>
    <vt:vector size="43" baseType="lpstr">
      <vt:lpstr>Arial</vt:lpstr>
      <vt:lpstr>Calibri</vt:lpstr>
      <vt:lpstr>Cambria</vt:lpstr>
      <vt:lpstr>Century Gothic</vt:lpstr>
      <vt:lpstr>Courier New</vt:lpstr>
      <vt:lpstr>Freestyle Script</vt:lpstr>
      <vt:lpstr>Times New Roman</vt:lpstr>
      <vt:lpstr>Wingdings</vt:lpstr>
      <vt:lpstr>Wingdings 3</vt:lpstr>
      <vt:lpstr>Brin</vt:lpstr>
      <vt:lpstr>La réforme de la procédure d‘EXPULSION domiciliaire sur Bruxelles  D’après une Ordonnance du 22/06/2023 publiée le 21/08/2023 et entrée en vigueur au 01/09/2023</vt:lpstr>
      <vt:lpstr>Plan de la présentation</vt:lpstr>
      <vt:lpstr>Une expulsion, c’est quoi ?</vt:lpstr>
      <vt:lpstr>Présentation PowerPoint</vt:lpstr>
      <vt:lpstr>Les CONSTATS qui ont justifié la réforme ;</vt:lpstr>
      <vt:lpstr>Les OBJECTIFS de la réforme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PRIMINFO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L'Expulsion domiciliaire</dc:title>
  <dc:creator>Simon</dc:creator>
  <cp:lastModifiedBy>CAMD</cp:lastModifiedBy>
  <cp:revision>153</cp:revision>
  <dcterms:created xsi:type="dcterms:W3CDTF">2023-02-02T10:41:44Z</dcterms:created>
  <dcterms:modified xsi:type="dcterms:W3CDTF">2023-09-22T14:58:03Z</dcterms:modified>
</cp:coreProperties>
</file>