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73" r:id="rId11"/>
    <p:sldId id="274" r:id="rId12"/>
    <p:sldId id="265" r:id="rId13"/>
    <p:sldId id="266" r:id="rId14"/>
    <p:sldId id="267" r:id="rId15"/>
    <p:sldId id="268" r:id="rId16"/>
    <p:sldId id="272" r:id="rId17"/>
    <p:sldId id="275" r:id="rId18"/>
    <p:sldId id="269" r:id="rId19"/>
    <p:sldId id="270" r:id="rId20"/>
    <p:sldId id="27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2" clrIdx="0">
    <p:extLst>
      <p:ext uri="{19B8F6BF-5375-455C-9EA6-DF929625EA0E}">
        <p15:presenceInfo xmlns:p15="http://schemas.microsoft.com/office/powerpoint/2012/main" userId="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showGuides="1">
      <p:cViewPr varScale="1">
        <p:scale>
          <a:sx n="105" d="100"/>
          <a:sy n="105" d="100"/>
        </p:scale>
        <p:origin x="120" y="24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BE" dirty="0"/>
              <a:t>Livre XIX du Code de droit économique « Dettes du consommateur »</a:t>
            </a:r>
          </a:p>
        </p:txBody>
      </p:sp>
      <p:sp>
        <p:nvSpPr>
          <p:cNvPr id="3" name="Sous-titre 2"/>
          <p:cNvSpPr>
            <a:spLocks noGrp="1"/>
          </p:cNvSpPr>
          <p:nvPr>
            <p:ph type="subTitle" idx="1"/>
          </p:nvPr>
        </p:nvSpPr>
        <p:spPr/>
        <p:txBody>
          <a:bodyPr/>
          <a:lstStyle/>
          <a:p>
            <a:endParaRPr lang="fr-BE" dirty="0"/>
          </a:p>
        </p:txBody>
      </p:sp>
    </p:spTree>
    <p:extLst>
      <p:ext uri="{BB962C8B-B14F-4D97-AF65-F5344CB8AC3E}">
        <p14:creationId xmlns:p14="http://schemas.microsoft.com/office/powerpoint/2010/main" val="121859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1233" y="0"/>
            <a:ext cx="8911687" cy="718457"/>
          </a:xfrm>
        </p:spPr>
        <p:txBody>
          <a:bodyPr/>
          <a:lstStyle/>
          <a:p>
            <a:r>
              <a:rPr lang="fr-BE" dirty="0"/>
              <a:t>PLAN</a:t>
            </a:r>
          </a:p>
        </p:txBody>
      </p:sp>
      <p:sp>
        <p:nvSpPr>
          <p:cNvPr id="4" name="Rectangle 3">
            <a:extLst>
              <a:ext uri="{FF2B5EF4-FFF2-40B4-BE49-F238E27FC236}">
                <a16:creationId xmlns:a16="http://schemas.microsoft.com/office/drawing/2014/main" id="{4454C790-59B0-4A19-BADF-31155E93BF7C}"/>
              </a:ext>
            </a:extLst>
          </p:cNvPr>
          <p:cNvSpPr/>
          <p:nvPr/>
        </p:nvSpPr>
        <p:spPr>
          <a:xfrm>
            <a:off x="1767840" y="147737"/>
            <a:ext cx="9985248" cy="6186309"/>
          </a:xfrm>
          <a:prstGeom prst="rect">
            <a:avLst/>
          </a:prstGeom>
        </p:spPr>
        <p:txBody>
          <a:bodyPr wrap="square">
            <a:spAutoFit/>
          </a:bodyPr>
          <a:lstStyle/>
          <a:p>
            <a:r>
              <a:rPr lang="fr-BE" b="1" dirty="0">
                <a:latin typeface="Times New Roman" panose="02020603050405020304" pitchFamily="18" charset="0"/>
                <a:cs typeface="Times New Roman" panose="02020603050405020304" pitchFamily="18" charset="0"/>
              </a:rPr>
              <a:t>Champs d’application – Définitions </a:t>
            </a:r>
          </a:p>
          <a:p>
            <a:endParaRPr lang="fr-BE" b="1" dirty="0">
              <a:latin typeface="Times New Roman" panose="02020603050405020304" pitchFamily="18" charset="0"/>
              <a:cs typeface="Times New Roman" panose="02020603050405020304" pitchFamily="18" charset="0"/>
            </a:endParaRPr>
          </a:p>
          <a:p>
            <a:r>
              <a:rPr lang="fr-BE" b="1" dirty="0">
                <a:latin typeface="Times New Roman" panose="02020603050405020304" pitchFamily="18" charset="0"/>
                <a:cs typeface="Times New Roman" panose="02020603050405020304" pitchFamily="18" charset="0"/>
              </a:rPr>
              <a:t>Retard de paiement d’une dette d’un consommateur vis-à-vis d’une entreprise</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1) 1</a:t>
            </a:r>
            <a:r>
              <a:rPr lang="fr-BE" baseline="30000" dirty="0">
                <a:latin typeface="Times New Roman" panose="02020603050405020304" pitchFamily="18" charset="0"/>
                <a:cs typeface="Times New Roman" panose="02020603050405020304" pitchFamily="18" charset="0"/>
              </a:rPr>
              <a:t>er</a:t>
            </a:r>
            <a:r>
              <a:rPr lang="fr-BE" dirty="0">
                <a:latin typeface="Times New Roman" panose="02020603050405020304" pitchFamily="18" charset="0"/>
                <a:cs typeface="Times New Roman" panose="02020603050405020304" pitchFamily="18" charset="0"/>
              </a:rPr>
              <a:t> rappel:</a:t>
            </a:r>
          </a:p>
          <a:p>
            <a:r>
              <a:rPr lang="fr-BE" dirty="0">
                <a:latin typeface="Times New Roman" panose="02020603050405020304" pitchFamily="18" charset="0"/>
                <a:cs typeface="Times New Roman" panose="02020603050405020304" pitchFamily="18" charset="0"/>
              </a:rPr>
              <a:t>		</a:t>
            </a:r>
            <a:r>
              <a:rPr lang="fr-BE" sz="1700" i="1" dirty="0">
                <a:latin typeface="Times New Roman" panose="02020603050405020304" pitchFamily="18" charset="0"/>
                <a:cs typeface="Times New Roman" panose="02020603050405020304" pitchFamily="18" charset="0"/>
              </a:rPr>
              <a:t>Sous quelles formes? Quelles mentions? Délai? Contrats à prestations successives</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2</a:t>
            </a:r>
            <a:r>
              <a:rPr lang="fr-BE" dirty="0" smtClean="0">
                <a:latin typeface="Times New Roman" panose="02020603050405020304" pitchFamily="18" charset="0"/>
                <a:cs typeface="Times New Roman" panose="02020603050405020304" pitchFamily="18" charset="0"/>
              </a:rPr>
              <a:t>) </a:t>
            </a:r>
            <a:r>
              <a:rPr lang="fr-BE" dirty="0">
                <a:latin typeface="Times New Roman" panose="02020603050405020304" pitchFamily="18" charset="0"/>
                <a:cs typeface="Times New Roman" panose="02020603050405020304" pitchFamily="18" charset="0"/>
              </a:rPr>
              <a:t>Clause indemnitaire</a:t>
            </a:r>
          </a:p>
          <a:p>
            <a:r>
              <a:rPr lang="fr-BE" dirty="0">
                <a:latin typeface="Times New Roman" panose="02020603050405020304" pitchFamily="18" charset="0"/>
                <a:cs typeface="Times New Roman" panose="02020603050405020304" pitchFamily="18" charset="0"/>
              </a:rPr>
              <a:t>		</a:t>
            </a:r>
            <a:r>
              <a:rPr lang="fr-BE" i="1" dirty="0">
                <a:latin typeface="Times New Roman" panose="02020603050405020304" pitchFamily="18" charset="0"/>
                <a:cs typeface="Times New Roman" panose="02020603050405020304" pitchFamily="18" charset="0"/>
              </a:rPr>
              <a:t>Quoi? Combien?</a:t>
            </a:r>
          </a:p>
          <a:p>
            <a:endParaRPr lang="fr-BE" dirty="0">
              <a:latin typeface="Times New Roman" panose="02020603050405020304" pitchFamily="18" charset="0"/>
              <a:cs typeface="Times New Roman" panose="02020603050405020304" pitchFamily="18" charset="0"/>
            </a:endParaRPr>
          </a:p>
          <a:p>
            <a:r>
              <a:rPr lang="fr-BE" b="1" dirty="0">
                <a:latin typeface="Times New Roman" panose="02020603050405020304" pitchFamily="18" charset="0"/>
                <a:cs typeface="Times New Roman" panose="02020603050405020304" pitchFamily="18" charset="0"/>
              </a:rPr>
              <a:t>Recouvrement amiable des dettes</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1) Comportements interdits</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2) Inscription SPF Economie</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3) Contrôle SPF Economie</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4) Obligations de vérification qui reposent sur le recouvreur professionnel</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5) Mise en demeure</a:t>
            </a:r>
          </a:p>
          <a:p>
            <a:r>
              <a:rPr lang="fr-BE" dirty="0">
                <a:latin typeface="Times New Roman" panose="02020603050405020304" pitchFamily="18" charset="0"/>
                <a:cs typeface="Times New Roman" panose="02020603050405020304" pitchFamily="18" charset="0"/>
              </a:rPr>
              <a:t>		</a:t>
            </a:r>
            <a:r>
              <a:rPr lang="fr-BE" i="1" dirty="0">
                <a:latin typeface="Times New Roman" panose="02020603050405020304" pitchFamily="18" charset="0"/>
                <a:cs typeface="Times New Roman" panose="02020603050405020304" pitchFamily="18" charset="0"/>
              </a:rPr>
              <a:t>Sous quelle forme? Quelles mentions</a:t>
            </a:r>
            <a:r>
              <a:rPr lang="fr-BE" i="1" dirty="0" smtClean="0">
                <a:latin typeface="Times New Roman" panose="02020603050405020304" pitchFamily="18" charset="0"/>
                <a:cs typeface="Times New Roman" panose="02020603050405020304" pitchFamily="18" charset="0"/>
              </a:rPr>
              <a:t>?</a:t>
            </a:r>
          </a:p>
          <a:p>
            <a:pPr marL="85725" indent="-85725">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6) Visite à domicile</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7</a:t>
            </a:r>
            <a:r>
              <a:rPr lang="fr-BE" dirty="0" smtClean="0">
                <a:latin typeface="Times New Roman" panose="02020603050405020304" pitchFamily="18" charset="0"/>
                <a:cs typeface="Times New Roman" panose="02020603050405020304" pitchFamily="18" charset="0"/>
              </a:rPr>
              <a:t>) </a:t>
            </a:r>
            <a:r>
              <a:rPr lang="fr-BE" dirty="0">
                <a:latin typeface="Times New Roman" panose="02020603050405020304" pitchFamily="18" charset="0"/>
                <a:cs typeface="Times New Roman" panose="02020603050405020304" pitchFamily="18" charset="0"/>
              </a:rPr>
              <a:t>Causes de suspension des actes de recouvrement amiable</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8</a:t>
            </a:r>
            <a:r>
              <a:rPr lang="fr-BE" dirty="0" smtClean="0">
                <a:latin typeface="Times New Roman" panose="02020603050405020304" pitchFamily="18" charset="0"/>
                <a:cs typeface="Times New Roman" panose="02020603050405020304" pitchFamily="18" charset="0"/>
              </a:rPr>
              <a:t>) </a:t>
            </a:r>
            <a:r>
              <a:rPr lang="fr-BE" dirty="0">
                <a:latin typeface="Times New Roman" panose="02020603050405020304" pitchFamily="18" charset="0"/>
                <a:cs typeface="Times New Roman" panose="02020603050405020304" pitchFamily="18" charset="0"/>
              </a:rPr>
              <a:t>Plan de paiement</a:t>
            </a:r>
          </a:p>
          <a:p>
            <a:pPr>
              <a:buFont typeface="Arial" panose="020B0604020202020204" pitchFamily="34" charset="0"/>
              <a:buChar char="•"/>
            </a:pPr>
            <a:r>
              <a:rPr lang="fr-BE" dirty="0">
                <a:latin typeface="Times New Roman" panose="02020603050405020304" pitchFamily="18" charset="0"/>
                <a:cs typeface="Times New Roman" panose="02020603050405020304" pitchFamily="18" charset="0"/>
              </a:rPr>
              <a:t>9</a:t>
            </a:r>
            <a:r>
              <a:rPr lang="fr-BE" dirty="0" smtClean="0">
                <a:latin typeface="Times New Roman" panose="02020603050405020304" pitchFamily="18" charset="0"/>
                <a:cs typeface="Times New Roman" panose="02020603050405020304" pitchFamily="18" charset="0"/>
              </a:rPr>
              <a:t>) </a:t>
            </a:r>
            <a:r>
              <a:rPr lang="fr-BE" dirty="0">
                <a:latin typeface="Times New Roman" panose="02020603050405020304" pitchFamily="18" charset="0"/>
                <a:cs typeface="Times New Roman" panose="02020603050405020304" pitchFamily="18" charset="0"/>
              </a:rPr>
              <a:t>Sanctions</a:t>
            </a:r>
          </a:p>
          <a:p>
            <a:endParaRPr lang="fr-BE" dirty="0">
              <a:latin typeface="Times New Roman" panose="02020603050405020304" pitchFamily="18" charset="0"/>
              <a:cs typeface="Times New Roman" panose="02020603050405020304" pitchFamily="18" charset="0"/>
            </a:endParaRPr>
          </a:p>
          <a:p>
            <a:r>
              <a:rPr lang="fr-BE" b="1" dirty="0">
                <a:latin typeface="Times New Roman" panose="02020603050405020304" pitchFamily="18" charset="0"/>
                <a:cs typeface="Times New Roman" panose="02020603050405020304" pitchFamily="18" charset="0"/>
              </a:rPr>
              <a:t>Entrée en </a:t>
            </a:r>
            <a:r>
              <a:rPr lang="fr-BE" b="1" dirty="0" smtClean="0">
                <a:latin typeface="Times New Roman" panose="02020603050405020304" pitchFamily="18" charset="0"/>
                <a:cs typeface="Times New Roman" panose="02020603050405020304" pitchFamily="18" charset="0"/>
              </a:rPr>
              <a:t>vigueur</a:t>
            </a:r>
            <a:endParaRPr lang="fr-BE" b="1" dirty="0">
              <a:latin typeface="Times New Roman" panose="02020603050405020304" pitchFamily="18" charset="0"/>
              <a:cs typeface="Times New Roman" panose="02020603050405020304" pitchFamily="18" charset="0"/>
            </a:endParaRPr>
          </a:p>
          <a:p>
            <a:r>
              <a:rPr lang="fr-BE" b="1" dirty="0">
                <a:latin typeface="Times New Roman" panose="02020603050405020304" pitchFamily="18" charset="0"/>
                <a:cs typeface="Times New Roman" panose="02020603050405020304" pitchFamily="18" charset="0"/>
              </a:rPr>
              <a:t>Articulation avec des législations particulières </a:t>
            </a:r>
          </a:p>
        </p:txBody>
      </p:sp>
    </p:spTree>
    <p:extLst>
      <p:ext uri="{BB962C8B-B14F-4D97-AF65-F5344CB8AC3E}">
        <p14:creationId xmlns:p14="http://schemas.microsoft.com/office/powerpoint/2010/main" val="4080650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77803" y="0"/>
            <a:ext cx="5089855" cy="646331"/>
          </a:xfrm>
          <a:prstGeom prst="rect">
            <a:avLst/>
          </a:prstGeom>
          <a:noFill/>
        </p:spPr>
        <p:txBody>
          <a:bodyPr wrap="none" rtlCol="0">
            <a:spAutoFit/>
          </a:bodyPr>
          <a:lstStyle/>
          <a:p>
            <a:pPr>
              <a:spcBef>
                <a:spcPct val="0"/>
              </a:spcBef>
            </a:pPr>
            <a:r>
              <a:rPr lang="fr-BE" sz="3600" dirty="0">
                <a:solidFill>
                  <a:schemeClr val="tx1">
                    <a:lumMod val="85000"/>
                    <a:lumOff val="15000"/>
                  </a:schemeClr>
                </a:solidFill>
                <a:latin typeface="+mj-lt"/>
                <a:ea typeface="+mj-ea"/>
                <a:cs typeface="+mj-cs"/>
              </a:rPr>
              <a:t>Champ d’application</a:t>
            </a:r>
          </a:p>
        </p:txBody>
      </p:sp>
      <p:sp>
        <p:nvSpPr>
          <p:cNvPr id="5" name="ZoneTexte 4"/>
          <p:cNvSpPr txBox="1"/>
          <p:nvPr/>
        </p:nvSpPr>
        <p:spPr>
          <a:xfrm>
            <a:off x="1399592" y="1110343"/>
            <a:ext cx="2101857" cy="892552"/>
          </a:xfrm>
          <a:prstGeom prst="rect">
            <a:avLst/>
          </a:prstGeom>
          <a:noFill/>
        </p:spPr>
        <p:txBody>
          <a:bodyPr wrap="none" rtlCol="0">
            <a:spAutoFit/>
          </a:bodyPr>
          <a:lstStyle/>
          <a:p>
            <a:r>
              <a:rPr lang="fr-BE" sz="2600" b="1" u="sng" dirty="0">
                <a:latin typeface="Times New Roman" panose="02020603050405020304" pitchFamily="18" charset="0"/>
                <a:cs typeface="Times New Roman" panose="02020603050405020304" pitchFamily="18" charset="0"/>
              </a:rPr>
              <a:t>1) Définitions</a:t>
            </a:r>
          </a:p>
          <a:p>
            <a:endParaRPr lang="fr-BE" sz="2600" dirty="0">
              <a:latin typeface="Times New Roman" panose="02020603050405020304" pitchFamily="18" charset="0"/>
              <a:cs typeface="Times New Roman" panose="02020603050405020304" pitchFamily="18" charset="0"/>
            </a:endParaRPr>
          </a:p>
        </p:txBody>
      </p:sp>
      <p:sp>
        <p:nvSpPr>
          <p:cNvPr id="6" name="ZoneTexte 5"/>
          <p:cNvSpPr txBox="1"/>
          <p:nvPr/>
        </p:nvSpPr>
        <p:spPr>
          <a:xfrm>
            <a:off x="1169436" y="1756674"/>
            <a:ext cx="10472437" cy="5262979"/>
          </a:xfrm>
          <a:prstGeom prst="rect">
            <a:avLst/>
          </a:prstGeom>
          <a:noFill/>
        </p:spPr>
        <p:txBody>
          <a:bodyPr wrap="square" rtlCol="0">
            <a:spAutoFit/>
          </a:bodyPr>
          <a:lstStyle/>
          <a:p>
            <a:pPr algn="just"/>
            <a:r>
              <a:rPr lang="fr-BE" sz="2400" b="1" dirty="0">
                <a:latin typeface="Times New Roman" panose="02020603050405020304" pitchFamily="18" charset="0"/>
                <a:cs typeface="Times New Roman" panose="02020603050405020304" pitchFamily="18" charset="0"/>
              </a:rPr>
              <a:t>a) Consommateur</a:t>
            </a:r>
            <a:r>
              <a:rPr lang="fr-BE" sz="2400" dirty="0">
                <a:latin typeface="Times New Roman" panose="02020603050405020304" pitchFamily="18" charset="0"/>
                <a:cs typeface="Times New Roman" panose="02020603050405020304" pitchFamily="18" charset="0"/>
              </a:rPr>
              <a:t>: personne physique qui agit à des fins qui n’entrent pas dans le cadre de son activité commerciale, industrielle, artisanale, libérale </a:t>
            </a:r>
          </a:p>
          <a:p>
            <a:pPr algn="just"/>
            <a:endParaRPr lang="fr-BE" sz="2400" dirty="0">
              <a:latin typeface="Times New Roman" panose="02020603050405020304" pitchFamily="18" charset="0"/>
              <a:cs typeface="Times New Roman" panose="02020603050405020304" pitchFamily="18" charset="0"/>
            </a:endParaRPr>
          </a:p>
          <a:p>
            <a:pPr algn="just"/>
            <a:r>
              <a:rPr lang="fr-BE" sz="2400" b="1" dirty="0">
                <a:latin typeface="Times New Roman" panose="02020603050405020304" pitchFamily="18" charset="0"/>
                <a:cs typeface="Times New Roman" panose="02020603050405020304" pitchFamily="18" charset="0"/>
              </a:rPr>
              <a:t>b) Entreprise</a:t>
            </a:r>
            <a:r>
              <a:rPr lang="fr-BE" sz="2400" dirty="0">
                <a:latin typeface="Times New Roman" panose="02020603050405020304" pitchFamily="18" charset="0"/>
                <a:cs typeface="Times New Roman" panose="02020603050405020304" pitchFamily="18" charset="0"/>
              </a:rPr>
              <a:t>: Toute personne physique ou morale poursuivant de manière durable un but économique, y compris ses associations. </a:t>
            </a:r>
          </a:p>
          <a:p>
            <a:pPr algn="just"/>
            <a:endParaRPr lang="fr-BE"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fr-BE" i="1" dirty="0">
                <a:latin typeface="Times New Roman" panose="02020603050405020304" pitchFamily="18" charset="0"/>
                <a:cs typeface="Times New Roman" panose="02020603050405020304" pitchFamily="18" charset="0"/>
              </a:rPr>
              <a:t>Définition très large d’entreprise</a:t>
            </a:r>
            <a:r>
              <a:rPr lang="fr-BE" dirty="0">
                <a:latin typeface="Times New Roman" panose="02020603050405020304" pitchFamily="18" charset="0"/>
                <a:cs typeface="Times New Roman" panose="02020603050405020304" pitchFamily="18" charset="0"/>
              </a:rPr>
              <a:t>: EDM renvoie à la jurisprudence européenne. «  La notion d’entreprise est à interpréter de manière large car </a:t>
            </a:r>
            <a:r>
              <a:rPr lang="fr-BE" b="1" i="1" dirty="0">
                <a:latin typeface="Times New Roman" panose="02020603050405020304" pitchFamily="18" charset="0"/>
                <a:cs typeface="Times New Roman" panose="02020603050405020304" pitchFamily="18" charset="0"/>
              </a:rPr>
              <a:t>elle fait référence à toute activité économique exercée de manière durable et récurrente</a:t>
            </a:r>
            <a:r>
              <a:rPr lang="fr-BE" dirty="0">
                <a:latin typeface="Times New Roman" panose="02020603050405020304" pitchFamily="18" charset="0"/>
                <a:cs typeface="Times New Roman" panose="02020603050405020304" pitchFamily="18" charset="0"/>
              </a:rPr>
              <a:t> (…) </a:t>
            </a:r>
            <a:r>
              <a:rPr lang="fr-BE" b="1" i="1" dirty="0">
                <a:latin typeface="Times New Roman" panose="02020603050405020304" pitchFamily="18" charset="0"/>
                <a:cs typeface="Times New Roman" panose="02020603050405020304" pitchFamily="18" charset="0"/>
              </a:rPr>
              <a:t>Ni la forme juridique, ni le mode de financement de l’entreprise ne joue un rôle</a:t>
            </a:r>
            <a:r>
              <a:rPr lang="fr-BE" dirty="0">
                <a:latin typeface="Times New Roman" panose="02020603050405020304" pitchFamily="18" charset="0"/>
                <a:cs typeface="Times New Roman" panose="02020603050405020304" pitchFamily="18" charset="0"/>
              </a:rPr>
              <a:t>. Il peut s’agir à la fois d’une personne physique, d’une personne morale, d’une association ou </a:t>
            </a:r>
            <a:r>
              <a:rPr lang="fr-BE" b="1" i="1" dirty="0">
                <a:latin typeface="Times New Roman" panose="02020603050405020304" pitchFamily="18" charset="0"/>
                <a:cs typeface="Times New Roman" panose="02020603050405020304" pitchFamily="18" charset="0"/>
              </a:rPr>
              <a:t>d’une personne publique</a:t>
            </a:r>
            <a:r>
              <a:rPr lang="fr-BE" dirty="0">
                <a:latin typeface="Times New Roman" panose="02020603050405020304" pitchFamily="18" charset="0"/>
                <a:cs typeface="Times New Roman" panose="02020603050405020304" pitchFamily="18" charset="0"/>
              </a:rPr>
              <a:t>. (…) Les </a:t>
            </a:r>
            <a:r>
              <a:rPr lang="fr-BE" b="1" i="1" dirty="0">
                <a:latin typeface="Times New Roman" panose="02020603050405020304" pitchFamily="18" charset="0"/>
                <a:cs typeface="Times New Roman" panose="02020603050405020304" pitchFamily="18" charset="0"/>
              </a:rPr>
              <a:t>organismes publics </a:t>
            </a:r>
            <a:r>
              <a:rPr lang="fr-BE" dirty="0">
                <a:latin typeface="Times New Roman" panose="02020603050405020304" pitchFamily="18" charset="0"/>
                <a:cs typeface="Times New Roman" panose="02020603050405020304" pitchFamily="18" charset="0"/>
              </a:rPr>
              <a:t>sont considérés comme des entreprises en ce qui concerne leurs activités qui ne font pas partie de leur mission légal d’intérêt général. Par exemple, une commune qui gère une piscine, une bibliothèque ou un centre culturel sera considérée comme une entreprise (…). Un autre exemple est celui de la </a:t>
            </a:r>
            <a:r>
              <a:rPr lang="fr-BE" b="1" i="1" dirty="0">
                <a:latin typeface="Times New Roman" panose="02020603050405020304" pitchFamily="18" charset="0"/>
                <a:cs typeface="Times New Roman" panose="02020603050405020304" pitchFamily="18" charset="0"/>
              </a:rPr>
              <a:t>perception des frais de stationnement</a:t>
            </a:r>
            <a:r>
              <a:rPr lang="fr-BE" dirty="0">
                <a:latin typeface="Times New Roman" panose="02020603050405020304" pitchFamily="18" charset="0"/>
                <a:cs typeface="Times New Roman" panose="02020603050405020304" pitchFamily="18" charset="0"/>
              </a:rPr>
              <a:t>. Cette activité de la commune est à considérer comme une activité économique et relève donc de la notion d’entreprise ».</a:t>
            </a:r>
          </a:p>
          <a:p>
            <a:pPr algn="just"/>
            <a:endParaRPr lang="fr-BE" dirty="0"/>
          </a:p>
          <a:p>
            <a:pPr algn="just"/>
            <a:endParaRPr lang="fr-BE" dirty="0"/>
          </a:p>
        </p:txBody>
      </p:sp>
    </p:spTree>
    <p:extLst>
      <p:ext uri="{BB962C8B-B14F-4D97-AF65-F5344CB8AC3E}">
        <p14:creationId xmlns:p14="http://schemas.microsoft.com/office/powerpoint/2010/main" val="3049129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27D6076-9904-4678-AC6C-9F3ADA32AE33}"/>
              </a:ext>
            </a:extLst>
          </p:cNvPr>
          <p:cNvSpPr txBox="1"/>
          <p:nvPr/>
        </p:nvSpPr>
        <p:spPr>
          <a:xfrm>
            <a:off x="186512" y="0"/>
            <a:ext cx="5089855" cy="646331"/>
          </a:xfrm>
          <a:prstGeom prst="rect">
            <a:avLst/>
          </a:prstGeom>
          <a:noFill/>
        </p:spPr>
        <p:txBody>
          <a:bodyPr wrap="none" rtlCol="0">
            <a:spAutoFit/>
          </a:bodyPr>
          <a:lstStyle/>
          <a:p>
            <a:pPr>
              <a:spcBef>
                <a:spcPct val="0"/>
              </a:spcBef>
            </a:pPr>
            <a:r>
              <a:rPr lang="fr-BE" sz="3600" dirty="0">
                <a:solidFill>
                  <a:schemeClr val="tx1">
                    <a:lumMod val="85000"/>
                    <a:lumOff val="15000"/>
                  </a:schemeClr>
                </a:solidFill>
                <a:latin typeface="+mj-lt"/>
                <a:ea typeface="+mj-ea"/>
                <a:cs typeface="+mj-cs"/>
              </a:rPr>
              <a:t>Champ d’application</a:t>
            </a:r>
          </a:p>
        </p:txBody>
      </p:sp>
      <p:sp>
        <p:nvSpPr>
          <p:cNvPr id="5" name="ZoneTexte 4">
            <a:extLst>
              <a:ext uri="{FF2B5EF4-FFF2-40B4-BE49-F238E27FC236}">
                <a16:creationId xmlns:a16="http://schemas.microsoft.com/office/drawing/2014/main" id="{8A6E7AE2-456C-422A-B978-BC22361B0E8E}"/>
              </a:ext>
            </a:extLst>
          </p:cNvPr>
          <p:cNvSpPr txBox="1"/>
          <p:nvPr/>
        </p:nvSpPr>
        <p:spPr>
          <a:xfrm>
            <a:off x="954770" y="1301869"/>
            <a:ext cx="10978729" cy="4985980"/>
          </a:xfrm>
          <a:prstGeom prst="rect">
            <a:avLst/>
          </a:prstGeom>
          <a:noFill/>
        </p:spPr>
        <p:txBody>
          <a:bodyPr wrap="square" rtlCol="0">
            <a:spAutoFit/>
          </a:bodyPr>
          <a:lstStyle/>
          <a:p>
            <a:pPr algn="just"/>
            <a:r>
              <a:rPr lang="fr-FR" sz="2000" dirty="0">
                <a:latin typeface="Times New Roman" panose="02020603050405020304" pitchFamily="18" charset="0"/>
                <a:cs typeface="Times New Roman" panose="02020603050405020304" pitchFamily="18" charset="0"/>
              </a:rPr>
              <a:t>c) </a:t>
            </a:r>
            <a:r>
              <a:rPr lang="fr-FR" sz="2000" b="1" dirty="0">
                <a:latin typeface="Times New Roman" panose="02020603050405020304" pitchFamily="18" charset="0"/>
                <a:cs typeface="Times New Roman" panose="02020603050405020304" pitchFamily="18" charset="0"/>
              </a:rPr>
              <a:t>Dettes</a:t>
            </a:r>
            <a:r>
              <a:rPr lang="fr-FR" sz="2000" dirty="0">
                <a:latin typeface="Times New Roman" panose="02020603050405020304" pitchFamily="18" charset="0"/>
                <a:cs typeface="Times New Roman" panose="02020603050405020304" pitchFamily="18" charset="0"/>
              </a:rPr>
              <a:t> : toutes les dettes d’un consommateur vis-à-vis d’une entreprise sont visées, que la relation qui lie l’entreprise au consommateur soit de nature contractuelle ou réglementaire</a:t>
            </a:r>
            <a:r>
              <a:rPr lang="fr-FR" dirty="0"/>
              <a:t>.</a:t>
            </a:r>
          </a:p>
          <a:p>
            <a:pPr algn="just"/>
            <a:endParaRPr lang="fr-FR" dirty="0"/>
          </a:p>
          <a:p>
            <a:pPr algn="just"/>
            <a:r>
              <a:rPr lang="fr-FR" sz="2000" dirty="0">
                <a:latin typeface="Times New Roman" panose="02020603050405020304" pitchFamily="18" charset="0"/>
                <a:cs typeface="Times New Roman" panose="02020603050405020304" pitchFamily="18" charset="0"/>
              </a:rPr>
              <a:t>d) </a:t>
            </a:r>
            <a:r>
              <a:rPr lang="fr-FR" sz="2000" b="1" dirty="0">
                <a:latin typeface="Times New Roman" panose="02020603050405020304" pitchFamily="18" charset="0"/>
                <a:cs typeface="Times New Roman" panose="02020603050405020304" pitchFamily="18" charset="0"/>
              </a:rPr>
              <a:t>Recouvrement amiable de dettes</a:t>
            </a:r>
            <a:r>
              <a:rPr lang="fr-FR" sz="2000" dirty="0">
                <a:latin typeface="Times New Roman" panose="02020603050405020304" pitchFamily="18" charset="0"/>
                <a:cs typeface="Times New Roman" panose="02020603050405020304" pitchFamily="18" charset="0"/>
              </a:rPr>
              <a:t>: tout acte ou pratique d’une entreprise qui a pour but d’obtenir le paiement d’une dette impayée par le consommateur, </a:t>
            </a:r>
            <a:r>
              <a:rPr lang="fr-FR" sz="2000" b="1" i="1" dirty="0">
                <a:latin typeface="Times New Roman" panose="02020603050405020304" pitchFamily="18" charset="0"/>
                <a:cs typeface="Times New Roman" panose="02020603050405020304" pitchFamily="18" charset="0"/>
              </a:rPr>
              <a:t>à l’exception de tout recouvrement sur base d’un titre exécutoire</a:t>
            </a:r>
            <a:r>
              <a:rPr lang="fr-FR" sz="2000" b="1" i="1" dirty="0">
                <a:highlight>
                  <a:srgbClr val="FFFF00"/>
                </a:highlight>
                <a:latin typeface="Times New Roman" panose="02020603050405020304" pitchFamily="18" charset="0"/>
                <a:cs typeface="Times New Roman" panose="02020603050405020304" pitchFamily="18" charset="0"/>
              </a:rPr>
              <a:t>. </a:t>
            </a:r>
            <a:r>
              <a:rPr lang="fr-FR" sz="2000" dirty="0">
                <a:highlight>
                  <a:srgbClr val="FFFF00"/>
                </a:highlight>
                <a:latin typeface="Times New Roman" panose="02020603050405020304" pitchFamily="18" charset="0"/>
                <a:cs typeface="Times New Roman" panose="02020603050405020304" pitchFamily="18" charset="0"/>
              </a:rPr>
              <a:t>=&gt; idem que loi de 2002</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e) </a:t>
            </a:r>
            <a:r>
              <a:rPr lang="fr-FR" sz="2000" b="1" dirty="0">
                <a:latin typeface="Times New Roman" panose="02020603050405020304" pitchFamily="18" charset="0"/>
                <a:cs typeface="Times New Roman" panose="02020603050405020304" pitchFamily="18" charset="0"/>
              </a:rPr>
              <a:t>Activité de recouvrement amiable de dettes</a:t>
            </a:r>
            <a:r>
              <a:rPr lang="fr-FR" sz="2000" dirty="0">
                <a:latin typeface="Times New Roman" panose="02020603050405020304" pitchFamily="18" charset="0"/>
                <a:cs typeface="Times New Roman" panose="02020603050405020304" pitchFamily="18" charset="0"/>
              </a:rPr>
              <a:t>: Toute activité exercée par une entreprise qui consiste dans le recouvrement amiable de dettes impayées pour compte d’autrui, ainsi que le recouvrement amiable de créances cédées contre rémunération. </a:t>
            </a:r>
            <a:r>
              <a:rPr lang="fr-FR" sz="2000" dirty="0">
                <a:highlight>
                  <a:srgbClr val="FFFF00"/>
                </a:highlight>
                <a:latin typeface="Times New Roman" panose="02020603050405020304" pitchFamily="18" charset="0"/>
                <a:cs typeface="Times New Roman" panose="02020603050405020304" pitchFamily="18" charset="0"/>
              </a:rPr>
              <a:t>=&gt; idem que loi de 2002</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f) </a:t>
            </a:r>
            <a:r>
              <a:rPr lang="fr-FR" sz="2000" b="1" dirty="0">
                <a:latin typeface="Times New Roman" panose="02020603050405020304" pitchFamily="18" charset="0"/>
                <a:cs typeface="Times New Roman" panose="02020603050405020304" pitchFamily="18" charset="0"/>
              </a:rPr>
              <a:t>Recouvreur de dettes</a:t>
            </a:r>
            <a:r>
              <a:rPr lang="fr-FR" sz="2000" dirty="0">
                <a:latin typeface="Times New Roman" panose="02020603050405020304" pitchFamily="18" charset="0"/>
                <a:cs typeface="Times New Roman" panose="02020603050405020304" pitchFamily="18" charset="0"/>
              </a:rPr>
              <a:t>: toute entreprise exerçant une activité de recouvrement amiable de dettes</a:t>
            </a:r>
          </a:p>
          <a:p>
            <a:pPr marL="342900" indent="-342900" algn="just">
              <a:buFont typeface="Courier New" panose="02070309020205020404" pitchFamily="49" charset="0"/>
              <a:buChar char="o"/>
            </a:pPr>
            <a:r>
              <a:rPr lang="fr-FR" sz="2000" dirty="0">
                <a:latin typeface="Times New Roman" panose="02020603050405020304" pitchFamily="18" charset="0"/>
                <a:cs typeface="Times New Roman" panose="02020603050405020304" pitchFamily="18" charset="0"/>
              </a:rPr>
              <a:t>Bureau de recouvrement</a:t>
            </a:r>
          </a:p>
          <a:p>
            <a:pPr marL="342900" indent="-342900" algn="just">
              <a:buFont typeface="Courier New" panose="02070309020205020404" pitchFamily="49" charset="0"/>
              <a:buChar char="o"/>
            </a:pPr>
            <a:r>
              <a:rPr lang="fr-FR" sz="2000" dirty="0">
                <a:latin typeface="Times New Roman" panose="02020603050405020304" pitchFamily="18" charset="0"/>
                <a:cs typeface="Times New Roman" panose="02020603050405020304" pitchFamily="18" charset="0"/>
              </a:rPr>
              <a:t>Huissiers de justice</a:t>
            </a:r>
          </a:p>
          <a:p>
            <a:pPr marL="342900" indent="-342900" algn="just">
              <a:buFont typeface="Courier New" panose="02070309020205020404" pitchFamily="49" charset="0"/>
              <a:buChar char="o"/>
            </a:pPr>
            <a:r>
              <a:rPr lang="fr-FR" sz="2000" dirty="0">
                <a:latin typeface="Times New Roman" panose="02020603050405020304" pitchFamily="18" charset="0"/>
                <a:cs typeface="Times New Roman" panose="02020603050405020304" pitchFamily="18" charset="0"/>
              </a:rPr>
              <a:t>Avocats</a:t>
            </a:r>
          </a:p>
          <a:p>
            <a:pPr algn="just"/>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313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B56A72-2ADA-45F4-8DE3-31EFAB9ED919}"/>
              </a:ext>
            </a:extLst>
          </p:cNvPr>
          <p:cNvSpPr txBox="1"/>
          <p:nvPr/>
        </p:nvSpPr>
        <p:spPr>
          <a:xfrm>
            <a:off x="141546" y="56733"/>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
        <p:nvSpPr>
          <p:cNvPr id="5" name="ZoneTexte 4">
            <a:extLst>
              <a:ext uri="{FF2B5EF4-FFF2-40B4-BE49-F238E27FC236}">
                <a16:creationId xmlns:a16="http://schemas.microsoft.com/office/drawing/2014/main" id="{5EBFF10B-EDC4-4D7F-A283-8BD33DCE9560}"/>
              </a:ext>
            </a:extLst>
          </p:cNvPr>
          <p:cNvSpPr txBox="1"/>
          <p:nvPr/>
        </p:nvSpPr>
        <p:spPr>
          <a:xfrm>
            <a:off x="1527716" y="764024"/>
            <a:ext cx="10549055" cy="6093976"/>
          </a:xfrm>
          <a:prstGeom prst="rect">
            <a:avLst/>
          </a:prstGeom>
          <a:noFill/>
        </p:spPr>
        <p:txBody>
          <a:bodyPr wrap="square" rtlCol="0">
            <a:spAutoFit/>
          </a:bodyPr>
          <a:lstStyle/>
          <a:p>
            <a:pPr algn="just"/>
            <a:r>
              <a:rPr lang="fr-FR" sz="2600" b="1" u="sng" dirty="0">
                <a:latin typeface="Times New Roman" panose="02020603050405020304" pitchFamily="18" charset="0"/>
                <a:cs typeface="Times New Roman" panose="02020603050405020304" pitchFamily="18" charset="0"/>
              </a:rPr>
              <a:t>1) 1</a:t>
            </a:r>
            <a:r>
              <a:rPr lang="fr-FR" sz="2600" b="1" u="sng" baseline="30000" dirty="0">
                <a:latin typeface="Times New Roman" panose="02020603050405020304" pitchFamily="18" charset="0"/>
                <a:cs typeface="Times New Roman" panose="02020603050405020304" pitchFamily="18" charset="0"/>
              </a:rPr>
              <a:t>er</a:t>
            </a:r>
            <a:r>
              <a:rPr lang="fr-FR" sz="2600" b="1" u="sng" dirty="0">
                <a:latin typeface="Times New Roman" panose="02020603050405020304" pitchFamily="18" charset="0"/>
                <a:cs typeface="Times New Roman" panose="02020603050405020304" pitchFamily="18" charset="0"/>
              </a:rPr>
              <a:t> rappel gratuit (XIX. 2 CDE)</a:t>
            </a:r>
          </a:p>
          <a:p>
            <a:pPr algn="just"/>
            <a:endParaRPr lang="fr-FR" dirty="0">
              <a:latin typeface="Times New Roman" panose="02020603050405020304" pitchFamily="18" charset="0"/>
              <a:cs typeface="Times New Roman" panose="02020603050405020304" pitchFamily="18" charset="0"/>
            </a:endParaRPr>
          </a:p>
          <a:p>
            <a:pPr marL="457200" indent="-457200" algn="just">
              <a:buAutoNum type="alphaLcParenR"/>
            </a:pPr>
            <a:r>
              <a:rPr lang="fr-FR" sz="2000" b="1" u="sng" dirty="0">
                <a:latin typeface="Times New Roman" panose="02020603050405020304" pitchFamily="18" charset="0"/>
                <a:cs typeface="Times New Roman" panose="02020603050405020304" pitchFamily="18" charset="0"/>
              </a:rPr>
              <a:t>Principe</a:t>
            </a:r>
          </a:p>
          <a:p>
            <a:pPr algn="just"/>
            <a:endParaRPr lang="fr-FR" sz="2000" b="1" u="sng"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En cas de défaut de paiement, l’entreprise doit envoyer un premier rappel gratuit. </a:t>
            </a:r>
            <a:r>
              <a:rPr lang="fr-FR" sz="2000" b="1" u="sng" dirty="0">
                <a:latin typeface="Times New Roman" panose="02020603050405020304" pitchFamily="18" charset="0"/>
                <a:cs typeface="Times New Roman" panose="02020603050405020304" pitchFamily="18" charset="0"/>
              </a:rPr>
              <a:t>Si elle ne le fait pas, </a:t>
            </a:r>
            <a:r>
              <a:rPr lang="fr-FR" sz="2000" u="sng" dirty="0">
                <a:latin typeface="Times New Roman" panose="02020603050405020304" pitchFamily="18" charset="0"/>
                <a:cs typeface="Times New Roman" panose="02020603050405020304" pitchFamily="18" charset="0"/>
              </a:rPr>
              <a:t>elle ne pourra réclamer aucune pénalité pour cause de retard de paiement au consommateur.</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Ce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rappel doit contenir toute une série d’informations:</a:t>
            </a:r>
          </a:p>
          <a:p>
            <a:pPr marL="742950" lvl="1" indent="-285750" algn="just">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Le montant restant dû et le montant des pénalités qui sera réclamé en cas de non paiement</a:t>
            </a:r>
          </a:p>
          <a:p>
            <a:pPr marL="742950" lvl="1" indent="-285750" algn="just">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Le nom, la dénomination, le n° BCE de l’entreprise</a:t>
            </a:r>
          </a:p>
          <a:p>
            <a:pPr marL="742950" lvl="1" indent="-285750" algn="just">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Une description du produit ou du service à l’origine de la dette</a:t>
            </a:r>
          </a:p>
          <a:p>
            <a:pPr marL="742950" lvl="1" indent="-285750" algn="just">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Le délai dans lequel la dette doit être payée avant que les pénalités puissent être réclamées;</a:t>
            </a:r>
          </a:p>
          <a:p>
            <a:pPr marL="742950" lvl="1" indent="-285750" algn="just">
              <a:buFont typeface="Arial" panose="020B0604020202020204" pitchFamily="34" charset="0"/>
              <a:buChar char="•"/>
            </a:pPr>
            <a:endParaRPr lang="fr-FR" dirty="0">
              <a:latin typeface="Times New Roman" panose="02020603050405020304" pitchFamily="18" charset="0"/>
              <a:cs typeface="Times New Roman" panose="02020603050405020304" pitchFamily="18" charset="0"/>
            </a:endParaRPr>
          </a:p>
          <a:p>
            <a:pPr algn="just"/>
            <a:r>
              <a:rPr lang="fr-FR" sz="2000" b="1" u="sng" dirty="0">
                <a:latin typeface="Times New Roman" panose="02020603050405020304" pitchFamily="18" charset="0"/>
                <a:cs typeface="Times New Roman" panose="02020603050405020304" pitchFamily="18" charset="0"/>
              </a:rPr>
              <a:t>b) Forme du rappel</a:t>
            </a:r>
          </a:p>
          <a:p>
            <a:pPr algn="just"/>
            <a:endParaRPr lang="fr-FR"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Ce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rappel gratuit doit être envoyé sur </a:t>
            </a:r>
            <a:r>
              <a:rPr lang="fr-FR" sz="2000" u="sng" dirty="0">
                <a:latin typeface="Times New Roman" panose="02020603050405020304" pitchFamily="18" charset="0"/>
                <a:cs typeface="Times New Roman" panose="02020603050405020304" pitchFamily="18" charset="0"/>
              </a:rPr>
              <a:t>un support durable</a:t>
            </a:r>
            <a:r>
              <a:rPr lang="fr-FR" sz="2000" dirty="0">
                <a:latin typeface="Times New Roman" panose="02020603050405020304" pitchFamily="18" charset="0"/>
                <a:cs typeface="Times New Roman" panose="02020603050405020304" pitchFamily="18" charset="0"/>
              </a:rPr>
              <a:t>. </a:t>
            </a:r>
          </a:p>
          <a:p>
            <a:pPr algn="just"/>
            <a:r>
              <a:rPr lang="fr-FR" sz="2000" dirty="0">
                <a:latin typeface="Times New Roman" panose="02020603050405020304" pitchFamily="18" charset="0"/>
                <a:cs typeface="Times New Roman" panose="02020603050405020304" pitchFamily="18" charset="0"/>
              </a:rPr>
              <a:t>Il peut être envoyé par voie électronique (sms, mails,…) </a:t>
            </a:r>
          </a:p>
          <a:p>
            <a:pPr algn="just"/>
            <a:r>
              <a:rPr lang="fr-FR" sz="2000" dirty="0">
                <a:latin typeface="Times New Roman" panose="02020603050405020304" pitchFamily="18" charset="0"/>
                <a:cs typeface="Times New Roman" panose="02020603050405020304" pitchFamily="18" charset="0"/>
              </a:rPr>
              <a:t>Il ne doit pas être envoyé par recommandé. L’entreprise doit juste prouver qu’elle a envoyé le rappel, pas que le consommateur l’ait reçu.</a:t>
            </a:r>
          </a:p>
          <a:p>
            <a:pPr algn="just"/>
            <a:endParaRPr lang="fr-FR" dirty="0"/>
          </a:p>
        </p:txBody>
      </p:sp>
    </p:spTree>
    <p:extLst>
      <p:ext uri="{BB962C8B-B14F-4D97-AF65-F5344CB8AC3E}">
        <p14:creationId xmlns:p14="http://schemas.microsoft.com/office/powerpoint/2010/main" val="313908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A468951-B8B5-43BF-9D01-1802D99139A4}"/>
              </a:ext>
            </a:extLst>
          </p:cNvPr>
          <p:cNvSpPr txBox="1"/>
          <p:nvPr/>
        </p:nvSpPr>
        <p:spPr>
          <a:xfrm>
            <a:off x="1014761" y="1226633"/>
            <a:ext cx="10941887" cy="5232202"/>
          </a:xfrm>
          <a:prstGeom prst="rect">
            <a:avLst/>
          </a:prstGeom>
          <a:noFill/>
        </p:spPr>
        <p:txBody>
          <a:bodyPr wrap="square" rtlCol="0">
            <a:spAutoFit/>
          </a:bodyPr>
          <a:lstStyle/>
          <a:p>
            <a:r>
              <a:rPr lang="fr-FR" sz="2000" b="1" u="sng" dirty="0">
                <a:latin typeface="Times New Roman" panose="02020603050405020304" pitchFamily="18" charset="0"/>
                <a:cs typeface="Times New Roman" panose="02020603050405020304" pitchFamily="18" charset="0"/>
              </a:rPr>
              <a:t>c) Délai</a:t>
            </a:r>
          </a:p>
          <a:p>
            <a:endParaRPr lang="fr-FR" dirty="0"/>
          </a:p>
          <a:p>
            <a:pPr algn="just"/>
            <a:r>
              <a:rPr lang="fr-FR" sz="2000" dirty="0">
                <a:latin typeface="Times New Roman" panose="02020603050405020304" pitchFamily="18" charset="0"/>
                <a:cs typeface="Times New Roman" panose="02020603050405020304" pitchFamily="18" charset="0"/>
              </a:rPr>
              <a:t>Le consommateur dispose de </a:t>
            </a:r>
            <a:r>
              <a:rPr lang="fr-FR" sz="2000" b="1" dirty="0">
                <a:latin typeface="Times New Roman" panose="02020603050405020304" pitchFamily="18" charset="0"/>
                <a:cs typeface="Times New Roman" panose="02020603050405020304" pitchFamily="18" charset="0"/>
              </a:rPr>
              <a:t>14 jours calendrier  </a:t>
            </a:r>
            <a:r>
              <a:rPr lang="fr-FR" sz="2000" dirty="0">
                <a:latin typeface="Times New Roman" panose="02020603050405020304" pitchFamily="18" charset="0"/>
                <a:cs typeface="Times New Roman" panose="02020603050405020304" pitchFamily="18" charset="0"/>
              </a:rPr>
              <a:t>pour payer après avoir reçu le rappel.</a:t>
            </a:r>
          </a:p>
          <a:p>
            <a:pPr algn="just"/>
            <a:r>
              <a:rPr lang="fr-FR" sz="2000" dirty="0">
                <a:latin typeface="Times New Roman" panose="02020603050405020304" pitchFamily="18" charset="0"/>
                <a:cs typeface="Times New Roman" panose="02020603050405020304" pitchFamily="18" charset="0"/>
              </a:rPr>
              <a:t>S’il paie pendant ce délai, aucune pénalité ne peut lui être réclamée.</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Ce délai de 14 jours commence à courir </a:t>
            </a:r>
            <a:r>
              <a:rPr lang="fr-FR" sz="2000" b="1" dirty="0">
                <a:latin typeface="Times New Roman" panose="02020603050405020304" pitchFamily="18" charset="0"/>
                <a:cs typeface="Times New Roman" panose="02020603050405020304" pitchFamily="18" charset="0"/>
              </a:rPr>
              <a:t>le 3</a:t>
            </a:r>
            <a:r>
              <a:rPr lang="fr-FR" sz="2000" b="1" baseline="30000" dirty="0">
                <a:latin typeface="Times New Roman" panose="02020603050405020304" pitchFamily="18" charset="0"/>
                <a:cs typeface="Times New Roman" panose="02020603050405020304" pitchFamily="18" charset="0"/>
              </a:rPr>
              <a:t>ème</a:t>
            </a:r>
            <a:r>
              <a:rPr lang="fr-FR" sz="2000" b="1" dirty="0">
                <a:latin typeface="Times New Roman" panose="02020603050405020304" pitchFamily="18" charset="0"/>
                <a:cs typeface="Times New Roman" panose="02020603050405020304" pitchFamily="18" charset="0"/>
              </a:rPr>
              <a:t> jour ouvrable </a:t>
            </a:r>
            <a:r>
              <a:rPr lang="fr-FR" sz="2000" dirty="0">
                <a:latin typeface="Times New Roman" panose="02020603050405020304" pitchFamily="18" charset="0"/>
                <a:cs typeface="Times New Roman" panose="02020603050405020304" pitchFamily="18" charset="0"/>
              </a:rPr>
              <a:t>qui suit l’envoi du rappel quand le rappel est envoyé par la poste.</a:t>
            </a:r>
          </a:p>
          <a:p>
            <a:pPr algn="just"/>
            <a:r>
              <a:rPr lang="fr-FR" sz="2000" dirty="0">
                <a:latin typeface="Times New Roman" panose="02020603050405020304" pitchFamily="18" charset="0"/>
                <a:cs typeface="Times New Roman" panose="02020603050405020304" pitchFamily="18" charset="0"/>
              </a:rPr>
              <a:t>Ex: Rappel envoyé le lundi 18/09 par la poste. Début du délai de 14 jours = le jeudi 21/09. Le consommateur a jusqu’au jeudi 5 octobre pour payer.</a:t>
            </a:r>
          </a:p>
          <a:p>
            <a:pPr algn="just"/>
            <a:r>
              <a:rPr lang="fr-FR" sz="2000" dirty="0">
                <a:latin typeface="Times New Roman" panose="02020603050405020304" pitchFamily="18" charset="0"/>
                <a:cs typeface="Times New Roman" panose="02020603050405020304" pitchFamily="18" charset="0"/>
              </a:rPr>
              <a:t>Si le rappel est envoyé par voie électronique, le délai de 14 jours commence à courir le jour qui suit  celui où le rappel est envoyé.</a:t>
            </a:r>
          </a:p>
          <a:p>
            <a:endParaRPr lang="fr-FR" dirty="0"/>
          </a:p>
          <a:p>
            <a:r>
              <a:rPr lang="fr-FR" sz="2000" b="1" u="sng" dirty="0">
                <a:latin typeface="Times New Roman" panose="02020603050405020304" pitchFamily="18" charset="0"/>
                <a:cs typeface="Times New Roman" panose="02020603050405020304" pitchFamily="18" charset="0"/>
              </a:rPr>
              <a:t>d) Contrats à prestations successives</a:t>
            </a:r>
          </a:p>
          <a:p>
            <a:endParaRPr lang="fr-FR" dirty="0"/>
          </a:p>
          <a:p>
            <a:r>
              <a:rPr lang="fr-FR" sz="2000" dirty="0" smtClean="0">
                <a:latin typeface="Times New Roman" panose="02020603050405020304" pitchFamily="18" charset="0"/>
                <a:cs typeface="Times New Roman" panose="02020603050405020304" pitchFamily="18" charset="0"/>
              </a:rPr>
              <a:t>Aucun frais ne peut être facturé pour les rappels liés à trois échéances impayées par année calendrier. Pour les rappels supplémentaires, des coûts peuvent être facturés mais ils sont limités à 7,50€ (+frais postaux)</a:t>
            </a:r>
            <a:endParaRPr lang="fr-FR" sz="20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26581723-518B-4D91-98E4-A3020F58AA74}"/>
              </a:ext>
            </a:extLst>
          </p:cNvPr>
          <p:cNvSpPr txBox="1"/>
          <p:nvPr/>
        </p:nvSpPr>
        <p:spPr>
          <a:xfrm>
            <a:off x="312234" y="100360"/>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Tree>
    <p:extLst>
      <p:ext uri="{BB962C8B-B14F-4D97-AF65-F5344CB8AC3E}">
        <p14:creationId xmlns:p14="http://schemas.microsoft.com/office/powerpoint/2010/main" val="606883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6F6F7D0-5765-4337-83BC-6874ADB69F16}"/>
              </a:ext>
            </a:extLst>
          </p:cNvPr>
          <p:cNvSpPr txBox="1"/>
          <p:nvPr/>
        </p:nvSpPr>
        <p:spPr>
          <a:xfrm>
            <a:off x="1569199" y="977143"/>
            <a:ext cx="9779620" cy="4770537"/>
          </a:xfrm>
          <a:prstGeom prst="rect">
            <a:avLst/>
          </a:prstGeom>
          <a:noFill/>
        </p:spPr>
        <p:txBody>
          <a:bodyPr wrap="square" rtlCol="0">
            <a:spAutoFit/>
          </a:bodyPr>
          <a:lstStyle/>
          <a:p>
            <a:endParaRPr lang="fr-FR" dirty="0">
              <a:latin typeface="Times New Roman" panose="02020603050405020304" pitchFamily="18" charset="0"/>
              <a:cs typeface="Times New Roman" panose="02020603050405020304" pitchFamily="18" charset="0"/>
            </a:endParaRPr>
          </a:p>
          <a:p>
            <a:pPr algn="just"/>
            <a:r>
              <a:rPr lang="fr-FR" sz="2600" b="1" u="sng" dirty="0">
                <a:latin typeface="Times New Roman" panose="02020603050405020304" pitchFamily="18" charset="0"/>
                <a:cs typeface="Times New Roman" panose="02020603050405020304" pitchFamily="18" charset="0"/>
              </a:rPr>
              <a:t>2</a:t>
            </a:r>
            <a:r>
              <a:rPr lang="fr-FR" sz="2600" b="1" u="sng" dirty="0" smtClean="0">
                <a:latin typeface="Times New Roman" panose="02020603050405020304" pitchFamily="18" charset="0"/>
                <a:cs typeface="Times New Roman" panose="02020603050405020304" pitchFamily="18" charset="0"/>
              </a:rPr>
              <a:t>) </a:t>
            </a:r>
            <a:r>
              <a:rPr lang="fr-FR" sz="2600" b="1" u="sng" dirty="0">
                <a:latin typeface="Times New Roman" panose="02020603050405020304" pitchFamily="18" charset="0"/>
                <a:cs typeface="Times New Roman" panose="02020603050405020304" pitchFamily="18" charset="0"/>
              </a:rPr>
              <a:t>Clause indemnitaire XIX. 4</a:t>
            </a:r>
          </a:p>
          <a:p>
            <a:pPr algn="just"/>
            <a:endParaRPr lang="fr-FR" sz="2600" b="1" u="sng"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Si le consommateur ne paie pas l’intégralité de la dette au terme du délai qui lui est laissé dans le rappel (14 jours calendrier), l’entreprise peut lui réclamer </a:t>
            </a:r>
            <a:r>
              <a:rPr lang="fr-FR" b="1" u="sng" dirty="0">
                <a:latin typeface="Times New Roman" panose="02020603050405020304" pitchFamily="18" charset="0"/>
                <a:cs typeface="Times New Roman" panose="02020603050405020304" pitchFamily="18" charset="0"/>
              </a:rPr>
              <a:t>des pénalités si elles ont été prévues dans le contrat ou dans les conditions générales.</a:t>
            </a:r>
          </a:p>
          <a:p>
            <a:pPr algn="just"/>
            <a:endParaRPr lang="fr-FR" b="1" u="sng"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Ces pénalités sont </a:t>
            </a:r>
            <a:r>
              <a:rPr lang="fr-FR" b="1" u="sng" dirty="0">
                <a:latin typeface="Times New Roman" panose="02020603050405020304" pitchFamily="18" charset="0"/>
                <a:cs typeface="Times New Roman" panose="02020603050405020304" pitchFamily="18" charset="0"/>
              </a:rPr>
              <a:t>plafonnées:</a:t>
            </a:r>
          </a:p>
          <a:p>
            <a:pPr algn="just"/>
            <a:endParaRPr lang="fr-FR" b="1" u="sng" dirty="0">
              <a:latin typeface="Times New Roman" panose="02020603050405020304" pitchFamily="18" charset="0"/>
              <a:cs typeface="Times New Roman" panose="02020603050405020304" pitchFamily="18" charset="0"/>
            </a:endParaRPr>
          </a:p>
          <a:p>
            <a:pPr marL="285750" indent="-285750" algn="just">
              <a:buFontTx/>
              <a:buChar char="-"/>
            </a:pPr>
            <a:r>
              <a:rPr lang="fr-FR" b="1" u="sng" dirty="0">
                <a:solidFill>
                  <a:srgbClr val="00B0F0"/>
                </a:solidFill>
                <a:latin typeface="Times New Roman" panose="02020603050405020304" pitchFamily="18" charset="0"/>
                <a:cs typeface="Times New Roman" panose="02020603050405020304" pitchFamily="18" charset="0"/>
              </a:rPr>
              <a:t>Intérêts de retard</a:t>
            </a:r>
            <a:r>
              <a:rPr lang="fr-FR" dirty="0">
                <a:latin typeface="Times New Roman" panose="02020603050405020304" pitchFamily="18" charset="0"/>
                <a:cs typeface="Times New Roman" panose="02020603050405020304" pitchFamily="18" charset="0"/>
              </a:rPr>
              <a:t>: maximum taux prévu pour les retards de paiement en matière commerciale: 12% (depuis juin 2023)</a:t>
            </a:r>
          </a:p>
          <a:p>
            <a:pPr marL="285750" indent="-285750" algn="just">
              <a:buFontTx/>
              <a:buChar char="-"/>
            </a:pPr>
            <a:endParaRPr lang="fr-FR" dirty="0">
              <a:latin typeface="Times New Roman" panose="02020603050405020304" pitchFamily="18" charset="0"/>
              <a:cs typeface="Times New Roman" panose="02020603050405020304" pitchFamily="18" charset="0"/>
            </a:endParaRPr>
          </a:p>
          <a:p>
            <a:pPr marL="285750" indent="-285750" algn="just">
              <a:buFontTx/>
              <a:buChar char="-"/>
            </a:pPr>
            <a:r>
              <a:rPr lang="fr-FR" b="1" u="sng" dirty="0">
                <a:solidFill>
                  <a:srgbClr val="00B0F0"/>
                </a:solidFill>
                <a:latin typeface="Times New Roman" panose="02020603050405020304" pitchFamily="18" charset="0"/>
                <a:cs typeface="Times New Roman" panose="02020603050405020304" pitchFamily="18" charset="0"/>
              </a:rPr>
              <a:t>Indemnité forfaitaire</a:t>
            </a:r>
            <a:r>
              <a:rPr lang="fr-FR" dirty="0">
                <a:latin typeface="Times New Roman" panose="02020603050405020304" pitchFamily="18" charset="0"/>
                <a:cs typeface="Times New Roman" panose="02020603050405020304" pitchFamily="18" charset="0"/>
              </a:rPr>
              <a:t>: dépend du montant de la dette:</a:t>
            </a:r>
          </a:p>
          <a:p>
            <a:pPr marL="285750" indent="-285750" algn="just">
              <a:buFontTx/>
              <a:buChar char="-"/>
            </a:pPr>
            <a:endParaRPr lang="fr-FR" dirty="0">
              <a:latin typeface="Times New Roman" panose="02020603050405020304" pitchFamily="18" charset="0"/>
              <a:cs typeface="Times New Roman" panose="02020603050405020304" pitchFamily="18" charset="0"/>
            </a:endParaRPr>
          </a:p>
          <a:p>
            <a:pPr algn="just"/>
            <a:endParaRPr lang="fr-FR" dirty="0">
              <a:latin typeface="Times New Roman" panose="02020603050405020304" pitchFamily="18" charset="0"/>
              <a:cs typeface="Times New Roman" panose="02020603050405020304" pitchFamily="18" charset="0"/>
            </a:endParaRPr>
          </a:p>
          <a:p>
            <a:pPr marL="285750" indent="-285750" algn="just">
              <a:buFontTx/>
              <a:buChar char="-"/>
            </a:pPr>
            <a:endParaRPr lang="fr-FR" b="1" u="sng"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666D94F9-6C63-4618-B59A-9E4FF3F12C3E}"/>
              </a:ext>
            </a:extLst>
          </p:cNvPr>
          <p:cNvSpPr txBox="1"/>
          <p:nvPr/>
        </p:nvSpPr>
        <p:spPr>
          <a:xfrm>
            <a:off x="129354" y="0"/>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Tree>
    <p:extLst>
      <p:ext uri="{BB962C8B-B14F-4D97-AF65-F5344CB8AC3E}">
        <p14:creationId xmlns:p14="http://schemas.microsoft.com/office/powerpoint/2010/main" val="3010820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BFA84113-FECE-40AB-8010-37A7CC2E1B7F}"/>
              </a:ext>
            </a:extLst>
          </p:cNvPr>
          <p:cNvGraphicFramePr>
            <a:graphicFrameLocks noGrp="1"/>
          </p:cNvGraphicFramePr>
          <p:nvPr>
            <p:extLst>
              <p:ext uri="{D42A27DB-BD31-4B8C-83A1-F6EECF244321}">
                <p14:modId xmlns:p14="http://schemas.microsoft.com/office/powerpoint/2010/main" val="3082213428"/>
              </p:ext>
            </p:extLst>
          </p:nvPr>
        </p:nvGraphicFramePr>
        <p:xfrm>
          <a:off x="2840736" y="533399"/>
          <a:ext cx="8668512" cy="6269984"/>
        </p:xfrm>
        <a:graphic>
          <a:graphicData uri="http://schemas.openxmlformats.org/drawingml/2006/table">
            <a:tbl>
              <a:tblPr firstRow="1" firstCol="1" bandRow="1">
                <a:tableStyleId>{5C22544A-7EE6-4342-B048-85BDC9FD1C3A}</a:tableStyleId>
              </a:tblPr>
              <a:tblGrid>
                <a:gridCol w="4334256">
                  <a:extLst>
                    <a:ext uri="{9D8B030D-6E8A-4147-A177-3AD203B41FA5}">
                      <a16:colId xmlns:a16="http://schemas.microsoft.com/office/drawing/2014/main" val="2952364065"/>
                    </a:ext>
                  </a:extLst>
                </a:gridCol>
                <a:gridCol w="4334256">
                  <a:extLst>
                    <a:ext uri="{9D8B030D-6E8A-4147-A177-3AD203B41FA5}">
                      <a16:colId xmlns:a16="http://schemas.microsoft.com/office/drawing/2014/main" val="683475351"/>
                    </a:ext>
                  </a:extLst>
                </a:gridCol>
              </a:tblGrid>
              <a:tr h="587009">
                <a:tc>
                  <a:txBody>
                    <a:bodyPr/>
                    <a:lstStyle/>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Si dette &lt;= 150€</a:t>
                      </a:r>
                      <a:endParaRPr lang="fr-BE" sz="2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ctr">
                        <a:lnSpc>
                          <a:spcPct val="107000"/>
                        </a:lnSpc>
                        <a:spcAft>
                          <a:spcPts val="0"/>
                        </a:spcAft>
                      </a:pPr>
                      <a:endParaRPr lang="fr-BE" sz="2200" u="sng"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u="sng" dirty="0">
                          <a:solidFill>
                            <a:srgbClr val="0070C0"/>
                          </a:solidFill>
                          <a:effectLst/>
                          <a:latin typeface="Times New Roman" panose="02020603050405020304" pitchFamily="18" charset="0"/>
                          <a:cs typeface="Times New Roman" panose="02020603050405020304" pitchFamily="18" charset="0"/>
                        </a:rPr>
                        <a:t>20€</a:t>
                      </a:r>
                      <a:r>
                        <a:rPr lang="fr-BE" sz="2200" dirty="0">
                          <a:solidFill>
                            <a:srgbClr val="0070C0"/>
                          </a:solidFill>
                          <a:effectLst/>
                          <a:latin typeface="Times New Roman" panose="02020603050405020304" pitchFamily="18" charset="0"/>
                          <a:cs typeface="Times New Roman" panose="02020603050405020304" pitchFamily="18" charset="0"/>
                        </a:rPr>
                        <a:t> max</a:t>
                      </a: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 </a:t>
                      </a:r>
                      <a:endParaRPr lang="fr-BE" sz="2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952508565"/>
                  </a:ext>
                </a:extLst>
              </a:tr>
              <a:tr h="2323459">
                <a:tc>
                  <a:txBody>
                    <a:bodyPr/>
                    <a:lstStyle/>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Si dette entre 150 et 500€</a:t>
                      </a:r>
                    </a:p>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Ex : si dette = 320 €</a:t>
                      </a:r>
                      <a:endParaRPr lang="fr-BE" sz="2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ctr">
                        <a:lnSpc>
                          <a:spcPct val="107000"/>
                        </a:lnSpc>
                        <a:spcAft>
                          <a:spcPts val="0"/>
                        </a:spcAft>
                      </a:pPr>
                      <a:endParaRPr lang="fr-BE" sz="2200" b="1" u="sng"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b="1" u="sng" dirty="0">
                          <a:solidFill>
                            <a:srgbClr val="0070C0"/>
                          </a:solidFill>
                          <a:effectLst/>
                          <a:latin typeface="Times New Roman" panose="02020603050405020304" pitchFamily="18" charset="0"/>
                          <a:cs typeface="Times New Roman" panose="02020603050405020304" pitchFamily="18" charset="0"/>
                        </a:rPr>
                        <a:t>30€ + 10%</a:t>
                      </a:r>
                      <a:r>
                        <a:rPr lang="fr-BE" sz="2200" b="1" dirty="0">
                          <a:solidFill>
                            <a:srgbClr val="0070C0"/>
                          </a:solidFill>
                          <a:effectLst/>
                          <a:latin typeface="Times New Roman" panose="02020603050405020304" pitchFamily="18" charset="0"/>
                          <a:cs typeface="Times New Roman" panose="02020603050405020304" pitchFamily="18" charset="0"/>
                        </a:rPr>
                        <a:t> </a:t>
                      </a:r>
                      <a:r>
                        <a:rPr lang="fr-BE" sz="2200" dirty="0">
                          <a:solidFill>
                            <a:schemeClr val="tx1"/>
                          </a:solidFill>
                          <a:effectLst/>
                          <a:latin typeface="Times New Roman" panose="02020603050405020304" pitchFamily="18" charset="0"/>
                          <a:cs typeface="Times New Roman" panose="02020603050405020304" pitchFamily="18" charset="0"/>
                        </a:rPr>
                        <a:t>(du montant compris entre 150,01 et le montant de la dette)</a:t>
                      </a:r>
                    </a:p>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30€ + (10% de 170€)= 30€ +17€ = </a:t>
                      </a:r>
                      <a:r>
                        <a:rPr lang="fr-BE" sz="2200" b="1" u="sng" dirty="0">
                          <a:solidFill>
                            <a:schemeClr val="tx1"/>
                          </a:solidFill>
                          <a:effectLst/>
                          <a:latin typeface="Times New Roman" panose="02020603050405020304" pitchFamily="18" charset="0"/>
                          <a:cs typeface="Times New Roman" panose="02020603050405020304" pitchFamily="18" charset="0"/>
                        </a:rPr>
                        <a:t>47€</a:t>
                      </a:r>
                      <a:endParaRPr lang="fr-BE"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2466506427"/>
                  </a:ext>
                </a:extLst>
              </a:tr>
              <a:tr h="2323459">
                <a:tc>
                  <a:txBody>
                    <a:bodyPr/>
                    <a:lstStyle/>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Si dette &gt; 500€</a:t>
                      </a: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   </a:t>
                      </a:r>
                    </a:p>
                    <a:p>
                      <a:pPr algn="ct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Ex : si dette = 600 €</a:t>
                      </a:r>
                      <a:endParaRPr lang="fr-BE" sz="2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ctr">
                        <a:lnSpc>
                          <a:spcPct val="107000"/>
                        </a:lnSpc>
                        <a:spcAft>
                          <a:spcPts val="0"/>
                        </a:spcAft>
                      </a:pPr>
                      <a:r>
                        <a:rPr lang="fr-BE" sz="2200" b="1" u="sng" kern="1200" dirty="0">
                          <a:solidFill>
                            <a:srgbClr val="0070C0"/>
                          </a:solidFill>
                          <a:effectLst/>
                          <a:latin typeface="Times New Roman" panose="02020603050405020304" pitchFamily="18" charset="0"/>
                          <a:ea typeface="+mn-ea"/>
                          <a:cs typeface="Times New Roman" panose="02020603050405020304" pitchFamily="18" charset="0"/>
                        </a:rPr>
                        <a:t>65€ + 5% (</a:t>
                      </a:r>
                      <a:r>
                        <a:rPr lang="fr-BE" sz="2200" dirty="0">
                          <a:solidFill>
                            <a:schemeClr val="tx1"/>
                          </a:solidFill>
                          <a:effectLst/>
                          <a:latin typeface="Times New Roman" panose="02020603050405020304" pitchFamily="18" charset="0"/>
                          <a:cs typeface="Times New Roman" panose="02020603050405020304" pitchFamily="18" charset="0"/>
                        </a:rPr>
                        <a:t>du montant compris entre 500,01€ et le montant de la dette) avec un maximum de 2.000€ </a:t>
                      </a:r>
                    </a:p>
                    <a:p>
                      <a:pPr>
                        <a:lnSpc>
                          <a:spcPct val="107000"/>
                        </a:lnSpc>
                        <a:spcAft>
                          <a:spcPts val="0"/>
                        </a:spcAft>
                      </a:pPr>
                      <a:endParaRPr lang="fr-BE" sz="2200" dirty="0">
                        <a:solidFill>
                          <a:schemeClr val="tx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fr-BE" sz="2200" dirty="0">
                          <a:solidFill>
                            <a:schemeClr val="tx1"/>
                          </a:solidFill>
                          <a:effectLst/>
                          <a:latin typeface="Times New Roman" panose="02020603050405020304" pitchFamily="18" charset="0"/>
                          <a:cs typeface="Times New Roman" panose="02020603050405020304" pitchFamily="18" charset="0"/>
                        </a:rPr>
                        <a:t>65€ + (5% de 100€) = 65€ +5€ = </a:t>
                      </a:r>
                      <a:r>
                        <a:rPr lang="fr-BE" sz="2200" b="1" u="sng" dirty="0">
                          <a:solidFill>
                            <a:schemeClr val="tx1"/>
                          </a:solidFill>
                          <a:effectLst/>
                          <a:latin typeface="Times New Roman" panose="02020603050405020304" pitchFamily="18" charset="0"/>
                          <a:cs typeface="Times New Roman" panose="02020603050405020304" pitchFamily="18" charset="0"/>
                        </a:rPr>
                        <a:t>70€</a:t>
                      </a:r>
                      <a:endParaRPr lang="fr-BE" sz="2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1683961287"/>
                  </a:ext>
                </a:extLst>
              </a:tr>
            </a:tbl>
          </a:graphicData>
        </a:graphic>
      </p:graphicFrame>
      <p:sp>
        <p:nvSpPr>
          <p:cNvPr id="5" name="ZoneTexte 4">
            <a:extLst>
              <a:ext uri="{FF2B5EF4-FFF2-40B4-BE49-F238E27FC236}">
                <a16:creationId xmlns:a16="http://schemas.microsoft.com/office/drawing/2014/main" id="{A86FB8EC-950C-4605-94EF-1665309BC3F7}"/>
              </a:ext>
            </a:extLst>
          </p:cNvPr>
          <p:cNvSpPr txBox="1"/>
          <p:nvPr/>
        </p:nvSpPr>
        <p:spPr>
          <a:xfrm>
            <a:off x="153738" y="5341"/>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Tree>
    <p:extLst>
      <p:ext uri="{BB962C8B-B14F-4D97-AF65-F5344CB8AC3E}">
        <p14:creationId xmlns:p14="http://schemas.microsoft.com/office/powerpoint/2010/main" val="1130394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CAD92EE-03E0-4EB6-8497-A359F0E0569E}"/>
              </a:ext>
            </a:extLst>
          </p:cNvPr>
          <p:cNvSpPr txBox="1"/>
          <p:nvPr/>
        </p:nvSpPr>
        <p:spPr>
          <a:xfrm>
            <a:off x="1792225" y="1048512"/>
            <a:ext cx="9936480" cy="4093428"/>
          </a:xfrm>
          <a:prstGeom prst="rect">
            <a:avLst/>
          </a:prstGeom>
          <a:noFill/>
        </p:spPr>
        <p:txBody>
          <a:bodyPr wrap="square" rtlCol="0">
            <a:spAutoFit/>
          </a:bodyPr>
          <a:lstStyle/>
          <a:p>
            <a:pPr algn="just"/>
            <a:r>
              <a:rPr lang="fr-FR" sz="2000" b="1" u="sng" dirty="0">
                <a:latin typeface="Times New Roman" panose="02020603050405020304" pitchFamily="18" charset="0"/>
                <a:cs typeface="Times New Roman" panose="02020603050405020304" pitchFamily="18" charset="0"/>
              </a:rPr>
              <a:t>Remarques:</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1) Il s’agit de montants max. Le juge pourrait toujours considérer que ces montants sont </a:t>
            </a:r>
            <a:r>
              <a:rPr lang="fr-FR" sz="2000" b="1" u="sng" dirty="0">
                <a:latin typeface="Times New Roman" panose="02020603050405020304" pitchFamily="18" charset="0"/>
                <a:cs typeface="Times New Roman" panose="02020603050405020304" pitchFamily="18" charset="0"/>
              </a:rPr>
              <a:t>excessifs (abusifs) </a:t>
            </a:r>
            <a:r>
              <a:rPr lang="fr-FR" sz="2000" dirty="0">
                <a:latin typeface="Times New Roman" panose="02020603050405020304" pitchFamily="18" charset="0"/>
                <a:cs typeface="Times New Roman" panose="02020603050405020304" pitchFamily="18" charset="0"/>
              </a:rPr>
              <a:t>par rapport au préjudice subi par l’entreprise et annuler la clause pénale.</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2) </a:t>
            </a:r>
            <a:r>
              <a:rPr lang="fr-FR" sz="2000" b="1" u="sng" dirty="0">
                <a:latin typeface="Times New Roman" panose="02020603050405020304" pitchFamily="18" charset="0"/>
                <a:cs typeface="Times New Roman" panose="02020603050405020304" pitchFamily="18" charset="0"/>
              </a:rPr>
              <a:t>Pour les PME: </a:t>
            </a:r>
            <a:r>
              <a:rPr lang="fr-FR" sz="2000" dirty="0">
                <a:latin typeface="Times New Roman" panose="02020603050405020304" pitchFamily="18" charset="0"/>
                <a:cs typeface="Times New Roman" panose="02020603050405020304" pitchFamily="18" charset="0"/>
              </a:rPr>
              <a:t>si le consommateur ne paie pas après le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rappel et le délai de 14 jours, elles peuvent comptabiliser des intérêts de retard rétroactivement à compter du jour calendrier qui suit celui où le rappel est envoyé.</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3) </a:t>
            </a:r>
            <a:r>
              <a:rPr lang="fr-FR" sz="2000" b="1" u="sng" dirty="0">
                <a:latin typeface="Times New Roman" panose="02020603050405020304" pitchFamily="18" charset="0"/>
                <a:cs typeface="Times New Roman" panose="02020603050405020304" pitchFamily="18" charset="0"/>
              </a:rPr>
              <a:t>Aucun autre frais ne peut être réclamé au consommateur</a:t>
            </a:r>
            <a:r>
              <a:rPr lang="fr-FR" sz="2000" b="1" u="sng" dirty="0" smtClean="0">
                <a:latin typeface="Times New Roman" panose="02020603050405020304" pitchFamily="18" charset="0"/>
                <a:cs typeface="Times New Roman" panose="02020603050405020304" pitchFamily="18" charset="0"/>
              </a:rPr>
              <a:t>! L’article XIX4 couvre de manière forfaitaire tous les frais de recouvrement. </a:t>
            </a:r>
            <a:r>
              <a:rPr lang="fr-FR" sz="2000" dirty="0">
                <a:latin typeface="Times New Roman" panose="02020603050405020304" pitchFamily="18" charset="0"/>
                <a:cs typeface="Times New Roman" panose="02020603050405020304" pitchFamily="18" charset="0"/>
              </a:rPr>
              <a:t>Il est interdit au recouvreur de dettes de réclamer au consommateur une quelconque indemnité, rétribution ou quelques frais que ce soit pour son intervention (</a:t>
            </a:r>
            <a:r>
              <a:rPr lang="fr-FR" sz="2000" b="1" dirty="0">
                <a:latin typeface="Times New Roman" panose="02020603050405020304" pitchFamily="18" charset="0"/>
                <a:cs typeface="Times New Roman" panose="02020603050405020304" pitchFamily="18" charset="0"/>
              </a:rPr>
              <a:t>XIX 13</a:t>
            </a:r>
            <a:r>
              <a:rPr lang="fr-FR" sz="2000" dirty="0">
                <a:latin typeface="Times New Roman" panose="02020603050405020304" pitchFamily="18" charset="0"/>
                <a:cs typeface="Times New Roman" panose="02020603050405020304" pitchFamily="18" charset="0"/>
              </a:rPr>
              <a:t>)</a:t>
            </a:r>
          </a:p>
        </p:txBody>
      </p:sp>
      <p:sp>
        <p:nvSpPr>
          <p:cNvPr id="5" name="Rectangle : coins arrondis 4">
            <a:extLst>
              <a:ext uri="{FF2B5EF4-FFF2-40B4-BE49-F238E27FC236}">
                <a16:creationId xmlns:a16="http://schemas.microsoft.com/office/drawing/2014/main" id="{4EBE7B63-969A-4DEA-8237-D525EF0A394B}"/>
              </a:ext>
            </a:extLst>
          </p:cNvPr>
          <p:cNvSpPr/>
          <p:nvPr/>
        </p:nvSpPr>
        <p:spPr>
          <a:xfrm>
            <a:off x="1696598" y="3768762"/>
            <a:ext cx="10044298" cy="975360"/>
          </a:xfrm>
          <a:prstGeom prst="roundRect">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573AF13-001C-4FB6-96D1-D2C28144E397}"/>
              </a:ext>
            </a:extLst>
          </p:cNvPr>
          <p:cNvSpPr txBox="1"/>
          <p:nvPr/>
        </p:nvSpPr>
        <p:spPr>
          <a:xfrm>
            <a:off x="153738" y="5341"/>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
        <p:nvSpPr>
          <p:cNvPr id="7" name="ZoneTexte 6">
            <a:extLst>
              <a:ext uri="{FF2B5EF4-FFF2-40B4-BE49-F238E27FC236}">
                <a16:creationId xmlns:a16="http://schemas.microsoft.com/office/drawing/2014/main" id="{58EF0405-3362-4E79-8938-3F2CFF7F95BA}"/>
              </a:ext>
            </a:extLst>
          </p:cNvPr>
          <p:cNvSpPr txBox="1"/>
          <p:nvPr/>
        </p:nvSpPr>
        <p:spPr>
          <a:xfrm>
            <a:off x="1816608" y="5231004"/>
            <a:ext cx="9924288" cy="1015663"/>
          </a:xfrm>
          <a:prstGeom prst="rect">
            <a:avLst/>
          </a:prstGeom>
          <a:noFill/>
        </p:spPr>
        <p:txBody>
          <a:bodyPr wrap="square" rtlCol="0">
            <a:spAutoFit/>
          </a:bodyPr>
          <a:lstStyle/>
          <a:p>
            <a:pPr algn="just"/>
            <a:r>
              <a:rPr lang="fr-FR" dirty="0"/>
              <a:t>4</a:t>
            </a:r>
            <a:r>
              <a:rPr lang="fr-FR" sz="2000" dirty="0">
                <a:latin typeface="Times New Roman" panose="02020603050405020304" pitchFamily="18" charset="0"/>
                <a:cs typeface="Times New Roman" panose="02020603050405020304" pitchFamily="18" charset="0"/>
              </a:rPr>
              <a:t>) Comme auparavant, la clause indemnitaire ne peut être appliquée que si elle est prévue dans les conditions générales de l’entreprise et que ces conditions générales sont </a:t>
            </a:r>
            <a:r>
              <a:rPr lang="fr-FR" sz="2000" b="1" u="sng" dirty="0">
                <a:latin typeface="Times New Roman" panose="02020603050405020304" pitchFamily="18" charset="0"/>
                <a:cs typeface="Times New Roman" panose="02020603050405020304" pitchFamily="18" charset="0"/>
              </a:rPr>
              <a:t>opposables</a:t>
            </a:r>
            <a:r>
              <a:rPr lang="fr-FR" sz="2000" dirty="0">
                <a:latin typeface="Times New Roman" panose="02020603050405020304" pitchFamily="18" charset="0"/>
                <a:cs typeface="Times New Roman" panose="02020603050405020304" pitchFamily="18" charset="0"/>
              </a:rPr>
              <a:t> au consommateur</a:t>
            </a:r>
          </a:p>
        </p:txBody>
      </p:sp>
    </p:spTree>
    <p:extLst>
      <p:ext uri="{BB962C8B-B14F-4D97-AF65-F5344CB8AC3E}">
        <p14:creationId xmlns:p14="http://schemas.microsoft.com/office/powerpoint/2010/main" val="246574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F28FB23-3B7B-4887-AB0B-A51348131B7D}"/>
              </a:ext>
            </a:extLst>
          </p:cNvPr>
          <p:cNvSpPr txBox="1"/>
          <p:nvPr/>
        </p:nvSpPr>
        <p:spPr>
          <a:xfrm>
            <a:off x="153738" y="5341"/>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pic>
        <p:nvPicPr>
          <p:cNvPr id="5" name="Image 4">
            <a:extLst>
              <a:ext uri="{FF2B5EF4-FFF2-40B4-BE49-F238E27FC236}">
                <a16:creationId xmlns:a16="http://schemas.microsoft.com/office/drawing/2014/main" id="{4FBDFBD9-54E9-4CE7-9ED8-CCCB15397A8B}"/>
              </a:ext>
            </a:extLst>
          </p:cNvPr>
          <p:cNvPicPr/>
          <p:nvPr/>
        </p:nvPicPr>
        <p:blipFill>
          <a:blip r:embed="rId2"/>
          <a:stretch>
            <a:fillRect/>
          </a:stretch>
        </p:blipFill>
        <p:spPr>
          <a:xfrm>
            <a:off x="2145792" y="856614"/>
            <a:ext cx="8449056" cy="3739770"/>
          </a:xfrm>
          <a:prstGeom prst="rect">
            <a:avLst/>
          </a:prstGeom>
        </p:spPr>
      </p:pic>
      <p:sp>
        <p:nvSpPr>
          <p:cNvPr id="6" name="Rectangle 5">
            <a:extLst>
              <a:ext uri="{FF2B5EF4-FFF2-40B4-BE49-F238E27FC236}">
                <a16:creationId xmlns:a16="http://schemas.microsoft.com/office/drawing/2014/main" id="{CE71C065-22F4-46A8-8EBE-CF564FDCF78E}"/>
              </a:ext>
            </a:extLst>
          </p:cNvPr>
          <p:cNvSpPr/>
          <p:nvPr/>
        </p:nvSpPr>
        <p:spPr>
          <a:xfrm>
            <a:off x="1438656" y="5045166"/>
            <a:ext cx="9863328" cy="1465209"/>
          </a:xfrm>
          <a:prstGeom prst="rect">
            <a:avLst/>
          </a:prstGeom>
        </p:spPr>
        <p:txBody>
          <a:bodyPr wrap="square">
            <a:spAutoFit/>
          </a:bodyPr>
          <a:lstStyle/>
          <a:p>
            <a:pPr algn="just">
              <a:lnSpc>
                <a:spcPct val="107000"/>
              </a:lnSpc>
              <a:spcAft>
                <a:spcPts val="800"/>
              </a:spcAft>
            </a:pPr>
            <a:r>
              <a:rPr lang="fr-FR" sz="1400" dirty="0">
                <a:latin typeface="Calibri" panose="020F0502020204030204" pitchFamily="34" charset="0"/>
                <a:ea typeface="Calibri" panose="020F0502020204030204" pitchFamily="34" charset="0"/>
                <a:cs typeface="Times New Roman" panose="02020603050405020304" pitchFamily="18" charset="0"/>
              </a:rPr>
              <a:t>Les frais administratifs de recouvrement réclamés l’étaient sur base du règlement de stationnement de la commune d’Anderlecht de 2017. Ce règlement prévoyait qu’en cas de non-paiement dans les 5 jours de l’apposition sur le pare-brise de la redevance, un </a:t>
            </a:r>
            <a:r>
              <a:rPr lang="fr-FR" sz="1400" u="sng" dirty="0">
                <a:latin typeface="Calibri" panose="020F0502020204030204" pitchFamily="34" charset="0"/>
                <a:ea typeface="Calibri" panose="020F0502020204030204" pitchFamily="34" charset="0"/>
                <a:cs typeface="Times New Roman" panose="02020603050405020304" pitchFamily="18" charset="0"/>
              </a:rPr>
              <a:t>premier rappel gratuit serait envoyé</a:t>
            </a:r>
            <a:r>
              <a:rPr lang="fr-FR" sz="1400" dirty="0">
                <a:latin typeface="Calibri" panose="020F0502020204030204" pitchFamily="34" charset="0"/>
                <a:ea typeface="Calibri" panose="020F0502020204030204" pitchFamily="34" charset="0"/>
                <a:cs typeface="Times New Roman" panose="02020603050405020304" pitchFamily="18" charset="0"/>
              </a:rPr>
              <a:t>. Si un deuxième rappel s’avérait nécessaire, </a:t>
            </a:r>
            <a:r>
              <a:rPr lang="fr-FR" sz="1400" u="sng" dirty="0">
                <a:latin typeface="Calibri" panose="020F0502020204030204" pitchFamily="34" charset="0"/>
                <a:ea typeface="Calibri" panose="020F0502020204030204" pitchFamily="34" charset="0"/>
                <a:cs typeface="Times New Roman" panose="02020603050405020304" pitchFamily="18" charset="0"/>
              </a:rPr>
              <a:t>des frais administratifs de 15€ </a:t>
            </a:r>
            <a:r>
              <a:rPr lang="fr-FR" sz="1400" dirty="0">
                <a:latin typeface="Calibri" panose="020F0502020204030204" pitchFamily="34" charset="0"/>
                <a:ea typeface="Calibri" panose="020F0502020204030204" pitchFamily="34" charset="0"/>
                <a:cs typeface="Times New Roman" panose="02020603050405020304" pitchFamily="18" charset="0"/>
              </a:rPr>
              <a:t>seraient réclamés. Toujours en cas de non-paiement, la commune déciderait de la suite à réserver au dossier, en sachant que </a:t>
            </a:r>
            <a:r>
              <a:rPr lang="fr-FR" sz="1400" u="sng" dirty="0">
                <a:latin typeface="Calibri" panose="020F0502020204030204" pitchFamily="34" charset="0"/>
                <a:ea typeface="Calibri" panose="020F0502020204030204" pitchFamily="34" charset="0"/>
                <a:cs typeface="Times New Roman" panose="02020603050405020304" pitchFamily="18" charset="0"/>
              </a:rPr>
              <a:t>tous les frais, coûts et débours occasionnés dans toutes les phases de recouvrement des montants dus seraient à la charge du débiteur et seraient calculés conformément à l’AR du 30 novembre 1976 fixant le tarif des actes accomplis par les huissiers de justice.</a:t>
            </a:r>
            <a:endParaRPr lang="fr-BE" sz="1400"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7169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66923CE-E7F4-49AA-BAB4-ECBEABCAE974}"/>
              </a:ext>
            </a:extLst>
          </p:cNvPr>
          <p:cNvGraphicFramePr>
            <a:graphicFrameLocks noGrp="1"/>
          </p:cNvGraphicFramePr>
          <p:nvPr>
            <p:extLst>
              <p:ext uri="{D42A27DB-BD31-4B8C-83A1-F6EECF244321}">
                <p14:modId xmlns:p14="http://schemas.microsoft.com/office/powerpoint/2010/main" val="2963365179"/>
              </p:ext>
            </p:extLst>
          </p:nvPr>
        </p:nvGraphicFramePr>
        <p:xfrm>
          <a:off x="2657856" y="3048000"/>
          <a:ext cx="7266242" cy="3521964"/>
        </p:xfrm>
        <a:graphic>
          <a:graphicData uri="http://schemas.openxmlformats.org/drawingml/2006/table">
            <a:tbl>
              <a:tblPr firstRow="1" firstCol="1" bandRow="1">
                <a:tableStyleId>{5C22544A-7EE6-4342-B048-85BDC9FD1C3A}</a:tableStyleId>
              </a:tblPr>
              <a:tblGrid>
                <a:gridCol w="3633121">
                  <a:extLst>
                    <a:ext uri="{9D8B030D-6E8A-4147-A177-3AD203B41FA5}">
                      <a16:colId xmlns:a16="http://schemas.microsoft.com/office/drawing/2014/main" val="2518782715"/>
                    </a:ext>
                  </a:extLst>
                </a:gridCol>
                <a:gridCol w="3633121">
                  <a:extLst>
                    <a:ext uri="{9D8B030D-6E8A-4147-A177-3AD203B41FA5}">
                      <a16:colId xmlns:a16="http://schemas.microsoft.com/office/drawing/2014/main" val="707413709"/>
                    </a:ext>
                  </a:extLst>
                </a:gridCol>
              </a:tblGrid>
              <a:tr h="276163">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Ticket horodateur 17/06</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25</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68448838"/>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Frais 1</a:t>
                      </a:r>
                      <a:r>
                        <a:rPr lang="fr-FR" sz="1800" baseline="30000" dirty="0">
                          <a:solidFill>
                            <a:schemeClr val="tx1"/>
                          </a:solidFill>
                          <a:effectLst/>
                          <a:latin typeface="Times New Roman" panose="02020603050405020304" pitchFamily="18" charset="0"/>
                          <a:cs typeface="Times New Roman" panose="02020603050405020304" pitchFamily="18" charset="0"/>
                        </a:rPr>
                        <a:t>er</a:t>
                      </a:r>
                      <a:r>
                        <a:rPr lang="fr-FR" sz="1800" dirty="0">
                          <a:solidFill>
                            <a:schemeClr val="tx1"/>
                          </a:solidFill>
                          <a:effectLst/>
                          <a:latin typeface="Times New Roman" panose="02020603050405020304" pitchFamily="18" charset="0"/>
                          <a:cs typeface="Times New Roman" panose="02020603050405020304" pitchFamily="18" charset="0"/>
                        </a:rPr>
                        <a:t> rappel</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572649222"/>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Frais 2</a:t>
                      </a:r>
                      <a:r>
                        <a:rPr lang="fr-FR" sz="1800" baseline="30000" dirty="0">
                          <a:solidFill>
                            <a:schemeClr val="tx1"/>
                          </a:solidFill>
                          <a:effectLst/>
                          <a:latin typeface="Times New Roman" panose="02020603050405020304" pitchFamily="18" charset="0"/>
                          <a:cs typeface="Times New Roman" panose="02020603050405020304" pitchFamily="18" charset="0"/>
                        </a:rPr>
                        <a:t>ème</a:t>
                      </a:r>
                      <a:r>
                        <a:rPr lang="fr-FR" sz="1800" dirty="0">
                          <a:solidFill>
                            <a:schemeClr val="tx1"/>
                          </a:solidFill>
                          <a:effectLst/>
                          <a:latin typeface="Times New Roman" panose="02020603050405020304" pitchFamily="18" charset="0"/>
                          <a:cs typeface="Times New Roman" panose="02020603050405020304" pitchFamily="18" charset="0"/>
                        </a:rPr>
                        <a:t> rappel</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smtClean="0">
                          <a:solidFill>
                            <a:schemeClr val="tx1"/>
                          </a:solidFill>
                          <a:effectLst/>
                          <a:latin typeface="Times New Roman" panose="02020603050405020304" pitchFamily="18" charset="0"/>
                          <a:ea typeface="+mn-ea"/>
                          <a:cs typeface="Times New Roman" panose="02020603050405020304" pitchFamily="18" charset="0"/>
                        </a:rPr>
                        <a:t>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235508330"/>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Indemnité forfaitaire </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20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2535306753"/>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Intérêts de retard</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PM</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573613928"/>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Ticket horodateur 3/08</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25</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512884593"/>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Frais 1</a:t>
                      </a:r>
                      <a:r>
                        <a:rPr lang="fr-FR" sz="1800" baseline="30000" dirty="0">
                          <a:solidFill>
                            <a:schemeClr val="tx1"/>
                          </a:solidFill>
                          <a:effectLst/>
                          <a:latin typeface="Times New Roman" panose="02020603050405020304" pitchFamily="18" charset="0"/>
                          <a:cs typeface="Times New Roman" panose="02020603050405020304" pitchFamily="18" charset="0"/>
                        </a:rPr>
                        <a:t>er</a:t>
                      </a:r>
                      <a:r>
                        <a:rPr lang="fr-FR" sz="1800" dirty="0">
                          <a:solidFill>
                            <a:schemeClr val="tx1"/>
                          </a:solidFill>
                          <a:effectLst/>
                          <a:latin typeface="Times New Roman" panose="02020603050405020304" pitchFamily="18" charset="0"/>
                          <a:cs typeface="Times New Roman" panose="02020603050405020304" pitchFamily="18" charset="0"/>
                        </a:rPr>
                        <a:t> rappel</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4049034036"/>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Frais 2</a:t>
                      </a:r>
                      <a:r>
                        <a:rPr lang="fr-FR" sz="1800" baseline="30000" dirty="0">
                          <a:solidFill>
                            <a:schemeClr val="tx1"/>
                          </a:solidFill>
                          <a:effectLst/>
                          <a:latin typeface="Times New Roman" panose="02020603050405020304" pitchFamily="18" charset="0"/>
                          <a:cs typeface="Times New Roman" panose="02020603050405020304" pitchFamily="18" charset="0"/>
                        </a:rPr>
                        <a:t>ème</a:t>
                      </a:r>
                      <a:r>
                        <a:rPr lang="fr-FR" sz="1800" dirty="0">
                          <a:solidFill>
                            <a:schemeClr val="tx1"/>
                          </a:solidFill>
                          <a:effectLst/>
                          <a:latin typeface="Times New Roman" panose="02020603050405020304" pitchFamily="18" charset="0"/>
                          <a:cs typeface="Times New Roman" panose="02020603050405020304" pitchFamily="18" charset="0"/>
                        </a:rPr>
                        <a:t> rappel </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smtClean="0">
                          <a:solidFill>
                            <a:schemeClr val="tx1"/>
                          </a:solidFill>
                          <a:effectLst/>
                          <a:latin typeface="Times New Roman" panose="02020603050405020304" pitchFamily="18" charset="0"/>
                          <a:ea typeface="+mn-ea"/>
                          <a:cs typeface="Times New Roman" panose="02020603050405020304" pitchFamily="18" charset="0"/>
                        </a:rPr>
                        <a:t>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4085122736"/>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Indemnité forfaitaire</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20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300789198"/>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Intérêts de retard</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PM</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288246075"/>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Paiement hors étude</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L="342900" lvl="0" indent="-342900" algn="just">
                        <a:lnSpc>
                          <a:spcPct val="107000"/>
                        </a:lnSpc>
                        <a:spcAft>
                          <a:spcPts val="0"/>
                        </a:spcAft>
                        <a:buFont typeface="Calibri" panose="020F0502020204030204" pitchFamily="34" charset="0"/>
                        <a:buChar char="-"/>
                      </a:pPr>
                      <a:r>
                        <a:rPr lang="fr-FR" sz="1800" dirty="0">
                          <a:solidFill>
                            <a:schemeClr val="tx1"/>
                          </a:solidFill>
                          <a:effectLst/>
                          <a:latin typeface="Times New Roman" panose="02020603050405020304" pitchFamily="18" charset="0"/>
                          <a:cs typeface="Times New Roman" panose="02020603050405020304" pitchFamily="18" charset="0"/>
                        </a:rPr>
                        <a:t>40</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665423965"/>
                  </a:ext>
                </a:extLst>
              </a:tr>
              <a:tr h="276369">
                <a:tc>
                  <a:txBody>
                    <a:bodyPr/>
                    <a:lstStyle/>
                    <a:p>
                      <a:pPr algn="just">
                        <a:lnSpc>
                          <a:spcPct val="107000"/>
                        </a:lnSpc>
                        <a:spcAft>
                          <a:spcPts val="0"/>
                        </a:spcAft>
                      </a:pPr>
                      <a:r>
                        <a:rPr lang="fr-FR" sz="1800" dirty="0">
                          <a:solidFill>
                            <a:schemeClr val="tx1"/>
                          </a:solidFill>
                          <a:effectLst/>
                          <a:latin typeface="Times New Roman" panose="02020603050405020304" pitchFamily="18" charset="0"/>
                          <a:cs typeface="Times New Roman" panose="02020603050405020304" pitchFamily="18" charset="0"/>
                        </a:rPr>
                        <a:t>TOTAL</a:t>
                      </a:r>
                      <a:endParaRPr lang="fr-BE"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algn="just">
                        <a:lnSpc>
                          <a:spcPct val="107000"/>
                        </a:lnSpc>
                        <a:spcAft>
                          <a:spcPts val="0"/>
                        </a:spcAft>
                      </a:pPr>
                      <a:r>
                        <a:rPr lang="fr-FR" sz="1800" b="1" smtClean="0">
                          <a:solidFill>
                            <a:schemeClr val="tx1"/>
                          </a:solidFill>
                          <a:effectLst/>
                          <a:latin typeface="Times New Roman" panose="02020603050405020304" pitchFamily="18" charset="0"/>
                          <a:cs typeface="Times New Roman" panose="02020603050405020304" pitchFamily="18" charset="0"/>
                        </a:rPr>
                        <a:t>50€</a:t>
                      </a:r>
                      <a:endParaRPr lang="fr-BE"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294711909"/>
                  </a:ext>
                </a:extLst>
              </a:tr>
            </a:tbl>
          </a:graphicData>
        </a:graphic>
      </p:graphicFrame>
      <p:sp>
        <p:nvSpPr>
          <p:cNvPr id="5" name="Rectangle 1">
            <a:extLst>
              <a:ext uri="{FF2B5EF4-FFF2-40B4-BE49-F238E27FC236}">
                <a16:creationId xmlns:a16="http://schemas.microsoft.com/office/drawing/2014/main" id="{375CE467-34FA-4509-AECB-35EDEB5F4F78}"/>
              </a:ext>
            </a:extLst>
          </p:cNvPr>
          <p:cNvSpPr>
            <a:spLocks noChangeArrowheads="1"/>
          </p:cNvSpPr>
          <p:nvPr/>
        </p:nvSpPr>
        <p:spPr bwMode="auto">
          <a:xfrm>
            <a:off x="2267902" y="674951"/>
            <a:ext cx="838995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L’étude d’huissier aurait pu facturer au maximum les frais suivants/ par ticket :</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Principal : 25 €</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1er rappel : </a:t>
            </a:r>
            <a:r>
              <a:rPr kumimoji="0" lang="fr-FR" altLang="fr-FR"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0 €</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fr-FR" altLang="fr-FR"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ème</a:t>
            </a: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rappel : </a:t>
            </a:r>
            <a:r>
              <a:rPr lang="fr-FR" altLang="fr-FR" dirty="0" smtClean="0">
                <a:latin typeface="Times New Roman" panose="02020603050405020304" pitchFamily="18" charset="0"/>
                <a:ea typeface="Calibri" panose="020F0502020204030204" pitchFamily="34" charset="0"/>
                <a:cs typeface="Times New Roman" panose="02020603050405020304" pitchFamily="18" charset="0"/>
              </a:rPr>
              <a:t>0 </a:t>
            </a:r>
            <a:r>
              <a:rPr kumimoji="0" lang="fr-FR" altLang="fr-FR"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Indemnité forfaitaire : 20 € (article XIX.4 – 1</a:t>
            </a:r>
            <a:r>
              <a:rPr kumimoji="0" lang="fr-FR" altLang="fr-FR"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ère</a:t>
            </a: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tranche)</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Intérêts de retard : PM</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1" defTabSz="914400">
              <a:buFontTx/>
              <a:buChar char="•"/>
            </a:pPr>
            <a:r>
              <a:rPr kumimoji="0" lang="fr-FR" altLang="fr-FR"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Frais propres à l’huissier (article XIX.13) : 0€</a:t>
            </a:r>
            <a:endParaRPr kumimoji="0" lang="fr-BE"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altLang="fr-FR" sz="1800" b="0" i="0" u="none" strike="noStrike" cap="none" normalizeH="0" baseline="0" dirty="0">
              <a:ln>
                <a:noFill/>
              </a:ln>
              <a:solidFill>
                <a:schemeClr val="tx1"/>
              </a:solidFill>
              <a:effectLst/>
              <a:latin typeface="Arial" panose="020B0604020202020204" pitchFamily="34" charset="0"/>
            </a:endParaRPr>
          </a:p>
        </p:txBody>
      </p:sp>
      <p:sp>
        <p:nvSpPr>
          <p:cNvPr id="6" name="ZoneTexte 5">
            <a:extLst>
              <a:ext uri="{FF2B5EF4-FFF2-40B4-BE49-F238E27FC236}">
                <a16:creationId xmlns:a16="http://schemas.microsoft.com/office/drawing/2014/main" id="{A2EFA1A6-0E63-4A5D-ADBB-423149A0CAF5}"/>
              </a:ext>
            </a:extLst>
          </p:cNvPr>
          <p:cNvSpPr txBox="1"/>
          <p:nvPr/>
        </p:nvSpPr>
        <p:spPr>
          <a:xfrm>
            <a:off x="153738" y="5341"/>
            <a:ext cx="4759636"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Retard de paiement</a:t>
            </a:r>
          </a:p>
        </p:txBody>
      </p:sp>
      <p:sp>
        <p:nvSpPr>
          <p:cNvPr id="7" name="Rectangle : coins arrondis 6">
            <a:extLst>
              <a:ext uri="{FF2B5EF4-FFF2-40B4-BE49-F238E27FC236}">
                <a16:creationId xmlns:a16="http://schemas.microsoft.com/office/drawing/2014/main" id="{47D49C28-697F-4AB8-A76C-D02C5A3E844E}"/>
              </a:ext>
            </a:extLst>
          </p:cNvPr>
          <p:cNvSpPr/>
          <p:nvPr/>
        </p:nvSpPr>
        <p:spPr>
          <a:xfrm>
            <a:off x="2292001" y="2959131"/>
            <a:ext cx="7997952" cy="1499616"/>
          </a:xfrm>
          <a:prstGeom prst="roundRect">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 coins arrondis 7">
            <a:extLst>
              <a:ext uri="{FF2B5EF4-FFF2-40B4-BE49-F238E27FC236}">
                <a16:creationId xmlns:a16="http://schemas.microsoft.com/office/drawing/2014/main" id="{372BCF4D-0537-4345-B4F6-0D408E133969}"/>
              </a:ext>
            </a:extLst>
          </p:cNvPr>
          <p:cNvSpPr/>
          <p:nvPr/>
        </p:nvSpPr>
        <p:spPr>
          <a:xfrm>
            <a:off x="2292002" y="4490421"/>
            <a:ext cx="7997952" cy="1436653"/>
          </a:xfrm>
          <a:prstGeom prst="roundRect">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337437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35C03D3-3AF4-475B-B0B9-D08FCBE16F2C}"/>
              </a:ext>
            </a:extLst>
          </p:cNvPr>
          <p:cNvSpPr txBox="1"/>
          <p:nvPr/>
        </p:nvSpPr>
        <p:spPr>
          <a:xfrm>
            <a:off x="219456" y="121920"/>
            <a:ext cx="8581195"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RECOUVREMENT AMIABLE DES DETTES </a:t>
            </a:r>
          </a:p>
        </p:txBody>
      </p:sp>
      <p:sp>
        <p:nvSpPr>
          <p:cNvPr id="5" name="ZoneTexte 4">
            <a:extLst>
              <a:ext uri="{FF2B5EF4-FFF2-40B4-BE49-F238E27FC236}">
                <a16:creationId xmlns:a16="http://schemas.microsoft.com/office/drawing/2014/main" id="{CCAEB8C3-B7D8-4290-87CD-57C775BFDB09}"/>
              </a:ext>
            </a:extLst>
          </p:cNvPr>
          <p:cNvSpPr txBox="1"/>
          <p:nvPr/>
        </p:nvSpPr>
        <p:spPr>
          <a:xfrm>
            <a:off x="1097280" y="1255776"/>
            <a:ext cx="11094720" cy="5016758"/>
          </a:xfrm>
          <a:prstGeom prst="rect">
            <a:avLst/>
          </a:prstGeom>
          <a:noFill/>
        </p:spPr>
        <p:txBody>
          <a:bodyPr wrap="square" rtlCol="0">
            <a:spAutoFit/>
          </a:bodyPr>
          <a:lstStyle/>
          <a:p>
            <a:pPr algn="just"/>
            <a:r>
              <a:rPr lang="fr-FR" sz="2000" dirty="0">
                <a:latin typeface="Times New Roman" panose="02020603050405020304" pitchFamily="18" charset="0"/>
                <a:cs typeface="Times New Roman" panose="02020603050405020304" pitchFamily="18" charset="0"/>
              </a:rPr>
              <a:t>Le livre XIX ne reprend plus </a:t>
            </a:r>
            <a:r>
              <a:rPr lang="fr-FR" sz="2000" b="1" u="sng" dirty="0">
                <a:latin typeface="Times New Roman" panose="02020603050405020304" pitchFamily="18" charset="0"/>
                <a:cs typeface="Times New Roman" panose="02020603050405020304" pitchFamily="18" charset="0"/>
              </a:rPr>
              <a:t>textuellement la liste des comportements/pratiques interdits </a:t>
            </a:r>
            <a:r>
              <a:rPr lang="fr-FR" sz="2000" dirty="0">
                <a:latin typeface="Times New Roman" panose="02020603050405020304" pitchFamily="18" charset="0"/>
                <a:cs typeface="Times New Roman" panose="02020603050405020304" pitchFamily="18" charset="0"/>
              </a:rPr>
              <a:t>qui existait dans la loi de 2002. </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La seule interdiction qui est reproduite est celle </a:t>
            </a:r>
            <a:r>
              <a:rPr lang="fr-FR" sz="2000" b="1" dirty="0">
                <a:latin typeface="Times New Roman" panose="02020603050405020304" pitchFamily="18" charset="0"/>
                <a:cs typeface="Times New Roman" panose="02020603050405020304" pitchFamily="18" charset="0"/>
              </a:rPr>
              <a:t>qui vise à interdire le recouvrement d’une dette auprès d’une personne qui n’est pas le débiteur (XIX. 5)</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L’EDM stipule cependant : «  </a:t>
            </a:r>
            <a:r>
              <a:rPr lang="fr-FR" sz="2000" i="1" dirty="0">
                <a:latin typeface="Times New Roman" panose="02020603050405020304" pitchFamily="18" charset="0"/>
                <a:cs typeface="Times New Roman" panose="02020603050405020304" pitchFamily="18" charset="0"/>
              </a:rPr>
              <a:t>La loi du 20 décembre 2002 prévoyait une liste de pratiques et de comportements interdits qui s’appliquaient à tout recouvrement amiable de dettes du consommateur. </a:t>
            </a:r>
            <a:r>
              <a:rPr lang="fr-FR" sz="2000" i="1" u="sng" dirty="0">
                <a:latin typeface="Times New Roman" panose="02020603050405020304" pitchFamily="18" charset="0"/>
                <a:cs typeface="Times New Roman" panose="02020603050405020304" pitchFamily="18" charset="0"/>
              </a:rPr>
              <a:t>Ces interdictions particulières n’ont pas été reprises textuellement dans le présent livre car elles relèvent des dispositions du livre VI relatives aux pratiques commerciales déloyales à l’égard des consommateur</a:t>
            </a:r>
            <a:r>
              <a:rPr lang="fr-FR" sz="2000" i="1" dirty="0">
                <a:latin typeface="Times New Roman" panose="02020603050405020304" pitchFamily="18" charset="0"/>
                <a:cs typeface="Times New Roman" panose="02020603050405020304" pitchFamily="18" charset="0"/>
              </a:rPr>
              <a:t>. (…). </a:t>
            </a:r>
            <a:r>
              <a:rPr lang="fr-FR" sz="2000" b="1" i="1" dirty="0">
                <a:latin typeface="Times New Roman" panose="02020603050405020304" pitchFamily="18" charset="0"/>
                <a:cs typeface="Times New Roman" panose="02020603050405020304" pitchFamily="18" charset="0"/>
              </a:rPr>
              <a:t>La liste exemplative de pratiques ou de comportements interdits continue bien entendu de s’appliquer</a:t>
            </a:r>
            <a:r>
              <a:rPr lang="fr-FR" sz="2000" i="1" dirty="0">
                <a:latin typeface="Times New Roman" panose="02020603050405020304" pitchFamily="18" charset="0"/>
                <a:cs typeface="Times New Roman" panose="02020603050405020304" pitchFamily="18" charset="0"/>
              </a:rPr>
              <a:t>. Sont toujours considérées comme des pratiques interdites au titre de pratiques commerciales déloyales:</a:t>
            </a:r>
          </a:p>
          <a:p>
            <a:pPr marL="285750" indent="-285750" algn="just">
              <a:buFontTx/>
              <a:buChar char="-"/>
            </a:pPr>
            <a:r>
              <a:rPr lang="fr-FR" sz="2000" i="1" dirty="0">
                <a:latin typeface="Times New Roman" panose="02020603050405020304" pitchFamily="18" charset="0"/>
                <a:cs typeface="Times New Roman" panose="02020603050405020304" pitchFamily="18" charset="0"/>
              </a:rPr>
              <a:t>Tout écrit ou comportement qui tend à créer une confusion quant à la qualité de la personne dont il émane comme notamment l’écrit qui donnerait faussement l’impression qu’il s’agit d’un document émanant d’une autorité judiciaire, d’un officier ministériel ou d’un avocat;</a:t>
            </a:r>
          </a:p>
          <a:p>
            <a:pPr algn="just"/>
            <a:r>
              <a:rPr lang="fr-FR" sz="20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3567694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59C2105-0CAD-47B7-A498-16462DE0848E}"/>
              </a:ext>
            </a:extLst>
          </p:cNvPr>
          <p:cNvSpPr txBox="1"/>
          <p:nvPr/>
        </p:nvSpPr>
        <p:spPr>
          <a:xfrm>
            <a:off x="256032" y="0"/>
            <a:ext cx="7933582"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Activité de recouvrement amiable</a:t>
            </a:r>
          </a:p>
        </p:txBody>
      </p:sp>
      <p:sp>
        <p:nvSpPr>
          <p:cNvPr id="5" name="ZoneTexte 4">
            <a:extLst>
              <a:ext uri="{FF2B5EF4-FFF2-40B4-BE49-F238E27FC236}">
                <a16:creationId xmlns:a16="http://schemas.microsoft.com/office/drawing/2014/main" id="{74402BDA-A14E-430F-9275-9406B38AD81A}"/>
              </a:ext>
            </a:extLst>
          </p:cNvPr>
          <p:cNvSpPr txBox="1"/>
          <p:nvPr/>
        </p:nvSpPr>
        <p:spPr>
          <a:xfrm>
            <a:off x="1024129" y="1097280"/>
            <a:ext cx="11058144" cy="4924425"/>
          </a:xfrm>
          <a:prstGeom prst="rect">
            <a:avLst/>
          </a:prstGeom>
          <a:noFill/>
        </p:spPr>
        <p:txBody>
          <a:bodyPr wrap="square" rtlCol="0">
            <a:spAutoFit/>
          </a:bodyPr>
          <a:lstStyle/>
          <a:p>
            <a:pPr marL="342900" indent="-342900">
              <a:buAutoNum type="arabicParenR"/>
            </a:pPr>
            <a:r>
              <a:rPr lang="fr-FR" sz="2600" b="1" u="sng" dirty="0">
                <a:latin typeface="Times New Roman" panose="02020603050405020304" pitchFamily="18" charset="0"/>
                <a:cs typeface="Times New Roman" panose="02020603050405020304" pitchFamily="18" charset="0"/>
              </a:rPr>
              <a:t>Obligation d’inscription auprès du SPF Economie XIX.6</a:t>
            </a:r>
          </a:p>
          <a:p>
            <a:endParaRPr lang="fr-FR" sz="2000" dirty="0">
              <a:latin typeface="Times New Roman" panose="02020603050405020304" pitchFamily="18" charset="0"/>
              <a:cs typeface="Times New Roman" panose="02020603050405020304" pitchFamily="18" charset="0"/>
            </a:endParaRPr>
          </a:p>
          <a:p>
            <a:r>
              <a:rPr lang="fr-FR" sz="2000" dirty="0">
                <a:latin typeface="Times New Roman" panose="02020603050405020304" pitchFamily="18" charset="0"/>
                <a:cs typeface="Times New Roman" panose="02020603050405020304" pitchFamily="18" charset="0"/>
              </a:rPr>
              <a:t>Idem que dans la loi de 2002.</a:t>
            </a:r>
          </a:p>
          <a:p>
            <a:r>
              <a:rPr lang="fr-FR" sz="2000" dirty="0">
                <a:latin typeface="Times New Roman" panose="02020603050405020304" pitchFamily="18" charset="0"/>
                <a:cs typeface="Times New Roman" panose="02020603050405020304" pitchFamily="18" charset="0"/>
              </a:rPr>
              <a:t>Les avocats, les officiers ministériels, les mandataires de justice sont dispensés de cette inscription</a:t>
            </a:r>
          </a:p>
          <a:p>
            <a:endParaRPr lang="fr-FR" sz="2000" dirty="0">
              <a:latin typeface="Times New Roman" panose="02020603050405020304" pitchFamily="18" charset="0"/>
              <a:cs typeface="Times New Roman" panose="02020603050405020304" pitchFamily="18" charset="0"/>
            </a:endParaRPr>
          </a:p>
          <a:p>
            <a:r>
              <a:rPr lang="fr-FR" sz="2600" b="1" u="sng" dirty="0">
                <a:latin typeface="Times New Roman" panose="02020603050405020304" pitchFamily="18" charset="0"/>
                <a:cs typeface="Times New Roman" panose="02020603050405020304" pitchFamily="18" charset="0"/>
              </a:rPr>
              <a:t>2) Contrôle par le SPF Economie</a:t>
            </a:r>
          </a:p>
          <a:p>
            <a:endParaRPr lang="fr-FR" sz="2000" dirty="0">
              <a:latin typeface="Times New Roman" panose="02020603050405020304" pitchFamily="18" charset="0"/>
              <a:cs typeface="Times New Roman" panose="02020603050405020304" pitchFamily="18" charset="0"/>
            </a:endParaRPr>
          </a:p>
          <a:p>
            <a:r>
              <a:rPr lang="fr-FR" sz="2000" dirty="0" smtClean="0">
                <a:latin typeface="Times New Roman" panose="02020603050405020304" pitchFamily="18" charset="0"/>
                <a:cs typeface="Times New Roman" panose="02020603050405020304" pitchFamily="18" charset="0"/>
              </a:rPr>
              <a:t>Par contre, dorénavant, toutes </a:t>
            </a:r>
            <a:r>
              <a:rPr lang="fr-FR" sz="2000" dirty="0">
                <a:latin typeface="Times New Roman" panose="02020603050405020304" pitchFamily="18" charset="0"/>
                <a:cs typeface="Times New Roman" panose="02020603050405020304" pitchFamily="18" charset="0"/>
              </a:rPr>
              <a:t>les professions sont soumises au contrôle du SPF Economie</a:t>
            </a:r>
          </a:p>
          <a:p>
            <a:endParaRPr lang="fr-FR" sz="2000" dirty="0">
              <a:latin typeface="Times New Roman" panose="02020603050405020304" pitchFamily="18" charset="0"/>
              <a:cs typeface="Times New Roman" panose="02020603050405020304" pitchFamily="18" charset="0"/>
            </a:endParaRPr>
          </a:p>
          <a:p>
            <a:r>
              <a:rPr lang="fr-FR" sz="2600" b="1" u="sng" dirty="0">
                <a:latin typeface="Times New Roman" panose="02020603050405020304" pitchFamily="18" charset="0"/>
                <a:cs typeface="Times New Roman" panose="02020603050405020304" pitchFamily="18" charset="0"/>
              </a:rPr>
              <a:t>3) Obligation de vérifications dans le chef des recouvreurs XIX 7 et 8</a:t>
            </a:r>
          </a:p>
          <a:p>
            <a:r>
              <a:rPr lang="fr-FR" sz="2000" dirty="0">
                <a:latin typeface="Times New Roman" panose="02020603050405020304" pitchFamily="18" charset="0"/>
                <a:cs typeface="Times New Roman" panose="02020603050405020304" pitchFamily="18" charset="0"/>
              </a:rPr>
              <a:t>Comme dans la loi de 2002, le recouvreur doit envoyer une </a:t>
            </a:r>
            <a:r>
              <a:rPr lang="fr-FR" sz="2000" b="1" dirty="0">
                <a:solidFill>
                  <a:srgbClr val="0070C0"/>
                </a:solidFill>
                <a:latin typeface="Times New Roman" panose="02020603050405020304" pitchFamily="18" charset="0"/>
                <a:cs typeface="Times New Roman" panose="02020603050405020304" pitchFamily="18" charset="0"/>
              </a:rPr>
              <a:t>mise en demeure </a:t>
            </a:r>
            <a:r>
              <a:rPr lang="fr-FR" sz="2000" dirty="0">
                <a:latin typeface="Times New Roman" panose="02020603050405020304" pitchFamily="18" charset="0"/>
                <a:cs typeface="Times New Roman" panose="02020603050405020304" pitchFamily="18" charset="0"/>
              </a:rPr>
              <a:t>au consommateur avant tout autre mesure de recouvrement amiable. Cependant, avant d’envoyer cette mise en demeure, il doit </a:t>
            </a:r>
            <a:r>
              <a:rPr lang="fr-FR" sz="2000" b="1" dirty="0">
                <a:solidFill>
                  <a:srgbClr val="0070C0"/>
                </a:solidFill>
                <a:latin typeface="Times New Roman" panose="02020603050405020304" pitchFamily="18" charset="0"/>
                <a:cs typeface="Times New Roman" panose="02020603050405020304" pitchFamily="18" charset="0"/>
              </a:rPr>
              <a:t>VERIFIER</a:t>
            </a:r>
            <a:r>
              <a:rPr lang="fr-FR" sz="2000" dirty="0">
                <a:latin typeface="Times New Roman" panose="02020603050405020304" pitchFamily="18" charset="0"/>
                <a:cs typeface="Times New Roman" panose="02020603050405020304" pitchFamily="18" charset="0"/>
              </a:rPr>
              <a:t> que :</a:t>
            </a:r>
          </a:p>
          <a:p>
            <a:pPr marL="457200" indent="-457200">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les pénalités réclamées respectent les plafonds de l’article XIX.4</a:t>
            </a:r>
          </a:p>
          <a:p>
            <a:pPr marL="457200" indent="-457200">
              <a:buFont typeface="Courier New" panose="02070309020205020404" pitchFamily="49" charset="0"/>
              <a:buChar char="o"/>
            </a:pPr>
            <a:r>
              <a:rPr lang="fr-FR" dirty="0">
                <a:latin typeface="Times New Roman" panose="02020603050405020304" pitchFamily="18" charset="0"/>
                <a:cs typeface="Times New Roman" panose="02020603050405020304" pitchFamily="18" charset="0"/>
              </a:rPr>
              <a:t>l’entreprise a bien envoyé un 1</a:t>
            </a:r>
            <a:r>
              <a:rPr lang="fr-FR" baseline="30000" dirty="0">
                <a:latin typeface="Times New Roman" panose="02020603050405020304" pitchFamily="18" charset="0"/>
                <a:cs typeface="Times New Roman" panose="02020603050405020304" pitchFamily="18" charset="0"/>
              </a:rPr>
              <a:t>er</a:t>
            </a:r>
            <a:r>
              <a:rPr lang="fr-FR" dirty="0">
                <a:latin typeface="Times New Roman" panose="02020603050405020304" pitchFamily="18" charset="0"/>
                <a:cs typeface="Times New Roman" panose="02020603050405020304" pitchFamily="18" charset="0"/>
              </a:rPr>
              <a:t> rappel gratuit (XIX.2)</a:t>
            </a:r>
          </a:p>
        </p:txBody>
      </p:sp>
    </p:spTree>
    <p:extLst>
      <p:ext uri="{BB962C8B-B14F-4D97-AF65-F5344CB8AC3E}">
        <p14:creationId xmlns:p14="http://schemas.microsoft.com/office/powerpoint/2010/main" val="89976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CCE8242-F320-4680-BBB5-85CD546DFED9}"/>
              </a:ext>
            </a:extLst>
          </p:cNvPr>
          <p:cNvSpPr txBox="1"/>
          <p:nvPr/>
        </p:nvSpPr>
        <p:spPr>
          <a:xfrm>
            <a:off x="1572769" y="743712"/>
            <a:ext cx="10379674" cy="1631216"/>
          </a:xfrm>
          <a:prstGeom prst="rect">
            <a:avLst/>
          </a:prstGeom>
          <a:noFill/>
        </p:spPr>
        <p:txBody>
          <a:bodyPr wrap="square" rtlCol="0">
            <a:spAutoFit/>
          </a:bodyPr>
          <a:lstStyle/>
          <a:p>
            <a:pPr marL="342900" indent="-342900" algn="just">
              <a:buFont typeface="Courier New" panose="02070309020205020404" pitchFamily="49" charset="0"/>
              <a:buChar char="o"/>
            </a:pPr>
            <a:r>
              <a:rPr lang="fr-FR" sz="2000" b="1" u="sng" dirty="0">
                <a:latin typeface="Times New Roman" panose="02020603050405020304" pitchFamily="18" charset="0"/>
                <a:cs typeface="Times New Roman" panose="02020603050405020304" pitchFamily="18" charset="0"/>
              </a:rPr>
              <a:t>Si plafonds pas respectés</a:t>
            </a:r>
            <a:r>
              <a:rPr lang="fr-FR" sz="2000" dirty="0">
                <a:latin typeface="Times New Roman" panose="02020603050405020304" pitchFamily="18" charset="0"/>
                <a:cs typeface="Times New Roman" panose="02020603050405020304" pitchFamily="18" charset="0"/>
              </a:rPr>
              <a:t>: ne peut pas envoyer la mise en demeure</a:t>
            </a:r>
          </a:p>
          <a:p>
            <a:pPr marL="342900" indent="-342900" algn="just">
              <a:buFont typeface="Courier New" panose="02070309020205020404" pitchFamily="49" charset="0"/>
              <a:buChar char="o"/>
            </a:pPr>
            <a:endParaRPr lang="fr-FR" sz="2000" dirty="0">
              <a:latin typeface="Times New Roman" panose="02020603050405020304" pitchFamily="18" charset="0"/>
              <a:cs typeface="Times New Roman" panose="02020603050405020304" pitchFamily="18" charset="0"/>
            </a:endParaRPr>
          </a:p>
          <a:p>
            <a:pPr marL="342900" indent="-342900" algn="just">
              <a:buFont typeface="Courier New" panose="02070309020205020404" pitchFamily="49" charset="0"/>
              <a:buChar char="o"/>
            </a:pPr>
            <a:r>
              <a:rPr lang="fr-FR" sz="2000" b="1" u="sng" dirty="0">
                <a:latin typeface="Times New Roman" panose="02020603050405020304" pitchFamily="18" charset="0"/>
                <a:cs typeface="Times New Roman" panose="02020603050405020304" pitchFamily="18" charset="0"/>
              </a:rPr>
              <a:t>Si 1</a:t>
            </a:r>
            <a:r>
              <a:rPr lang="fr-FR" sz="2000" b="1" u="sng" baseline="30000" dirty="0">
                <a:latin typeface="Times New Roman" panose="02020603050405020304" pitchFamily="18" charset="0"/>
                <a:cs typeface="Times New Roman" panose="02020603050405020304" pitchFamily="18" charset="0"/>
              </a:rPr>
              <a:t>er</a:t>
            </a:r>
            <a:r>
              <a:rPr lang="fr-FR" sz="2000" b="1" u="sng" dirty="0">
                <a:latin typeface="Times New Roman" panose="02020603050405020304" pitchFamily="18" charset="0"/>
                <a:cs typeface="Times New Roman" panose="02020603050405020304" pitchFamily="18" charset="0"/>
              </a:rPr>
              <a:t> rappel pas respecté: </a:t>
            </a:r>
            <a:r>
              <a:rPr lang="fr-FR" sz="2000" dirty="0">
                <a:latin typeface="Times New Roman" panose="02020603050405020304" pitchFamily="18" charset="0"/>
                <a:cs typeface="Times New Roman" panose="02020603050405020304" pitchFamily="18" charset="0"/>
              </a:rPr>
              <a:t>le recouvreur doit d’abord envoyer un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rappel gratuit, puis laisser 14 jours au consommateur pour payer. Si pas de paiement, application de la clause indemnitaire, puis seulement envoi de la mise en demeure</a:t>
            </a:r>
          </a:p>
        </p:txBody>
      </p:sp>
      <p:sp>
        <p:nvSpPr>
          <p:cNvPr id="5" name="ZoneTexte 4">
            <a:extLst>
              <a:ext uri="{FF2B5EF4-FFF2-40B4-BE49-F238E27FC236}">
                <a16:creationId xmlns:a16="http://schemas.microsoft.com/office/drawing/2014/main" id="{1B7E1AC4-6288-4E5F-8FC2-7DF09EEEC2D6}"/>
              </a:ext>
            </a:extLst>
          </p:cNvPr>
          <p:cNvSpPr txBox="1"/>
          <p:nvPr/>
        </p:nvSpPr>
        <p:spPr>
          <a:xfrm>
            <a:off x="816866" y="2488633"/>
            <a:ext cx="10972798" cy="3693319"/>
          </a:xfrm>
          <a:prstGeom prst="rect">
            <a:avLst/>
          </a:prstGeom>
          <a:noFill/>
        </p:spPr>
        <p:txBody>
          <a:bodyPr wrap="square" rtlCol="0">
            <a:spAutoFit/>
          </a:bodyPr>
          <a:lstStyle/>
          <a:p>
            <a:pPr algn="just"/>
            <a:r>
              <a:rPr lang="fr-FR" sz="2600" b="1" u="sng" dirty="0">
                <a:latin typeface="Times New Roman" panose="02020603050405020304" pitchFamily="18" charset="0"/>
                <a:cs typeface="Times New Roman" panose="02020603050405020304" pitchFamily="18" charset="0"/>
              </a:rPr>
              <a:t>4) Mise en demeure XIX 7§2</a:t>
            </a:r>
          </a:p>
          <a:p>
            <a:pPr algn="just"/>
            <a:endParaRPr lang="fr-FR" sz="2600" b="1" u="sng"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Doit contenir plusieurs mentions (idem que loi de 2002) +</a:t>
            </a:r>
          </a:p>
          <a:p>
            <a:pPr lvl="1" algn="just"/>
            <a:r>
              <a:rPr lang="fr-FR" dirty="0">
                <a:latin typeface="Times New Roman" panose="02020603050405020304" pitchFamily="18" charset="0"/>
                <a:cs typeface="Times New Roman" panose="02020603050405020304" pitchFamily="18" charset="0"/>
              </a:rPr>
              <a:t>+Mentions de l’adresse </a:t>
            </a:r>
            <a:r>
              <a:rPr lang="fr-FR" b="1" dirty="0">
                <a:latin typeface="Times New Roman" panose="02020603050405020304" pitchFamily="18" charset="0"/>
                <a:cs typeface="Times New Roman" panose="02020603050405020304" pitchFamily="18" charset="0"/>
              </a:rPr>
              <a:t>mail </a:t>
            </a:r>
            <a:r>
              <a:rPr lang="fr-FR" dirty="0">
                <a:latin typeface="Times New Roman" panose="02020603050405020304" pitchFamily="18" charset="0"/>
                <a:cs typeface="Times New Roman" panose="02020603050405020304" pitchFamily="18" charset="0"/>
              </a:rPr>
              <a:t>de l’entreprise</a:t>
            </a:r>
          </a:p>
          <a:p>
            <a:pPr lvl="1" algn="just"/>
            <a:r>
              <a:rPr lang="fr-FR" dirty="0">
                <a:latin typeface="Times New Roman" panose="02020603050405020304" pitchFamily="18" charset="0"/>
                <a:cs typeface="Times New Roman" panose="02020603050405020304" pitchFamily="18" charset="0"/>
              </a:rPr>
              <a:t>+ en cas de </a:t>
            </a:r>
            <a:r>
              <a:rPr lang="fr-FR" b="1" dirty="0">
                <a:latin typeface="Times New Roman" panose="02020603050405020304" pitchFamily="18" charset="0"/>
                <a:cs typeface="Times New Roman" panose="02020603050405020304" pitchFamily="18" charset="0"/>
              </a:rPr>
              <a:t>cession de la créance</a:t>
            </a:r>
            <a:r>
              <a:rPr lang="fr-FR" dirty="0">
                <a:latin typeface="Times New Roman" panose="02020603050405020304" pitchFamily="18" charset="0"/>
                <a:cs typeface="Times New Roman" panose="02020603050405020304" pitchFamily="18" charset="0"/>
              </a:rPr>
              <a:t>: données du créancier initial et du créancier à qui la dette a éventuellement été cédée </a:t>
            </a:r>
          </a:p>
          <a:p>
            <a:pPr lvl="1" algn="just"/>
            <a:r>
              <a:rPr lang="fr-FR" dirty="0">
                <a:latin typeface="Times New Roman" panose="02020603050405020304" pitchFamily="18" charset="0"/>
                <a:cs typeface="Times New Roman" panose="02020603050405020304" pitchFamily="18" charset="0"/>
              </a:rPr>
              <a:t>+ coordonnées de </a:t>
            </a:r>
            <a:r>
              <a:rPr lang="fr-FR" b="1" dirty="0">
                <a:latin typeface="Times New Roman" panose="02020603050405020304" pitchFamily="18" charset="0"/>
                <a:cs typeface="Times New Roman" panose="02020603050405020304" pitchFamily="18" charset="0"/>
              </a:rPr>
              <a:t>l’administration de surveillance</a:t>
            </a:r>
          </a:p>
          <a:p>
            <a:pPr lvl="1" algn="just"/>
            <a:r>
              <a:rPr lang="fr-FR" dirty="0">
                <a:latin typeface="Times New Roman" panose="02020603050405020304" pitchFamily="18" charset="0"/>
                <a:cs typeface="Times New Roman" panose="02020603050405020304" pitchFamily="18" charset="0"/>
              </a:rPr>
              <a:t>+mention que le consommateur peut obtenir sur demande toutes les </a:t>
            </a:r>
            <a:r>
              <a:rPr lang="fr-FR" b="1" dirty="0">
                <a:latin typeface="Times New Roman" panose="02020603050405020304" pitchFamily="18" charset="0"/>
                <a:cs typeface="Times New Roman" panose="02020603050405020304" pitchFamily="18" charset="0"/>
              </a:rPr>
              <a:t>pièces justificatives </a:t>
            </a:r>
            <a:r>
              <a:rPr lang="fr-FR" dirty="0">
                <a:latin typeface="Times New Roman" panose="02020603050405020304" pitchFamily="18" charset="0"/>
                <a:cs typeface="Times New Roman" panose="02020603050405020304" pitchFamily="18" charset="0"/>
              </a:rPr>
              <a:t>de la dette</a:t>
            </a:r>
          </a:p>
          <a:p>
            <a:pPr lvl="1" algn="just"/>
            <a:r>
              <a:rPr lang="fr-FR" dirty="0">
                <a:latin typeface="Times New Roman" panose="02020603050405020304" pitchFamily="18" charset="0"/>
                <a:cs typeface="Times New Roman" panose="02020603050405020304" pitchFamily="18" charset="0"/>
              </a:rPr>
              <a:t>+ mention de la procédure à suivre si le consommateur veut </a:t>
            </a:r>
            <a:r>
              <a:rPr lang="fr-FR" b="1" dirty="0">
                <a:latin typeface="Times New Roman" panose="02020603050405020304" pitchFamily="18" charset="0"/>
                <a:cs typeface="Times New Roman" panose="02020603050405020304" pitchFamily="18" charset="0"/>
              </a:rPr>
              <a:t>contester</a:t>
            </a:r>
            <a:r>
              <a:rPr lang="fr-FR" dirty="0">
                <a:latin typeface="Times New Roman" panose="02020603050405020304" pitchFamily="18" charset="0"/>
                <a:cs typeface="Times New Roman" panose="02020603050405020304" pitchFamily="18" charset="0"/>
              </a:rPr>
              <a:t> la dette</a:t>
            </a:r>
          </a:p>
          <a:p>
            <a:pPr lvl="1" algn="just"/>
            <a:r>
              <a:rPr lang="fr-FR" dirty="0">
                <a:latin typeface="Times New Roman" panose="02020603050405020304" pitchFamily="18" charset="0"/>
                <a:cs typeface="Times New Roman" panose="02020603050405020304" pitchFamily="18" charset="0"/>
              </a:rPr>
              <a:t>+ mention que </a:t>
            </a:r>
            <a:r>
              <a:rPr lang="fr-FR" b="1" dirty="0">
                <a:latin typeface="Times New Roman" panose="02020603050405020304" pitchFamily="18" charset="0"/>
                <a:cs typeface="Times New Roman" panose="02020603050405020304" pitchFamily="18" charset="0"/>
              </a:rPr>
              <a:t>des facilités de paiement </a:t>
            </a:r>
            <a:r>
              <a:rPr lang="fr-FR" dirty="0">
                <a:latin typeface="Times New Roman" panose="02020603050405020304" pitchFamily="18" charset="0"/>
                <a:cs typeface="Times New Roman" panose="02020603050405020304" pitchFamily="18" charset="0"/>
              </a:rPr>
              <a:t>peuvent être demandées</a:t>
            </a:r>
          </a:p>
          <a:p>
            <a:pPr lvl="1" algn="just"/>
            <a:r>
              <a:rPr lang="fr-FR" dirty="0">
                <a:latin typeface="Times New Roman" panose="02020603050405020304" pitchFamily="18" charset="0"/>
                <a:cs typeface="Times New Roman" panose="02020603050405020304" pitchFamily="18" charset="0"/>
              </a:rPr>
              <a:t>+ mention qu’il ne peut être procédé à aucun autre acte de recouvrement pendant </a:t>
            </a:r>
            <a:r>
              <a:rPr lang="fr-FR" b="1" dirty="0">
                <a:latin typeface="Times New Roman" panose="02020603050405020304" pitchFamily="18" charset="0"/>
                <a:cs typeface="Times New Roman" panose="02020603050405020304" pitchFamily="18" charset="0"/>
              </a:rPr>
              <a:t>14 jours calendrier </a:t>
            </a:r>
            <a:r>
              <a:rPr lang="fr-FR" dirty="0">
                <a:latin typeface="Times New Roman" panose="02020603050405020304" pitchFamily="18" charset="0"/>
                <a:cs typeface="Times New Roman" panose="02020603050405020304" pitchFamily="18" charset="0"/>
              </a:rPr>
              <a:t>qui prend cours le 3eme jour ouvrable qui suit l’envoi de la mise en demeure.</a:t>
            </a:r>
          </a:p>
        </p:txBody>
      </p:sp>
      <p:sp>
        <p:nvSpPr>
          <p:cNvPr id="6" name="ZoneTexte 5">
            <a:extLst>
              <a:ext uri="{FF2B5EF4-FFF2-40B4-BE49-F238E27FC236}">
                <a16:creationId xmlns:a16="http://schemas.microsoft.com/office/drawing/2014/main" id="{FA2F45A3-D082-4404-BCB9-44CAB095B736}"/>
              </a:ext>
            </a:extLst>
          </p:cNvPr>
          <p:cNvSpPr txBox="1"/>
          <p:nvPr/>
        </p:nvSpPr>
        <p:spPr>
          <a:xfrm>
            <a:off x="256032" y="0"/>
            <a:ext cx="7933582"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Activité de recouvrement amiable</a:t>
            </a:r>
          </a:p>
        </p:txBody>
      </p:sp>
    </p:spTree>
    <p:extLst>
      <p:ext uri="{BB962C8B-B14F-4D97-AF65-F5344CB8AC3E}">
        <p14:creationId xmlns:p14="http://schemas.microsoft.com/office/powerpoint/2010/main" val="2310715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FE9DAC1-7311-4C87-B383-98F191F9DFD9}"/>
              </a:ext>
            </a:extLst>
          </p:cNvPr>
          <p:cNvSpPr txBox="1"/>
          <p:nvPr/>
        </p:nvSpPr>
        <p:spPr>
          <a:xfrm>
            <a:off x="256032" y="0"/>
            <a:ext cx="7933582"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Activité de recouvrement amiable</a:t>
            </a:r>
          </a:p>
        </p:txBody>
      </p:sp>
      <p:sp>
        <p:nvSpPr>
          <p:cNvPr id="5" name="ZoneTexte 4">
            <a:extLst>
              <a:ext uri="{FF2B5EF4-FFF2-40B4-BE49-F238E27FC236}">
                <a16:creationId xmlns:a16="http://schemas.microsoft.com/office/drawing/2014/main" id="{E9F0A32B-222C-4AB7-B513-D106BA00FDC4}"/>
              </a:ext>
            </a:extLst>
          </p:cNvPr>
          <p:cNvSpPr txBox="1"/>
          <p:nvPr/>
        </p:nvSpPr>
        <p:spPr>
          <a:xfrm>
            <a:off x="588048" y="1414272"/>
            <a:ext cx="8248540" cy="492443"/>
          </a:xfrm>
          <a:prstGeom prst="rect">
            <a:avLst/>
          </a:prstGeom>
          <a:noFill/>
        </p:spPr>
        <p:txBody>
          <a:bodyPr wrap="none" rtlCol="0">
            <a:spAutoFit/>
          </a:bodyPr>
          <a:lstStyle/>
          <a:p>
            <a:pPr algn="just"/>
            <a:r>
              <a:rPr lang="fr-FR" sz="2600" b="1" u="sng" dirty="0">
                <a:latin typeface="Times New Roman" panose="02020603050405020304" pitchFamily="18" charset="0"/>
                <a:cs typeface="Times New Roman" panose="02020603050405020304" pitchFamily="18" charset="0"/>
              </a:rPr>
              <a:t>5) Causes de suspension du recouvrement amiable XIX 9</a:t>
            </a:r>
          </a:p>
        </p:txBody>
      </p:sp>
      <p:sp>
        <p:nvSpPr>
          <p:cNvPr id="6" name="ZoneTexte 5">
            <a:extLst>
              <a:ext uri="{FF2B5EF4-FFF2-40B4-BE49-F238E27FC236}">
                <a16:creationId xmlns:a16="http://schemas.microsoft.com/office/drawing/2014/main" id="{841FE5C6-3302-4A9B-8896-01F0815EC3BE}"/>
              </a:ext>
            </a:extLst>
          </p:cNvPr>
          <p:cNvSpPr txBox="1"/>
          <p:nvPr/>
        </p:nvSpPr>
        <p:spPr>
          <a:xfrm>
            <a:off x="755904" y="2157984"/>
            <a:ext cx="11106912" cy="4093428"/>
          </a:xfrm>
          <a:prstGeom prst="rect">
            <a:avLst/>
          </a:prstGeom>
          <a:noFill/>
        </p:spPr>
        <p:txBody>
          <a:bodyPr wrap="square" rtlCol="0">
            <a:spAutoFit/>
          </a:bodyPr>
          <a:lstStyle/>
          <a:p>
            <a:r>
              <a:rPr lang="fr-FR" sz="2000" b="1" u="sng" dirty="0" smtClean="0">
                <a:latin typeface="Times New Roman" panose="02020603050405020304" pitchFamily="18" charset="0"/>
                <a:cs typeface="Times New Roman" panose="02020603050405020304" pitchFamily="18" charset="0"/>
              </a:rPr>
              <a:t>Si, dans le délai de 14 jours qui lui est laissé, </a:t>
            </a:r>
            <a:r>
              <a:rPr lang="fr-FR" sz="2000" b="1" u="sng" dirty="0">
                <a:latin typeface="Times New Roman" panose="02020603050405020304" pitchFamily="18" charset="0"/>
                <a:cs typeface="Times New Roman" panose="02020603050405020304" pitchFamily="18" charset="0"/>
              </a:rPr>
              <a:t>le consommateur conteste la dette </a:t>
            </a:r>
            <a:r>
              <a:rPr lang="fr-FR" sz="2000" b="1" u="sng" dirty="0" smtClean="0">
                <a:latin typeface="Times New Roman" panose="02020603050405020304" pitchFamily="18" charset="0"/>
                <a:cs typeface="Times New Roman" panose="02020603050405020304" pitchFamily="18" charset="0"/>
              </a:rPr>
              <a:t>ou demande </a:t>
            </a:r>
            <a:r>
              <a:rPr lang="fr-FR" sz="2000" b="1" u="sng" dirty="0">
                <a:latin typeface="Times New Roman" panose="02020603050405020304" pitchFamily="18" charset="0"/>
                <a:cs typeface="Times New Roman" panose="02020603050405020304" pitchFamily="18" charset="0"/>
              </a:rPr>
              <a:t>un plan de paiement</a:t>
            </a:r>
            <a:r>
              <a:rPr lang="fr-FR" sz="2000" dirty="0">
                <a:latin typeface="Times New Roman" panose="02020603050405020304" pitchFamily="18" charset="0"/>
                <a:cs typeface="Times New Roman" panose="02020603050405020304" pitchFamily="18" charset="0"/>
              </a:rPr>
              <a:t>, aucun acte de recouvrement ne peut être posé tant qu’une décision n’a pas été prise sur la contestation ou sur la demande de plan de paiement. Si aucune décision n’a été prise dans un délai de 30 jours (qui prend cours le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jour ouvrable qui suit la demande de plan de paiement ou la contestation), les intérêts cessent de courir dans l’attente de la décision.</a:t>
            </a:r>
          </a:p>
          <a:p>
            <a:endParaRPr lang="fr-FR" sz="2000" dirty="0">
              <a:latin typeface="Times New Roman" panose="02020603050405020304" pitchFamily="18" charset="0"/>
              <a:cs typeface="Times New Roman" panose="02020603050405020304" pitchFamily="18" charset="0"/>
            </a:endParaRPr>
          </a:p>
          <a:p>
            <a:r>
              <a:rPr lang="fr-FR" sz="2000" b="1" u="sng" dirty="0" smtClean="0">
                <a:latin typeface="Times New Roman" panose="02020603050405020304" pitchFamily="18" charset="0"/>
                <a:cs typeface="Times New Roman" panose="02020603050405020304" pitchFamily="18" charset="0"/>
              </a:rPr>
              <a:t>Si, dans le délai de 14 jours qui lui est laissé, </a:t>
            </a:r>
            <a:r>
              <a:rPr lang="fr-FR" sz="2000" b="1" u="sng" dirty="0">
                <a:latin typeface="Times New Roman" panose="02020603050405020304" pitchFamily="18" charset="0"/>
                <a:cs typeface="Times New Roman" panose="02020603050405020304" pitchFamily="18" charset="0"/>
              </a:rPr>
              <a:t>le consommateur a fait une demande de médiation amiable ou introduit une requête en RCD</a:t>
            </a:r>
            <a:r>
              <a:rPr lang="fr-FR" sz="2000" dirty="0">
                <a:latin typeface="Times New Roman" panose="02020603050405020304" pitchFamily="18" charset="0"/>
                <a:cs typeface="Times New Roman" panose="02020603050405020304" pitchFamily="18" charset="0"/>
              </a:rPr>
              <a:t>, aucun acte de recouvrement ne peut être posé avant qu’une décision statuant sur cette demande n’ait été prise (avec un maximum de 45 jours qui prend cours le 1</a:t>
            </a:r>
            <a:r>
              <a:rPr lang="fr-FR" sz="2000" baseline="30000" dirty="0">
                <a:latin typeface="Times New Roman" panose="02020603050405020304" pitchFamily="18" charset="0"/>
                <a:cs typeface="Times New Roman" panose="02020603050405020304" pitchFamily="18" charset="0"/>
              </a:rPr>
              <a:t>er</a:t>
            </a:r>
            <a:r>
              <a:rPr lang="fr-FR" sz="2000" dirty="0">
                <a:latin typeface="Times New Roman" panose="02020603050405020304" pitchFamily="18" charset="0"/>
                <a:cs typeface="Times New Roman" panose="02020603050405020304" pitchFamily="18" charset="0"/>
              </a:rPr>
              <a:t> jour ouvrable qui suit la date de l’introduction de la demande de médiation amiable ou le dépôt de la requête).</a:t>
            </a:r>
          </a:p>
          <a:p>
            <a:endParaRPr lang="fr-FR" sz="2000" dirty="0">
              <a:latin typeface="Times New Roman" panose="02020603050405020304" pitchFamily="18" charset="0"/>
              <a:cs typeface="Times New Roman" panose="02020603050405020304" pitchFamily="18" charset="0"/>
            </a:endParaRPr>
          </a:p>
          <a:p>
            <a:r>
              <a:rPr lang="fr-FR" sz="2000" dirty="0">
                <a:latin typeface="Times New Roman" panose="02020603050405020304" pitchFamily="18" charset="0"/>
                <a:cs typeface="Times New Roman" panose="02020603050405020304" pitchFamily="18" charset="0"/>
              </a:rPr>
              <a:t>C’est le consommateur qui doit avertir le recouvreur de sa demande de médiation/dépôt de sa requête et fournir les coordonnées du </a:t>
            </a:r>
            <a:r>
              <a:rPr lang="fr-FR" sz="2000" dirty="0" smtClean="0">
                <a:latin typeface="Times New Roman" panose="02020603050405020304" pitchFamily="18" charset="0"/>
                <a:cs typeface="Times New Roman" panose="02020603050405020304" pitchFamily="18" charset="0"/>
              </a:rPr>
              <a:t>SMD/médiateur </a:t>
            </a:r>
            <a:r>
              <a:rPr lang="fr-FR" sz="2000" dirty="0">
                <a:latin typeface="Times New Roman" panose="02020603050405020304" pitchFamily="18" charset="0"/>
                <a:cs typeface="Times New Roman" panose="02020603050405020304" pitchFamily="18" charset="0"/>
              </a:rPr>
              <a:t>amiable</a:t>
            </a:r>
          </a:p>
        </p:txBody>
      </p:sp>
    </p:spTree>
    <p:extLst>
      <p:ext uri="{BB962C8B-B14F-4D97-AF65-F5344CB8AC3E}">
        <p14:creationId xmlns:p14="http://schemas.microsoft.com/office/powerpoint/2010/main" val="1865435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327018" y="161163"/>
            <a:ext cx="11643806" cy="6513957"/>
          </a:xfrm>
          <a:prstGeom prst="rect">
            <a:avLst/>
          </a:prstGeom>
        </p:spPr>
      </p:pic>
    </p:spTree>
    <p:extLst>
      <p:ext uri="{BB962C8B-B14F-4D97-AF65-F5344CB8AC3E}">
        <p14:creationId xmlns:p14="http://schemas.microsoft.com/office/powerpoint/2010/main" val="714306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FE9DAC1-7311-4C87-B383-98F191F9DFD9}"/>
              </a:ext>
            </a:extLst>
          </p:cNvPr>
          <p:cNvSpPr txBox="1"/>
          <p:nvPr/>
        </p:nvSpPr>
        <p:spPr>
          <a:xfrm>
            <a:off x="256032" y="0"/>
            <a:ext cx="7933582"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Activité de recouvrement amiable</a:t>
            </a:r>
          </a:p>
        </p:txBody>
      </p:sp>
      <p:sp>
        <p:nvSpPr>
          <p:cNvPr id="5" name="ZoneTexte 4"/>
          <p:cNvSpPr txBox="1"/>
          <p:nvPr/>
        </p:nvSpPr>
        <p:spPr>
          <a:xfrm>
            <a:off x="828676" y="1295400"/>
            <a:ext cx="10668000" cy="4708981"/>
          </a:xfrm>
          <a:prstGeom prst="rect">
            <a:avLst/>
          </a:prstGeom>
          <a:noFill/>
        </p:spPr>
        <p:txBody>
          <a:bodyPr wrap="square" rtlCol="0">
            <a:spAutoFit/>
          </a:bodyPr>
          <a:lstStyle/>
          <a:p>
            <a:r>
              <a:rPr lang="fr-BE" sz="2600" b="1" u="sng" dirty="0">
                <a:latin typeface="Times New Roman" panose="02020603050405020304" pitchFamily="18" charset="0"/>
                <a:cs typeface="Times New Roman" panose="02020603050405020304" pitchFamily="18" charset="0"/>
              </a:rPr>
              <a:t>6) Visite à domicile: XIX. 10 CDE</a:t>
            </a:r>
          </a:p>
          <a:p>
            <a:endParaRPr lang="fr-BE" dirty="0" smtClean="0"/>
          </a:p>
          <a:p>
            <a:r>
              <a:rPr lang="fr-BE" sz="2000" dirty="0">
                <a:latin typeface="Times New Roman" panose="02020603050405020304" pitchFamily="18" charset="0"/>
                <a:cs typeface="Times New Roman" panose="02020603050405020304" pitchFamily="18" charset="0"/>
              </a:rPr>
              <a:t>Quelques changements par rapport à la loi de 2002:</a:t>
            </a:r>
          </a:p>
          <a:p>
            <a:endParaRPr lang="fr-BE" sz="2000"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fr-BE" sz="2000" dirty="0">
                <a:latin typeface="Times New Roman" panose="02020603050405020304" pitchFamily="18" charset="0"/>
                <a:cs typeface="Times New Roman" panose="02020603050405020304" pitchFamily="18" charset="0"/>
              </a:rPr>
              <a:t>La personne qui fait la visite doit </a:t>
            </a:r>
            <a:r>
              <a:rPr lang="fr-BE" sz="2000" b="1" dirty="0">
                <a:latin typeface="Times New Roman" panose="02020603050405020304" pitchFamily="18" charset="0"/>
                <a:cs typeface="Times New Roman" panose="02020603050405020304" pitchFamily="18" charset="0"/>
              </a:rPr>
              <a:t>s’identifier et dire quel recouvreur de dettes elle représente </a:t>
            </a:r>
            <a:r>
              <a:rPr lang="fr-BE" sz="2000" dirty="0">
                <a:latin typeface="Times New Roman" panose="02020603050405020304" pitchFamily="18" charset="0"/>
                <a:cs typeface="Times New Roman" panose="02020603050405020304" pitchFamily="18" charset="0"/>
              </a:rPr>
              <a:t>ou pour quel créancier elle agit</a:t>
            </a:r>
          </a:p>
          <a:p>
            <a:pPr marL="342900" indent="-342900">
              <a:buFont typeface="Courier New" panose="02070309020205020404" pitchFamily="49" charset="0"/>
              <a:buChar char="o"/>
            </a:pPr>
            <a:endParaRPr lang="fr-BE" sz="2000"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fr-BE" sz="2000" dirty="0">
                <a:latin typeface="Times New Roman" panose="02020603050405020304" pitchFamily="18" charset="0"/>
                <a:cs typeface="Times New Roman" panose="02020603050405020304" pitchFamily="18" charset="0"/>
              </a:rPr>
              <a:t>Elle doit désormais </a:t>
            </a:r>
            <a:r>
              <a:rPr lang="fr-BE" sz="2000" b="1" dirty="0">
                <a:latin typeface="Times New Roman" panose="02020603050405020304" pitchFamily="18" charset="0"/>
                <a:cs typeface="Times New Roman" panose="02020603050405020304" pitchFamily="18" charset="0"/>
              </a:rPr>
              <a:t>remettre</a:t>
            </a:r>
            <a:r>
              <a:rPr lang="fr-BE" sz="2000" dirty="0">
                <a:latin typeface="Times New Roman" panose="02020603050405020304" pitchFamily="18" charset="0"/>
                <a:cs typeface="Times New Roman" panose="02020603050405020304" pitchFamily="18" charset="0"/>
              </a:rPr>
              <a:t> (et plus seulement présenter) un document reprenant toutes les données de la mise en demeure + qu’il s’agit d’un recouvrement amiable et non judiciaire + que le consommateur n’est pas obligé d’accepter la visite et peut y mettre fin quand il le souhaite.</a:t>
            </a:r>
          </a:p>
          <a:p>
            <a:pPr marL="342900" indent="-342900">
              <a:buFont typeface="Courier New" panose="02070309020205020404" pitchFamily="49" charset="0"/>
              <a:buChar char="o"/>
            </a:pPr>
            <a:endParaRPr lang="fr-BE" sz="2000"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fr-BE" sz="2000" dirty="0">
                <a:latin typeface="Times New Roman" panose="02020603050405020304" pitchFamily="18" charset="0"/>
                <a:cs typeface="Times New Roman" panose="02020603050405020304" pitchFamily="18" charset="0"/>
              </a:rPr>
              <a:t>Si le consommateur signale qu’il a des difficultés de paiement, celui qui fait la visite doit expliquer la possibilité de solliciter </a:t>
            </a:r>
            <a:r>
              <a:rPr lang="fr-BE" sz="2000" b="1" dirty="0">
                <a:latin typeface="Times New Roman" panose="02020603050405020304" pitchFamily="18" charset="0"/>
                <a:cs typeface="Times New Roman" panose="02020603050405020304" pitchFamily="18" charset="0"/>
              </a:rPr>
              <a:t>des délais de paiement </a:t>
            </a:r>
            <a:r>
              <a:rPr lang="fr-BE" sz="2000" dirty="0">
                <a:latin typeface="Times New Roman" panose="02020603050405020304" pitchFamily="18" charset="0"/>
                <a:cs typeface="Times New Roman" panose="02020603050405020304" pitchFamily="18" charset="0"/>
              </a:rPr>
              <a:t>ou de </a:t>
            </a:r>
            <a:r>
              <a:rPr lang="fr-BE" sz="2000" b="1" dirty="0">
                <a:latin typeface="Times New Roman" panose="02020603050405020304" pitchFamily="18" charset="0"/>
                <a:cs typeface="Times New Roman" panose="02020603050405020304" pitchFamily="18" charset="0"/>
              </a:rPr>
              <a:t>recourir à une médiation de dettes</a:t>
            </a:r>
            <a:r>
              <a:rPr lang="fr-BE" dirty="0" smtClean="0"/>
              <a:t>.</a:t>
            </a:r>
          </a:p>
          <a:p>
            <a:endParaRPr lang="fr-BE" dirty="0"/>
          </a:p>
          <a:p>
            <a:endParaRPr lang="fr-BE" dirty="0"/>
          </a:p>
        </p:txBody>
      </p:sp>
    </p:spTree>
    <p:extLst>
      <p:ext uri="{BB962C8B-B14F-4D97-AF65-F5344CB8AC3E}">
        <p14:creationId xmlns:p14="http://schemas.microsoft.com/office/powerpoint/2010/main" val="3452005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E7ED6AA-D22F-4B1C-9067-E56D1BB8204D}"/>
              </a:ext>
            </a:extLst>
          </p:cNvPr>
          <p:cNvSpPr txBox="1"/>
          <p:nvPr/>
        </p:nvSpPr>
        <p:spPr>
          <a:xfrm>
            <a:off x="256032" y="0"/>
            <a:ext cx="7933582" cy="646331"/>
          </a:xfrm>
          <a:prstGeom prst="rect">
            <a:avLst/>
          </a:prstGeom>
          <a:noFill/>
        </p:spPr>
        <p:txBody>
          <a:bodyPr wrap="none" rtlCol="0">
            <a:spAutoFit/>
          </a:bodyPr>
          <a:lstStyle/>
          <a:p>
            <a:pPr>
              <a:spcBef>
                <a:spcPct val="0"/>
              </a:spcBef>
            </a:pPr>
            <a:r>
              <a:rPr lang="fr-FR" sz="3600" dirty="0">
                <a:solidFill>
                  <a:schemeClr val="tx1">
                    <a:lumMod val="85000"/>
                    <a:lumOff val="15000"/>
                  </a:schemeClr>
                </a:solidFill>
                <a:latin typeface="+mj-lt"/>
                <a:ea typeface="+mj-ea"/>
                <a:cs typeface="+mj-cs"/>
              </a:rPr>
              <a:t>Activité de recouvrement amiable</a:t>
            </a:r>
          </a:p>
        </p:txBody>
      </p:sp>
      <p:sp>
        <p:nvSpPr>
          <p:cNvPr id="5" name="ZoneTexte 4">
            <a:extLst>
              <a:ext uri="{FF2B5EF4-FFF2-40B4-BE49-F238E27FC236}">
                <a16:creationId xmlns:a16="http://schemas.microsoft.com/office/drawing/2014/main" id="{C5C67830-FEC5-4DE9-97F5-977A0D06451E}"/>
              </a:ext>
            </a:extLst>
          </p:cNvPr>
          <p:cNvSpPr txBox="1"/>
          <p:nvPr/>
        </p:nvSpPr>
        <p:spPr>
          <a:xfrm>
            <a:off x="1255776" y="646331"/>
            <a:ext cx="10789920" cy="6924973"/>
          </a:xfrm>
          <a:prstGeom prst="rect">
            <a:avLst/>
          </a:prstGeom>
          <a:noFill/>
        </p:spPr>
        <p:txBody>
          <a:bodyPr wrap="square" rtlCol="0">
            <a:spAutoFit/>
          </a:bodyPr>
          <a:lstStyle/>
          <a:p>
            <a:r>
              <a:rPr lang="fr-FR" sz="2600" b="1" u="sng" dirty="0">
                <a:latin typeface="Times New Roman" panose="02020603050405020304" pitchFamily="18" charset="0"/>
                <a:cs typeface="Times New Roman" panose="02020603050405020304" pitchFamily="18" charset="0"/>
              </a:rPr>
              <a:t>7</a:t>
            </a:r>
            <a:r>
              <a:rPr lang="fr-FR" sz="2600" b="1" u="sng" dirty="0" smtClean="0">
                <a:latin typeface="Times New Roman" panose="02020603050405020304" pitchFamily="18" charset="0"/>
                <a:cs typeface="Times New Roman" panose="02020603050405020304" pitchFamily="18" charset="0"/>
              </a:rPr>
              <a:t>) </a:t>
            </a:r>
            <a:r>
              <a:rPr lang="fr-FR" sz="2600" b="1" u="sng" dirty="0">
                <a:latin typeface="Times New Roman" panose="02020603050405020304" pitchFamily="18" charset="0"/>
                <a:cs typeface="Times New Roman" panose="02020603050405020304" pitchFamily="18" charset="0"/>
              </a:rPr>
              <a:t>Modalités de paiement et plan de paiement XIX.11 et 12</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Le recouvreur doit confirmer </a:t>
            </a:r>
            <a:r>
              <a:rPr lang="fr-FR" sz="2000" b="1" dirty="0">
                <a:latin typeface="Times New Roman" panose="02020603050405020304" pitchFamily="18" charset="0"/>
                <a:cs typeface="Times New Roman" panose="02020603050405020304" pitchFamily="18" charset="0"/>
              </a:rPr>
              <a:t>par écrit (sur un support durable) </a:t>
            </a:r>
            <a:r>
              <a:rPr lang="fr-FR" sz="2000" dirty="0">
                <a:latin typeface="Times New Roman" panose="02020603050405020304" pitchFamily="18" charset="0"/>
                <a:cs typeface="Times New Roman" panose="02020603050405020304" pitchFamily="18" charset="0"/>
              </a:rPr>
              <a:t>tout ce qu’il convient avec un consommateur par rapport au paiement de la dette.</a:t>
            </a:r>
          </a:p>
          <a:p>
            <a:pPr algn="just"/>
            <a:endParaRPr lang="fr-FR" sz="2000" dirty="0">
              <a:latin typeface="Times New Roman" panose="02020603050405020304" pitchFamily="18" charset="0"/>
              <a:cs typeface="Times New Roman" panose="02020603050405020304" pitchFamily="18" charset="0"/>
            </a:endParaRPr>
          </a:p>
          <a:p>
            <a:pPr algn="just"/>
            <a:r>
              <a:rPr lang="fr-FR" sz="2000" b="1" u="sng" dirty="0">
                <a:latin typeface="Times New Roman" panose="02020603050405020304" pitchFamily="18" charset="0"/>
                <a:cs typeface="Times New Roman" panose="02020603050405020304" pitchFamily="18" charset="0"/>
              </a:rPr>
              <a:t>Si un plan de paiement a été convenu</a:t>
            </a:r>
            <a:r>
              <a:rPr lang="fr-FR" sz="2000" dirty="0">
                <a:latin typeface="Times New Roman" panose="02020603050405020304" pitchFamily="18" charset="0"/>
                <a:cs typeface="Times New Roman" panose="02020603050405020304" pitchFamily="18" charset="0"/>
              </a:rPr>
              <a:t>, le recouvreur doit envoyer, par écrit (support durable) au moins </a:t>
            </a:r>
            <a:r>
              <a:rPr lang="fr-FR" sz="2000" b="1" dirty="0">
                <a:latin typeface="Times New Roman" panose="02020603050405020304" pitchFamily="18" charset="0"/>
                <a:cs typeface="Times New Roman" panose="02020603050405020304" pitchFamily="18" charset="0"/>
              </a:rPr>
              <a:t>une fois par an </a:t>
            </a:r>
            <a:r>
              <a:rPr lang="fr-FR" sz="2000" dirty="0">
                <a:latin typeface="Times New Roman" panose="02020603050405020304" pitchFamily="18" charset="0"/>
                <a:cs typeface="Times New Roman" panose="02020603050405020304" pitchFamily="18" charset="0"/>
              </a:rPr>
              <a:t>au consommateur un relevé des </a:t>
            </a:r>
            <a:r>
              <a:rPr lang="fr-FR" sz="2000" b="1" dirty="0">
                <a:latin typeface="Times New Roman" panose="02020603050405020304" pitchFamily="18" charset="0"/>
                <a:cs typeface="Times New Roman" panose="02020603050405020304" pitchFamily="18" charset="0"/>
              </a:rPr>
              <a:t>montants déjà payés et le solde restant dû</a:t>
            </a:r>
            <a:r>
              <a:rPr lang="fr-FR" sz="2000" dirty="0">
                <a:latin typeface="Times New Roman" panose="02020603050405020304" pitchFamily="18" charset="0"/>
                <a:cs typeface="Times New Roman" panose="02020603050405020304" pitchFamily="18" charset="0"/>
              </a:rPr>
              <a:t>. Il doit informer également sans délai le consommateur </a:t>
            </a:r>
            <a:r>
              <a:rPr lang="fr-FR" sz="2000" b="1" dirty="0">
                <a:latin typeface="Times New Roman" panose="02020603050405020304" pitchFamily="18" charset="0"/>
                <a:cs typeface="Times New Roman" panose="02020603050405020304" pitchFamily="18" charset="0"/>
              </a:rPr>
              <a:t>quand la dette a été intégralement payée.</a:t>
            </a:r>
          </a:p>
          <a:p>
            <a:pPr algn="just"/>
            <a:endParaRPr lang="fr-FR" sz="2000" dirty="0">
              <a:latin typeface="Times New Roman" panose="02020603050405020304" pitchFamily="18" charset="0"/>
              <a:cs typeface="Times New Roman" panose="02020603050405020304" pitchFamily="18" charset="0"/>
            </a:endParaRPr>
          </a:p>
          <a:p>
            <a:pPr algn="just"/>
            <a:r>
              <a:rPr lang="fr-FR" sz="2600" b="1" u="sng" dirty="0">
                <a:latin typeface="Times New Roman" panose="02020603050405020304" pitchFamily="18" charset="0"/>
                <a:cs typeface="Times New Roman" panose="02020603050405020304" pitchFamily="18" charset="0"/>
              </a:rPr>
              <a:t>8</a:t>
            </a:r>
            <a:r>
              <a:rPr lang="fr-FR" sz="2600" b="1" u="sng" dirty="0" smtClean="0">
                <a:latin typeface="Times New Roman" panose="02020603050405020304" pitchFamily="18" charset="0"/>
                <a:cs typeface="Times New Roman" panose="02020603050405020304" pitchFamily="18" charset="0"/>
              </a:rPr>
              <a:t>) </a:t>
            </a:r>
            <a:r>
              <a:rPr lang="fr-FR" sz="2600" b="1" u="sng" dirty="0">
                <a:latin typeface="Times New Roman" panose="02020603050405020304" pitchFamily="18" charset="0"/>
                <a:cs typeface="Times New Roman" panose="02020603050405020304" pitchFamily="18" charset="0"/>
              </a:rPr>
              <a:t>Sanctions civiles: XIX 14 et XIX 15</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Si le consommateur paie à tort un montant qui n’était pas dû car en contradiction avec les dispositions de la loi, </a:t>
            </a:r>
            <a:r>
              <a:rPr lang="fr-FR" sz="2000" b="1" dirty="0">
                <a:latin typeface="Times New Roman" panose="02020603050405020304" pitchFamily="18" charset="0"/>
                <a:cs typeface="Times New Roman" panose="02020603050405020304" pitchFamily="18" charset="0"/>
              </a:rPr>
              <a:t>le juge peut ordonner</a:t>
            </a:r>
            <a:r>
              <a:rPr lang="fr-FR" sz="2000" dirty="0">
                <a:latin typeface="Times New Roman" panose="02020603050405020304" pitchFamily="18" charset="0"/>
                <a:cs typeface="Times New Roman" panose="02020603050405020304" pitchFamily="18" charset="0"/>
              </a:rPr>
              <a:t> que ce montant soit restitué au consommateur par celui qui l’a encaissé, tout en considérant que ce paiement a été valablement fait à l’égard du créancier.</a:t>
            </a:r>
          </a:p>
          <a:p>
            <a:pPr algn="just"/>
            <a:endParaRPr lang="fr-FR" sz="2000" dirty="0">
              <a:latin typeface="Times New Roman" panose="02020603050405020304" pitchFamily="18" charset="0"/>
              <a:cs typeface="Times New Roman" panose="02020603050405020304" pitchFamily="18" charset="0"/>
            </a:endParaRPr>
          </a:p>
          <a:p>
            <a:pPr algn="just"/>
            <a:r>
              <a:rPr lang="fr-FR" sz="2000" dirty="0">
                <a:latin typeface="Times New Roman" panose="02020603050405020304" pitchFamily="18" charset="0"/>
                <a:cs typeface="Times New Roman" panose="02020603050405020304" pitchFamily="18" charset="0"/>
              </a:rPr>
              <a:t>Le consommateur </a:t>
            </a:r>
            <a:r>
              <a:rPr lang="fr-FR" sz="2000" b="1" dirty="0">
                <a:latin typeface="Times New Roman" panose="02020603050405020304" pitchFamily="18" charset="0"/>
                <a:cs typeface="Times New Roman" panose="02020603050405020304" pitchFamily="18" charset="0"/>
              </a:rPr>
              <a:t>est dispensé de plein droit </a:t>
            </a:r>
            <a:r>
              <a:rPr lang="fr-FR" sz="2000" dirty="0">
                <a:latin typeface="Times New Roman" panose="02020603050405020304" pitchFamily="18" charset="0"/>
                <a:cs typeface="Times New Roman" panose="02020603050405020304" pitchFamily="18" charset="0"/>
              </a:rPr>
              <a:t>du paiement de la clause indemnitaire si l’entreprise ne respecte pas les articles XIX2 et </a:t>
            </a:r>
            <a:r>
              <a:rPr lang="fr-FR" sz="2000" dirty="0" smtClean="0">
                <a:latin typeface="Times New Roman" panose="02020603050405020304" pitchFamily="18" charset="0"/>
                <a:cs typeface="Times New Roman" panose="02020603050405020304" pitchFamily="18" charset="0"/>
              </a:rPr>
              <a:t>XIX.4 </a:t>
            </a:r>
            <a:r>
              <a:rPr lang="fr-FR" sz="2000" dirty="0">
                <a:latin typeface="Times New Roman" panose="02020603050405020304" pitchFamily="18" charset="0"/>
                <a:cs typeface="Times New Roman" panose="02020603050405020304" pitchFamily="18" charset="0"/>
              </a:rPr>
              <a:t>(</a:t>
            </a:r>
            <a:r>
              <a:rPr lang="fr-FR" sz="2000" i="1" dirty="0">
                <a:latin typeface="Times New Roman" panose="02020603050405020304" pitchFamily="18" charset="0"/>
                <a:cs typeface="Times New Roman" panose="02020603050405020304" pitchFamily="18" charset="0"/>
              </a:rPr>
              <a:t>sauf si ce qui manque dans le rappel est les mentions relatives au montant de la dette ou les informations relatives au créancier: pas jugé comme essentiel pour justifier une telle sanction</a:t>
            </a:r>
            <a:r>
              <a:rPr lang="fr-FR" sz="2000" dirty="0">
                <a:latin typeface="Times New Roman" panose="02020603050405020304" pitchFamily="18" charset="0"/>
                <a:cs typeface="Times New Roman" panose="02020603050405020304" pitchFamily="18" charset="0"/>
              </a:rPr>
              <a:t>).</a:t>
            </a:r>
          </a:p>
          <a:p>
            <a:endParaRPr lang="fr-FR" sz="2600" b="1" u="sng" dirty="0">
              <a:latin typeface="Times New Roman" panose="02020603050405020304" pitchFamily="18" charset="0"/>
              <a:cs typeface="Times New Roman" panose="02020603050405020304" pitchFamily="18" charset="0"/>
            </a:endParaRPr>
          </a:p>
          <a:p>
            <a:endParaRPr lang="fr-FR" sz="26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37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E266398-68DC-454B-8643-A2C34AD90E39}"/>
              </a:ext>
            </a:extLst>
          </p:cNvPr>
          <p:cNvSpPr txBox="1"/>
          <p:nvPr/>
        </p:nvSpPr>
        <p:spPr>
          <a:xfrm>
            <a:off x="268224" y="0"/>
            <a:ext cx="4108817" cy="646331"/>
          </a:xfrm>
          <a:prstGeom prst="rect">
            <a:avLst/>
          </a:prstGeom>
          <a:noFill/>
        </p:spPr>
        <p:txBody>
          <a:bodyPr wrap="none" rtlCol="0">
            <a:spAutoFit/>
          </a:bodyPr>
          <a:lstStyle/>
          <a:p>
            <a:r>
              <a:rPr lang="fr-FR" sz="3600" dirty="0">
                <a:solidFill>
                  <a:schemeClr val="tx1">
                    <a:lumMod val="85000"/>
                    <a:lumOff val="15000"/>
                  </a:schemeClr>
                </a:solidFill>
                <a:latin typeface="+mj-lt"/>
                <a:ea typeface="+mj-ea"/>
                <a:cs typeface="+mj-cs"/>
              </a:rPr>
              <a:t>Entrée en vigueur</a:t>
            </a:r>
          </a:p>
        </p:txBody>
      </p:sp>
      <p:sp>
        <p:nvSpPr>
          <p:cNvPr id="5" name="ZoneTexte 4">
            <a:extLst>
              <a:ext uri="{FF2B5EF4-FFF2-40B4-BE49-F238E27FC236}">
                <a16:creationId xmlns:a16="http://schemas.microsoft.com/office/drawing/2014/main" id="{D5862751-6136-49EB-B192-4DDF03FD0301}"/>
              </a:ext>
            </a:extLst>
          </p:cNvPr>
          <p:cNvSpPr txBox="1"/>
          <p:nvPr/>
        </p:nvSpPr>
        <p:spPr>
          <a:xfrm>
            <a:off x="1353313" y="1658112"/>
            <a:ext cx="10338816" cy="3046988"/>
          </a:xfrm>
          <a:prstGeom prst="rect">
            <a:avLst/>
          </a:prstGeom>
          <a:noFill/>
        </p:spPr>
        <p:txBody>
          <a:bodyPr wrap="square" rtlCol="0">
            <a:spAutoFit/>
          </a:bodyPr>
          <a:lstStyle/>
          <a:p>
            <a:pPr algn="just"/>
            <a:r>
              <a:rPr lang="fr-FR" sz="2400" b="1" u="sng" dirty="0">
                <a:latin typeface="Times New Roman" panose="02020603050405020304" pitchFamily="18" charset="0"/>
                <a:cs typeface="Times New Roman" panose="02020603050405020304" pitchFamily="18" charset="0"/>
              </a:rPr>
              <a:t>1</a:t>
            </a:r>
            <a:r>
              <a:rPr lang="fr-FR" sz="2400" b="1" u="sng" baseline="30000" dirty="0">
                <a:latin typeface="Times New Roman" panose="02020603050405020304" pitchFamily="18" charset="0"/>
                <a:cs typeface="Times New Roman" panose="02020603050405020304" pitchFamily="18" charset="0"/>
              </a:rPr>
              <a:t>er</a:t>
            </a:r>
            <a:r>
              <a:rPr lang="fr-FR" sz="2400" b="1" u="sng" dirty="0">
                <a:latin typeface="Times New Roman" panose="02020603050405020304" pitchFamily="18" charset="0"/>
                <a:cs typeface="Times New Roman" panose="02020603050405020304" pitchFamily="18" charset="0"/>
              </a:rPr>
              <a:t> septembre 2023: </a:t>
            </a:r>
            <a:r>
              <a:rPr lang="fr-FR" sz="2400" dirty="0">
                <a:latin typeface="Times New Roman" panose="02020603050405020304" pitchFamily="18" charset="0"/>
                <a:cs typeface="Times New Roman" panose="02020603050405020304" pitchFamily="18" charset="0"/>
              </a:rPr>
              <a:t>tous les impayés issus de contrats conclus à compter du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septembre 2023 et à tout recouvrement amiable de dette issu d’un contrat conclu à partir du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septembre.</a:t>
            </a:r>
          </a:p>
          <a:p>
            <a:pPr algn="just"/>
            <a:endParaRPr lang="fr-FR" sz="2400" dirty="0">
              <a:latin typeface="Times New Roman" panose="02020603050405020304" pitchFamily="18" charset="0"/>
              <a:cs typeface="Times New Roman" panose="02020603050405020304" pitchFamily="18" charset="0"/>
            </a:endParaRPr>
          </a:p>
          <a:p>
            <a:pPr algn="just"/>
            <a:r>
              <a:rPr lang="fr-FR" sz="2400" b="1" u="sng" dirty="0">
                <a:latin typeface="Times New Roman" panose="02020603050405020304" pitchFamily="18" charset="0"/>
                <a:cs typeface="Times New Roman" panose="02020603050405020304" pitchFamily="18" charset="0"/>
              </a:rPr>
              <a:t>1</a:t>
            </a:r>
            <a:r>
              <a:rPr lang="fr-FR" sz="2400" b="1" u="sng" baseline="30000" dirty="0">
                <a:latin typeface="Times New Roman" panose="02020603050405020304" pitchFamily="18" charset="0"/>
                <a:cs typeface="Times New Roman" panose="02020603050405020304" pitchFamily="18" charset="0"/>
              </a:rPr>
              <a:t>er</a:t>
            </a:r>
            <a:r>
              <a:rPr lang="fr-FR" sz="2400" b="1" u="sng" dirty="0">
                <a:latin typeface="Times New Roman" panose="02020603050405020304" pitchFamily="18" charset="0"/>
                <a:cs typeface="Times New Roman" panose="02020603050405020304" pitchFamily="18" charset="0"/>
              </a:rPr>
              <a:t> décembre 2023</a:t>
            </a:r>
            <a:r>
              <a:rPr lang="fr-FR" sz="2400" dirty="0">
                <a:latin typeface="Times New Roman" panose="02020603050405020304" pitchFamily="18" charset="0"/>
                <a:cs typeface="Times New Roman" panose="02020603050405020304" pitchFamily="18" charset="0"/>
              </a:rPr>
              <a:t>: tous les impayés issus de contrats conclus avant le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septembre lorsqu’ils se réalisent après le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décembre et à tout recouvrement amiable de dettes issu d’anciens contrats (conclus avant le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septembre) lorsque le recouvrement amiable se réalise après le 1</a:t>
            </a:r>
            <a:r>
              <a:rPr lang="fr-FR" sz="2400" baseline="30000" dirty="0">
                <a:latin typeface="Times New Roman" panose="02020603050405020304" pitchFamily="18" charset="0"/>
                <a:cs typeface="Times New Roman" panose="02020603050405020304" pitchFamily="18" charset="0"/>
              </a:rPr>
              <a:t>er</a:t>
            </a:r>
            <a:r>
              <a:rPr lang="fr-FR" sz="2400" dirty="0">
                <a:latin typeface="Times New Roman" panose="02020603050405020304" pitchFamily="18" charset="0"/>
                <a:cs typeface="Times New Roman" panose="02020603050405020304" pitchFamily="18" charset="0"/>
              </a:rPr>
              <a:t> décembre.</a:t>
            </a:r>
          </a:p>
        </p:txBody>
      </p:sp>
    </p:spTree>
    <p:extLst>
      <p:ext uri="{BB962C8B-B14F-4D97-AF65-F5344CB8AC3E}">
        <p14:creationId xmlns:p14="http://schemas.microsoft.com/office/powerpoint/2010/main" val="222780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F9372FC-9300-4A27-8BF2-166DDE3C911A}"/>
              </a:ext>
            </a:extLst>
          </p:cNvPr>
          <p:cNvSpPr txBox="1"/>
          <p:nvPr/>
        </p:nvSpPr>
        <p:spPr>
          <a:xfrm>
            <a:off x="377952" y="0"/>
            <a:ext cx="8542723" cy="646331"/>
          </a:xfrm>
          <a:prstGeom prst="rect">
            <a:avLst/>
          </a:prstGeom>
          <a:noFill/>
        </p:spPr>
        <p:txBody>
          <a:bodyPr wrap="none" rtlCol="0">
            <a:spAutoFit/>
          </a:bodyPr>
          <a:lstStyle>
            <a:defPPr>
              <a:defRPr lang="en-US"/>
            </a:defPPr>
            <a:lvl1pPr>
              <a:defRPr sz="3600">
                <a:solidFill>
                  <a:schemeClr val="tx1">
                    <a:lumMod val="85000"/>
                    <a:lumOff val="15000"/>
                  </a:schemeClr>
                </a:solidFill>
                <a:latin typeface="+mj-lt"/>
                <a:ea typeface="+mj-ea"/>
                <a:cs typeface="+mj-cs"/>
              </a:defRPr>
            </a:lvl1pPr>
          </a:lstStyle>
          <a:p>
            <a:r>
              <a:rPr lang="fr-FR" dirty="0"/>
              <a:t>Articulation avec d’autres législations</a:t>
            </a:r>
          </a:p>
        </p:txBody>
      </p:sp>
      <p:sp>
        <p:nvSpPr>
          <p:cNvPr id="5" name="ZoneTexte 4">
            <a:extLst>
              <a:ext uri="{FF2B5EF4-FFF2-40B4-BE49-F238E27FC236}">
                <a16:creationId xmlns:a16="http://schemas.microsoft.com/office/drawing/2014/main" id="{37D6932A-3190-48CF-AF19-3965839E59ED}"/>
              </a:ext>
            </a:extLst>
          </p:cNvPr>
          <p:cNvSpPr txBox="1"/>
          <p:nvPr/>
        </p:nvSpPr>
        <p:spPr>
          <a:xfrm>
            <a:off x="2353056" y="1094601"/>
            <a:ext cx="3563796" cy="1200329"/>
          </a:xfrm>
          <a:prstGeom prst="rect">
            <a:avLst/>
          </a:prstGeom>
          <a:noFill/>
        </p:spPr>
        <p:txBody>
          <a:bodyPr wrap="none" rtlCol="0">
            <a:spAutoFit/>
          </a:bodyPr>
          <a:lstStyle/>
          <a:p>
            <a:r>
              <a:rPr lang="fr-FR" sz="2400" dirty="0">
                <a:latin typeface="Times New Roman" panose="02020603050405020304" pitchFamily="18" charset="0"/>
                <a:cs typeface="Times New Roman" panose="02020603050405020304" pitchFamily="18" charset="0"/>
              </a:rPr>
              <a:t>Loi Télécom ?</a:t>
            </a:r>
          </a:p>
          <a:p>
            <a:r>
              <a:rPr lang="fr-FR" sz="2400" dirty="0">
                <a:latin typeface="Times New Roman" panose="02020603050405020304" pitchFamily="18" charset="0"/>
                <a:cs typeface="Times New Roman" panose="02020603050405020304" pitchFamily="18" charset="0"/>
              </a:rPr>
              <a:t>Ordonnance gaz/elec ?</a:t>
            </a:r>
          </a:p>
          <a:p>
            <a:r>
              <a:rPr lang="fr-FR" sz="2400" dirty="0">
                <a:latin typeface="Times New Roman" panose="02020603050405020304" pitchFamily="18" charset="0"/>
                <a:cs typeface="Times New Roman" panose="02020603050405020304" pitchFamily="18" charset="0"/>
              </a:rPr>
              <a:t>Crédit à la consommation ?</a:t>
            </a:r>
          </a:p>
        </p:txBody>
      </p:sp>
      <p:sp>
        <p:nvSpPr>
          <p:cNvPr id="6" name="ZoneTexte 5">
            <a:extLst>
              <a:ext uri="{FF2B5EF4-FFF2-40B4-BE49-F238E27FC236}">
                <a16:creationId xmlns:a16="http://schemas.microsoft.com/office/drawing/2014/main" id="{5B41C8B2-1D6C-43C6-9B2D-19A7A6761088}"/>
              </a:ext>
            </a:extLst>
          </p:cNvPr>
          <p:cNvSpPr txBox="1"/>
          <p:nvPr/>
        </p:nvSpPr>
        <p:spPr>
          <a:xfrm>
            <a:off x="1085089" y="2654856"/>
            <a:ext cx="10533888" cy="4247317"/>
          </a:xfrm>
          <a:prstGeom prst="rect">
            <a:avLst/>
          </a:prstGeom>
          <a:noFill/>
        </p:spPr>
        <p:txBody>
          <a:bodyPr wrap="square" rtlCol="0">
            <a:spAutoFit/>
          </a:bodyPr>
          <a:lstStyle/>
          <a:p>
            <a:pPr algn="just"/>
            <a:r>
              <a:rPr lang="fr-FR" sz="2800" dirty="0">
                <a:latin typeface="Times New Roman" panose="02020603050405020304" pitchFamily="18" charset="0"/>
                <a:cs typeface="Times New Roman" panose="02020603050405020304" pitchFamily="18" charset="0"/>
              </a:rPr>
              <a:t>Le cadre normatif mis en œuvre par le livre XIX s’applique sans préjudice de l’ensemble des législations particulières qui continuent donc à s’appliquer =&gt;&gt;  il faut faire une </a:t>
            </a:r>
            <a:r>
              <a:rPr lang="fr-FR" sz="2800" b="1" dirty="0">
                <a:latin typeface="Times New Roman" panose="02020603050405020304" pitchFamily="18" charset="0"/>
                <a:cs typeface="Times New Roman" panose="02020603050405020304" pitchFamily="18" charset="0"/>
              </a:rPr>
              <a:t>application cumulative </a:t>
            </a:r>
            <a:r>
              <a:rPr lang="fr-FR" sz="2800" dirty="0">
                <a:latin typeface="Times New Roman" panose="02020603050405020304" pitchFamily="18" charset="0"/>
                <a:cs typeface="Times New Roman" panose="02020603050405020304" pitchFamily="18" charset="0"/>
              </a:rPr>
              <a:t>des règles.</a:t>
            </a:r>
          </a:p>
          <a:p>
            <a:pPr algn="just"/>
            <a:endParaRPr lang="fr-FR" sz="2800" dirty="0">
              <a:latin typeface="Times New Roman" panose="02020603050405020304" pitchFamily="18" charset="0"/>
              <a:cs typeface="Times New Roman" panose="02020603050405020304" pitchFamily="18" charset="0"/>
            </a:endParaRPr>
          </a:p>
          <a:p>
            <a:pPr algn="just"/>
            <a:r>
              <a:rPr lang="fr-FR" sz="2800" dirty="0">
                <a:latin typeface="Times New Roman" panose="02020603050405020304" pitchFamily="18" charset="0"/>
                <a:cs typeface="Times New Roman" panose="02020603050405020304" pitchFamily="18" charset="0"/>
              </a:rPr>
              <a:t>Cependant, si cumul n’est pas possible car les règles sont contradictoires (ex: loi télécom prévoit le 1</a:t>
            </a:r>
            <a:r>
              <a:rPr lang="fr-FR" sz="2800" baseline="30000" dirty="0">
                <a:latin typeface="Times New Roman" panose="02020603050405020304" pitchFamily="18" charset="0"/>
                <a:cs typeface="Times New Roman" panose="02020603050405020304" pitchFamily="18" charset="0"/>
              </a:rPr>
              <a:t>er</a:t>
            </a:r>
            <a:r>
              <a:rPr lang="fr-FR" sz="2800" dirty="0">
                <a:latin typeface="Times New Roman" panose="02020603050405020304" pitchFamily="18" charset="0"/>
                <a:cs typeface="Times New Roman" panose="02020603050405020304" pitchFamily="18" charset="0"/>
              </a:rPr>
              <a:t> rappel gratuit, puis rappel ultérieur 10€), alors les règles « particulières » priment les règles générales.</a:t>
            </a:r>
          </a:p>
          <a:p>
            <a:pPr algn="just"/>
            <a:r>
              <a:rPr lang="fr-FR" sz="2800" u="sng" dirty="0">
                <a:latin typeface="Times New Roman" panose="02020603050405020304" pitchFamily="18" charset="0"/>
                <a:cs typeface="Times New Roman" panose="02020603050405020304" pitchFamily="18" charset="0"/>
              </a:rPr>
              <a:t>Mais pas clair du tout!!!!</a:t>
            </a:r>
          </a:p>
          <a:p>
            <a:endParaRPr lang="fr-FR" dirty="0"/>
          </a:p>
        </p:txBody>
      </p:sp>
    </p:spTree>
    <p:extLst>
      <p:ext uri="{BB962C8B-B14F-4D97-AF65-F5344CB8AC3E}">
        <p14:creationId xmlns:p14="http://schemas.microsoft.com/office/powerpoint/2010/main" val="123427429"/>
      </p:ext>
    </p:extLst>
  </p:cSld>
  <p:clrMapOvr>
    <a:masterClrMapping/>
  </p:clrMapOvr>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654</TotalTime>
  <Words>2229</Words>
  <Application>Microsoft Office PowerPoint</Application>
  <PresentationFormat>Grand écran</PresentationFormat>
  <Paragraphs>229</Paragraphs>
  <Slides>20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Arial</vt:lpstr>
      <vt:lpstr>Calibri</vt:lpstr>
      <vt:lpstr>Century Gothic</vt:lpstr>
      <vt:lpstr>Courier New</vt:lpstr>
      <vt:lpstr>Times New Roman</vt:lpstr>
      <vt:lpstr>Wingdings 3</vt:lpstr>
      <vt:lpstr>Brin</vt:lpstr>
      <vt:lpstr>Livre XIX du Code de droit économique « Dettes du consommateur »</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Livre XIX du Code de droit économique « Dettes du consommateur »</dc:title>
  <dc:creator>sylvie</dc:creator>
  <cp:lastModifiedBy> </cp:lastModifiedBy>
  <cp:revision>43</cp:revision>
  <dcterms:created xsi:type="dcterms:W3CDTF">2023-09-20T10:02:28Z</dcterms:created>
  <dcterms:modified xsi:type="dcterms:W3CDTF">2023-10-12T09:53:07Z</dcterms:modified>
</cp:coreProperties>
</file>