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4"/>
  </p:sldMasterIdLst>
  <p:notesMasterIdLst>
    <p:notesMasterId r:id="rId22"/>
  </p:notesMasterIdLst>
  <p:sldIdLst>
    <p:sldId id="256" r:id="rId5"/>
    <p:sldId id="275" r:id="rId6"/>
    <p:sldId id="282" r:id="rId7"/>
    <p:sldId id="283" r:id="rId8"/>
    <p:sldId id="266" r:id="rId9"/>
    <p:sldId id="268" r:id="rId10"/>
    <p:sldId id="267" r:id="rId11"/>
    <p:sldId id="258" r:id="rId12"/>
    <p:sldId id="279" r:id="rId13"/>
    <p:sldId id="259" r:id="rId14"/>
    <p:sldId id="260" r:id="rId15"/>
    <p:sldId id="261" r:id="rId16"/>
    <p:sldId id="263" r:id="rId17"/>
    <p:sldId id="284" r:id="rId18"/>
    <p:sldId id="262" r:id="rId19"/>
    <p:sldId id="264" r:id="rId20"/>
    <p:sldId id="281"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9771" autoAdjust="0"/>
  </p:normalViewPr>
  <p:slideViewPr>
    <p:cSldViewPr snapToGrid="0">
      <p:cViewPr varScale="1">
        <p:scale>
          <a:sx n="46" d="100"/>
          <a:sy n="46" d="100"/>
        </p:scale>
        <p:origin x="1444" y="44"/>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Rodriguez y Canteli" userId="0f963a23-3e34-4a13-bb75-9f99f7325eeb" providerId="ADAL" clId="{265F0578-4C99-4608-B649-9F6BF992EBAF}"/>
    <pc:docChg chg="modSld">
      <pc:chgData name="Jessica Rodriguez y Canteli" userId="0f963a23-3e34-4a13-bb75-9f99f7325eeb" providerId="ADAL" clId="{265F0578-4C99-4608-B649-9F6BF992EBAF}" dt="2021-02-23T12:31:55.389" v="15" actId="20577"/>
      <pc:docMkLst>
        <pc:docMk/>
      </pc:docMkLst>
      <pc:sldChg chg="modNotesTx">
        <pc:chgData name="Jessica Rodriguez y Canteli" userId="0f963a23-3e34-4a13-bb75-9f99f7325eeb" providerId="ADAL" clId="{265F0578-4C99-4608-B649-9F6BF992EBAF}" dt="2021-02-23T12:31:25.425" v="6" actId="20577"/>
        <pc:sldMkLst>
          <pc:docMk/>
          <pc:sldMk cId="1518641794" sldId="258"/>
        </pc:sldMkLst>
      </pc:sldChg>
      <pc:sldChg chg="modNotesTx">
        <pc:chgData name="Jessica Rodriguez y Canteli" userId="0f963a23-3e34-4a13-bb75-9f99f7325eeb" providerId="ADAL" clId="{265F0578-4C99-4608-B649-9F6BF992EBAF}" dt="2021-02-23T12:31:31.822" v="8" actId="20577"/>
        <pc:sldMkLst>
          <pc:docMk/>
          <pc:sldMk cId="319659372" sldId="259"/>
        </pc:sldMkLst>
      </pc:sldChg>
      <pc:sldChg chg="modNotesTx">
        <pc:chgData name="Jessica Rodriguez y Canteli" userId="0f963a23-3e34-4a13-bb75-9f99f7325eeb" providerId="ADAL" clId="{265F0578-4C99-4608-B649-9F6BF992EBAF}" dt="2021-02-23T12:31:35.229" v="9" actId="20577"/>
        <pc:sldMkLst>
          <pc:docMk/>
          <pc:sldMk cId="3083677051" sldId="260"/>
        </pc:sldMkLst>
      </pc:sldChg>
      <pc:sldChg chg="modNotesTx">
        <pc:chgData name="Jessica Rodriguez y Canteli" userId="0f963a23-3e34-4a13-bb75-9f99f7325eeb" providerId="ADAL" clId="{265F0578-4C99-4608-B649-9F6BF992EBAF}" dt="2021-02-23T12:31:38.868" v="10" actId="20577"/>
        <pc:sldMkLst>
          <pc:docMk/>
          <pc:sldMk cId="4147169192" sldId="261"/>
        </pc:sldMkLst>
      </pc:sldChg>
      <pc:sldChg chg="modNotesTx">
        <pc:chgData name="Jessica Rodriguez y Canteli" userId="0f963a23-3e34-4a13-bb75-9f99f7325eeb" providerId="ADAL" clId="{265F0578-4C99-4608-B649-9F6BF992EBAF}" dt="2021-02-23T12:31:49.191" v="13" actId="20577"/>
        <pc:sldMkLst>
          <pc:docMk/>
          <pc:sldMk cId="2367616130" sldId="262"/>
        </pc:sldMkLst>
      </pc:sldChg>
      <pc:sldChg chg="modNotesTx">
        <pc:chgData name="Jessica Rodriguez y Canteli" userId="0f963a23-3e34-4a13-bb75-9f99f7325eeb" providerId="ADAL" clId="{265F0578-4C99-4608-B649-9F6BF992EBAF}" dt="2021-02-23T12:31:42.745" v="11" actId="20577"/>
        <pc:sldMkLst>
          <pc:docMk/>
          <pc:sldMk cId="92876158" sldId="263"/>
        </pc:sldMkLst>
      </pc:sldChg>
      <pc:sldChg chg="modNotesTx">
        <pc:chgData name="Jessica Rodriguez y Canteli" userId="0f963a23-3e34-4a13-bb75-9f99f7325eeb" providerId="ADAL" clId="{265F0578-4C99-4608-B649-9F6BF992EBAF}" dt="2021-02-23T12:31:52.814" v="14" actId="20577"/>
        <pc:sldMkLst>
          <pc:docMk/>
          <pc:sldMk cId="1946329220" sldId="264"/>
        </pc:sldMkLst>
      </pc:sldChg>
      <pc:sldChg chg="modNotesTx">
        <pc:chgData name="Jessica Rodriguez y Canteli" userId="0f963a23-3e34-4a13-bb75-9f99f7325eeb" providerId="ADAL" clId="{265F0578-4C99-4608-B649-9F6BF992EBAF}" dt="2021-02-23T12:31:17.640" v="3" actId="20577"/>
        <pc:sldMkLst>
          <pc:docMk/>
          <pc:sldMk cId="3796688396" sldId="266"/>
        </pc:sldMkLst>
      </pc:sldChg>
      <pc:sldChg chg="modNotesTx">
        <pc:chgData name="Jessica Rodriguez y Canteli" userId="0f963a23-3e34-4a13-bb75-9f99f7325eeb" providerId="ADAL" clId="{265F0578-4C99-4608-B649-9F6BF992EBAF}" dt="2021-02-23T12:31:22.720" v="5" actId="20577"/>
        <pc:sldMkLst>
          <pc:docMk/>
          <pc:sldMk cId="1567342427" sldId="267"/>
        </pc:sldMkLst>
      </pc:sldChg>
      <pc:sldChg chg="modNotesTx">
        <pc:chgData name="Jessica Rodriguez y Canteli" userId="0f963a23-3e34-4a13-bb75-9f99f7325eeb" providerId="ADAL" clId="{265F0578-4C99-4608-B649-9F6BF992EBAF}" dt="2021-02-23T12:31:20.261" v="4" actId="20577"/>
        <pc:sldMkLst>
          <pc:docMk/>
          <pc:sldMk cId="3790391737" sldId="268"/>
        </pc:sldMkLst>
      </pc:sldChg>
      <pc:sldChg chg="modNotesTx">
        <pc:chgData name="Jessica Rodriguez y Canteli" userId="0f963a23-3e34-4a13-bb75-9f99f7325eeb" providerId="ADAL" clId="{265F0578-4C99-4608-B649-9F6BF992EBAF}" dt="2021-02-23T12:31:03.462" v="0" actId="20577"/>
        <pc:sldMkLst>
          <pc:docMk/>
          <pc:sldMk cId="1266147197" sldId="275"/>
        </pc:sldMkLst>
      </pc:sldChg>
      <pc:sldChg chg="modNotesTx">
        <pc:chgData name="Jessica Rodriguez y Canteli" userId="0f963a23-3e34-4a13-bb75-9f99f7325eeb" providerId="ADAL" clId="{265F0578-4C99-4608-B649-9F6BF992EBAF}" dt="2021-02-23T12:31:28.501" v="7" actId="20577"/>
        <pc:sldMkLst>
          <pc:docMk/>
          <pc:sldMk cId="3343768290" sldId="279"/>
        </pc:sldMkLst>
      </pc:sldChg>
      <pc:sldChg chg="modNotesTx">
        <pc:chgData name="Jessica Rodriguez y Canteli" userId="0f963a23-3e34-4a13-bb75-9f99f7325eeb" providerId="ADAL" clId="{265F0578-4C99-4608-B649-9F6BF992EBAF}" dt="2021-02-23T12:31:55.389" v="15" actId="20577"/>
        <pc:sldMkLst>
          <pc:docMk/>
          <pc:sldMk cId="1796330029" sldId="281"/>
        </pc:sldMkLst>
      </pc:sldChg>
      <pc:sldChg chg="modNotesTx">
        <pc:chgData name="Jessica Rodriguez y Canteli" userId="0f963a23-3e34-4a13-bb75-9f99f7325eeb" providerId="ADAL" clId="{265F0578-4C99-4608-B649-9F6BF992EBAF}" dt="2021-02-23T12:31:06.422" v="1" actId="20577"/>
        <pc:sldMkLst>
          <pc:docMk/>
          <pc:sldMk cId="1103695309" sldId="282"/>
        </pc:sldMkLst>
      </pc:sldChg>
      <pc:sldChg chg="modNotesTx">
        <pc:chgData name="Jessica Rodriguez y Canteli" userId="0f963a23-3e34-4a13-bb75-9f99f7325eeb" providerId="ADAL" clId="{265F0578-4C99-4608-B649-9F6BF992EBAF}" dt="2021-02-23T12:31:13.815" v="2" actId="20577"/>
        <pc:sldMkLst>
          <pc:docMk/>
          <pc:sldMk cId="1002152823" sldId="283"/>
        </pc:sldMkLst>
      </pc:sldChg>
      <pc:sldChg chg="modNotesTx">
        <pc:chgData name="Jessica Rodriguez y Canteli" userId="0f963a23-3e34-4a13-bb75-9f99f7325eeb" providerId="ADAL" clId="{265F0578-4C99-4608-B649-9F6BF992EBAF}" dt="2021-02-23T12:31:46.484" v="12" actId="20577"/>
        <pc:sldMkLst>
          <pc:docMk/>
          <pc:sldMk cId="963279326"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FCB607-03E3-49F2-9959-3FC5D75C7DD7}" type="datetimeFigureOut">
              <a:rPr lang="nl-BE" smtClean="0"/>
              <a:t>23/02/2021</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CCA3A3-4CF2-407F-8A84-645D23BD6A97}" type="slidenum">
              <a:rPr lang="nl-BE" smtClean="0"/>
              <a:t>‹N°›</a:t>
            </a:fld>
            <a:endParaRPr lang="nl-BE"/>
          </a:p>
        </p:txBody>
      </p:sp>
    </p:spTree>
    <p:extLst>
      <p:ext uri="{BB962C8B-B14F-4D97-AF65-F5344CB8AC3E}">
        <p14:creationId xmlns:p14="http://schemas.microsoft.com/office/powerpoint/2010/main" val="2362323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endParaRPr lang="nl-BE" dirty="0"/>
          </a:p>
        </p:txBody>
      </p:sp>
      <p:sp>
        <p:nvSpPr>
          <p:cNvPr id="4" name="Tijdelijke aanduiding voor dianummer 3"/>
          <p:cNvSpPr>
            <a:spLocks noGrp="1"/>
          </p:cNvSpPr>
          <p:nvPr>
            <p:ph type="sldNum" sz="quarter" idx="10"/>
          </p:nvPr>
        </p:nvSpPr>
        <p:spPr/>
        <p:txBody>
          <a:bodyPr/>
          <a:lstStyle/>
          <a:p>
            <a:fld id="{3DCCA3A3-4CF2-407F-8A84-645D23BD6A97}" type="slidenum">
              <a:rPr lang="nl-BE" smtClean="0"/>
              <a:t>1</a:t>
            </a:fld>
            <a:endParaRPr lang="nl-BE"/>
          </a:p>
        </p:txBody>
      </p:sp>
    </p:spTree>
    <p:extLst>
      <p:ext uri="{BB962C8B-B14F-4D97-AF65-F5344CB8AC3E}">
        <p14:creationId xmlns:p14="http://schemas.microsoft.com/office/powerpoint/2010/main" val="768457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3DCCA3A3-4CF2-407F-8A84-645D23BD6A97}" type="slidenum">
              <a:rPr lang="nl-BE" smtClean="0"/>
              <a:t>2</a:t>
            </a:fld>
            <a:endParaRPr lang="nl-BE"/>
          </a:p>
        </p:txBody>
      </p:sp>
    </p:spTree>
    <p:extLst>
      <p:ext uri="{BB962C8B-B14F-4D97-AF65-F5344CB8AC3E}">
        <p14:creationId xmlns:p14="http://schemas.microsoft.com/office/powerpoint/2010/main" val="100497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3DCCA3A3-4CF2-407F-8A84-645D23BD6A97}" type="slidenum">
              <a:rPr lang="nl-BE" smtClean="0"/>
              <a:t>3</a:t>
            </a:fld>
            <a:endParaRPr lang="nl-BE"/>
          </a:p>
        </p:txBody>
      </p:sp>
    </p:spTree>
    <p:extLst>
      <p:ext uri="{BB962C8B-B14F-4D97-AF65-F5344CB8AC3E}">
        <p14:creationId xmlns:p14="http://schemas.microsoft.com/office/powerpoint/2010/main" val="721977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3DCCA3A3-4CF2-407F-8A84-645D23BD6A97}" type="slidenum">
              <a:rPr lang="nl-BE" smtClean="0"/>
              <a:t>4</a:t>
            </a:fld>
            <a:endParaRPr lang="nl-BE"/>
          </a:p>
        </p:txBody>
      </p:sp>
    </p:spTree>
    <p:extLst>
      <p:ext uri="{BB962C8B-B14F-4D97-AF65-F5344CB8AC3E}">
        <p14:creationId xmlns:p14="http://schemas.microsoft.com/office/powerpoint/2010/main" val="517561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DCCA3A3-4CF2-407F-8A84-645D23BD6A97}" type="slidenum">
              <a:rPr lang="nl-BE" smtClean="0"/>
              <a:t>5</a:t>
            </a:fld>
            <a:endParaRPr lang="nl-BE"/>
          </a:p>
        </p:txBody>
      </p:sp>
    </p:spTree>
    <p:extLst>
      <p:ext uri="{BB962C8B-B14F-4D97-AF65-F5344CB8AC3E}">
        <p14:creationId xmlns:p14="http://schemas.microsoft.com/office/powerpoint/2010/main" val="114328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3DCCA3A3-4CF2-407F-8A84-645D23BD6A97}" type="slidenum">
              <a:rPr lang="nl-BE" smtClean="0"/>
              <a:t>6</a:t>
            </a:fld>
            <a:endParaRPr lang="nl-BE"/>
          </a:p>
        </p:txBody>
      </p:sp>
    </p:spTree>
    <p:extLst>
      <p:ext uri="{BB962C8B-B14F-4D97-AF65-F5344CB8AC3E}">
        <p14:creationId xmlns:p14="http://schemas.microsoft.com/office/powerpoint/2010/main" val="341615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DCCA3A3-4CF2-407F-8A84-645D23BD6A97}" type="slidenum">
              <a:rPr lang="nl-BE" smtClean="0"/>
              <a:t>7</a:t>
            </a:fld>
            <a:endParaRPr lang="nl-BE"/>
          </a:p>
        </p:txBody>
      </p:sp>
    </p:spTree>
    <p:extLst>
      <p:ext uri="{BB962C8B-B14F-4D97-AF65-F5344CB8AC3E}">
        <p14:creationId xmlns:p14="http://schemas.microsoft.com/office/powerpoint/2010/main" val="1228388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ctr">
              <a:lnSpc>
                <a:spcPct val="150000"/>
              </a:lnSpc>
              <a:spcAft>
                <a:spcPts val="800"/>
              </a:spcAft>
            </a:pPr>
            <a:r>
              <a:rPr lang="nl-BE" sz="1800" kern="1200" dirty="0">
                <a:effectLst/>
                <a:latin typeface="Arial" panose="020B0604020202020204" pitchFamily="34" charset="0"/>
                <a:ea typeface="Calibri" panose="020F0502020204030204" pitchFamily="34" charset="0"/>
              </a:rPr>
              <a:t> </a:t>
            </a:r>
            <a:endParaRPr lang="fr-BE" sz="1800" kern="1200" dirty="0">
              <a:effectLst/>
              <a:latin typeface="Arial" panose="020B0604020202020204" pitchFamily="34" charset="0"/>
              <a:ea typeface="Calibri" panose="020F0502020204030204" pitchFamily="34" charset="0"/>
            </a:endParaRPr>
          </a:p>
          <a:p>
            <a:endParaRPr lang="nl-BE" dirty="0"/>
          </a:p>
        </p:txBody>
      </p:sp>
      <p:sp>
        <p:nvSpPr>
          <p:cNvPr id="4" name="Tijdelijke aanduiding voor dianummer 3"/>
          <p:cNvSpPr>
            <a:spLocks noGrp="1"/>
          </p:cNvSpPr>
          <p:nvPr>
            <p:ph type="sldNum" sz="quarter" idx="10"/>
          </p:nvPr>
        </p:nvSpPr>
        <p:spPr/>
        <p:txBody>
          <a:bodyPr/>
          <a:lstStyle/>
          <a:p>
            <a:fld id="{3DCCA3A3-4CF2-407F-8A84-645D23BD6A97}" type="slidenum">
              <a:rPr lang="nl-BE" smtClean="0"/>
              <a:t>8</a:t>
            </a:fld>
            <a:endParaRPr lang="nl-BE"/>
          </a:p>
        </p:txBody>
      </p:sp>
    </p:spTree>
    <p:extLst>
      <p:ext uri="{BB962C8B-B14F-4D97-AF65-F5344CB8AC3E}">
        <p14:creationId xmlns:p14="http://schemas.microsoft.com/office/powerpoint/2010/main" val="721513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3DCCA3A3-4CF2-407F-8A84-645D23BD6A97}" type="slidenum">
              <a:rPr lang="nl-BE" smtClean="0"/>
              <a:t>9</a:t>
            </a:fld>
            <a:endParaRPr lang="nl-BE"/>
          </a:p>
        </p:txBody>
      </p:sp>
    </p:spTree>
    <p:extLst>
      <p:ext uri="{BB962C8B-B14F-4D97-AF65-F5344CB8AC3E}">
        <p14:creationId xmlns:p14="http://schemas.microsoft.com/office/powerpoint/2010/main" val="3623045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lnSpc>
                <a:spcPct val="107000"/>
              </a:lnSpc>
              <a:spcAft>
                <a:spcPts val="800"/>
              </a:spcAft>
            </a:pPr>
            <a:endParaRPr lang="nl-BE" dirty="0"/>
          </a:p>
        </p:txBody>
      </p:sp>
      <p:sp>
        <p:nvSpPr>
          <p:cNvPr id="4" name="Tijdelijke aanduiding voor dianummer 3"/>
          <p:cNvSpPr>
            <a:spLocks noGrp="1"/>
          </p:cNvSpPr>
          <p:nvPr>
            <p:ph type="sldNum" sz="quarter" idx="10"/>
          </p:nvPr>
        </p:nvSpPr>
        <p:spPr/>
        <p:txBody>
          <a:bodyPr/>
          <a:lstStyle/>
          <a:p>
            <a:fld id="{3DCCA3A3-4CF2-407F-8A84-645D23BD6A97}" type="slidenum">
              <a:rPr lang="nl-BE" smtClean="0"/>
              <a:t>10</a:t>
            </a:fld>
            <a:endParaRPr lang="nl-BE"/>
          </a:p>
        </p:txBody>
      </p:sp>
    </p:spTree>
    <p:extLst>
      <p:ext uri="{BB962C8B-B14F-4D97-AF65-F5344CB8AC3E}">
        <p14:creationId xmlns:p14="http://schemas.microsoft.com/office/powerpoint/2010/main" val="1505790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3DCCA3A3-4CF2-407F-8A84-645D23BD6A97}" type="slidenum">
              <a:rPr lang="nl-BE" smtClean="0"/>
              <a:t>11</a:t>
            </a:fld>
            <a:endParaRPr lang="nl-BE"/>
          </a:p>
        </p:txBody>
      </p:sp>
    </p:spTree>
    <p:extLst>
      <p:ext uri="{BB962C8B-B14F-4D97-AF65-F5344CB8AC3E}">
        <p14:creationId xmlns:p14="http://schemas.microsoft.com/office/powerpoint/2010/main" val="2948286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3DCCA3A3-4CF2-407F-8A84-645D23BD6A97}" type="slidenum">
              <a:rPr lang="nl-BE" smtClean="0"/>
              <a:t>12</a:t>
            </a:fld>
            <a:endParaRPr lang="nl-BE"/>
          </a:p>
        </p:txBody>
      </p:sp>
    </p:spTree>
    <p:extLst>
      <p:ext uri="{BB962C8B-B14F-4D97-AF65-F5344CB8AC3E}">
        <p14:creationId xmlns:p14="http://schemas.microsoft.com/office/powerpoint/2010/main" val="3528371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25475" y="1143000"/>
            <a:ext cx="5486400" cy="3086100"/>
          </a:xfrm>
        </p:spPr>
      </p:sp>
      <p:sp>
        <p:nvSpPr>
          <p:cNvPr id="3" name="Tijdelijke aanduiding voor notities 2"/>
          <p:cNvSpPr>
            <a:spLocks noGrp="1"/>
          </p:cNvSpPr>
          <p:nvPr>
            <p:ph type="body" idx="1"/>
          </p:nvPr>
        </p:nvSpPr>
        <p:spPr/>
        <p:txBody>
          <a:bodyPr/>
          <a:lstStyle/>
          <a:p>
            <a:endParaRPr lang="fr-FR" dirty="0"/>
          </a:p>
          <a:p>
            <a:endParaRPr lang="nl-BE" dirty="0"/>
          </a:p>
        </p:txBody>
      </p:sp>
      <p:sp>
        <p:nvSpPr>
          <p:cNvPr id="4" name="Tijdelijke aanduiding voor dianummer 3"/>
          <p:cNvSpPr>
            <a:spLocks noGrp="1"/>
          </p:cNvSpPr>
          <p:nvPr>
            <p:ph type="sldNum" sz="quarter" idx="10"/>
          </p:nvPr>
        </p:nvSpPr>
        <p:spPr/>
        <p:txBody>
          <a:bodyPr/>
          <a:lstStyle/>
          <a:p>
            <a:fld id="{3DCCA3A3-4CF2-407F-8A84-645D23BD6A97}" type="slidenum">
              <a:rPr lang="nl-BE" smtClean="0"/>
              <a:t>13</a:t>
            </a:fld>
            <a:endParaRPr lang="nl-BE"/>
          </a:p>
        </p:txBody>
      </p:sp>
    </p:spTree>
    <p:extLst>
      <p:ext uri="{BB962C8B-B14F-4D97-AF65-F5344CB8AC3E}">
        <p14:creationId xmlns:p14="http://schemas.microsoft.com/office/powerpoint/2010/main" val="2243001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3DCCA3A3-4CF2-407F-8A84-645D23BD6A97}" type="slidenum">
              <a:rPr lang="nl-BE" smtClean="0"/>
              <a:t>14</a:t>
            </a:fld>
            <a:endParaRPr lang="nl-BE"/>
          </a:p>
        </p:txBody>
      </p:sp>
    </p:spTree>
    <p:extLst>
      <p:ext uri="{BB962C8B-B14F-4D97-AF65-F5344CB8AC3E}">
        <p14:creationId xmlns:p14="http://schemas.microsoft.com/office/powerpoint/2010/main" val="1234482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endParaRPr lang="fr-FR" dirty="0"/>
          </a:p>
        </p:txBody>
      </p:sp>
      <p:sp>
        <p:nvSpPr>
          <p:cNvPr id="4" name="Tijdelijke aanduiding voor dianummer 3"/>
          <p:cNvSpPr>
            <a:spLocks noGrp="1"/>
          </p:cNvSpPr>
          <p:nvPr>
            <p:ph type="sldNum" sz="quarter" idx="10"/>
          </p:nvPr>
        </p:nvSpPr>
        <p:spPr/>
        <p:txBody>
          <a:bodyPr/>
          <a:lstStyle/>
          <a:p>
            <a:fld id="{3DCCA3A3-4CF2-407F-8A84-645D23BD6A97}" type="slidenum">
              <a:rPr lang="nl-BE" smtClean="0"/>
              <a:t>15</a:t>
            </a:fld>
            <a:endParaRPr lang="nl-BE"/>
          </a:p>
        </p:txBody>
      </p:sp>
    </p:spTree>
    <p:extLst>
      <p:ext uri="{BB962C8B-B14F-4D97-AF65-F5344CB8AC3E}">
        <p14:creationId xmlns:p14="http://schemas.microsoft.com/office/powerpoint/2010/main" val="25189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3DCCA3A3-4CF2-407F-8A84-645D23BD6A97}" type="slidenum">
              <a:rPr lang="nl-BE" smtClean="0"/>
              <a:t>16</a:t>
            </a:fld>
            <a:endParaRPr lang="nl-BE"/>
          </a:p>
        </p:txBody>
      </p:sp>
    </p:spTree>
    <p:extLst>
      <p:ext uri="{BB962C8B-B14F-4D97-AF65-F5344CB8AC3E}">
        <p14:creationId xmlns:p14="http://schemas.microsoft.com/office/powerpoint/2010/main" val="1129308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3DCCA3A3-4CF2-407F-8A84-645D23BD6A97}" type="slidenum">
              <a:rPr lang="nl-BE" smtClean="0"/>
              <a:t>17</a:t>
            </a:fld>
            <a:endParaRPr lang="nl-BE"/>
          </a:p>
        </p:txBody>
      </p:sp>
    </p:spTree>
    <p:extLst>
      <p:ext uri="{BB962C8B-B14F-4D97-AF65-F5344CB8AC3E}">
        <p14:creationId xmlns:p14="http://schemas.microsoft.com/office/powerpoint/2010/main" val="4024252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nl-NL"/>
              <a:t>Klik om de stijl te bewerken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2/23/2021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2344230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nl-NL"/>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2/23/2021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2115080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nl-NL"/>
              <a:t>Klik om de stijl te bewerken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96DFF08F-DC6B-4601-B491-B0F83F6DD2DA}" type="datetimeFigureOut">
              <a:rPr lang="en-US" smtClean="0"/>
              <a:pPr/>
              <a:t>2/23/2021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451907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2/23/2021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129621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2/23/2021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2650058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nl-NL"/>
              <a:t>Klik om de stijl te bewerken</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2/23/2021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212316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2/23/2021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638579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nl-NL"/>
              <a:t>Klik om de stijl te bewerken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nl-NL"/>
              <a:t>Klik om de modelstijlen te bewerken</a:t>
            </a:r>
          </a:p>
        </p:txBody>
      </p:sp>
      <p:sp>
        <p:nvSpPr>
          <p:cNvPr id="5" name="Date Placeholder 4"/>
          <p:cNvSpPr>
            <a:spLocks noGrp="1"/>
          </p:cNvSpPr>
          <p:nvPr>
            <p:ph type="dt" sz="half" idx="10"/>
          </p:nvPr>
        </p:nvSpPr>
        <p:spPr/>
        <p:txBody>
          <a:bodyPr/>
          <a:lstStyle/>
          <a:p>
            <a:fld id="{96DFF08F-DC6B-4601-B491-B0F83F6DD2DA}" type="datetimeFigureOut">
              <a:rPr lang="en-US" smtClean="0"/>
              <a:t>2/23/2021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746658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nl-NL"/>
              <a:t>Klik om de stijl te bewerken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4"/>
          <p:cNvSpPr>
            <a:spLocks noGrp="1"/>
          </p:cNvSpPr>
          <p:nvPr>
            <p:ph type="dt" sz="half" idx="10"/>
          </p:nvPr>
        </p:nvSpPr>
        <p:spPr/>
        <p:txBody>
          <a:bodyPr/>
          <a:lstStyle/>
          <a:p>
            <a:fld id="{96DFF08F-DC6B-4601-B491-B0F83F6DD2DA}" type="datetimeFigureOut">
              <a:rPr lang="en-US" smtClean="0"/>
              <a:t>2/23/2021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683963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96DFF08F-DC6B-4601-B491-B0F83F6DD2DA}" type="datetimeFigureOut">
              <a:rPr lang="en-US" smtClean="0"/>
              <a:pPr/>
              <a:t>2/23/2021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511415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96DFF08F-DC6B-4601-B491-B0F83F6DD2DA}" type="datetimeFigureOut">
              <a:rPr lang="en-US" smtClean="0"/>
              <a:pPr/>
              <a:t>2/23/2021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68307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96DFF08F-DC6B-4601-B491-B0F83F6DD2DA}" type="datetimeFigureOut">
              <a:rPr lang="en-US" smtClean="0"/>
              <a:pPr/>
              <a:t>2/23/2021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2830661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96DFF08F-DC6B-4601-B491-B0F83F6DD2DA}" type="datetimeFigureOut">
              <a:rPr lang="en-US" smtClean="0"/>
              <a:pPr/>
              <a:t>2/23/2021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13653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96DFF08F-DC6B-4601-B491-B0F83F6DD2DA}" type="datetimeFigureOut">
              <a:rPr lang="en-US" smtClean="0"/>
              <a:pPr/>
              <a:t>2/23/2021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2922077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2/23/2021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2110285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nl-NL"/>
              <a:t>Klik om de stijl te bewerken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2/23/2021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052280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nl-NL"/>
              <a:t>Klik om de stijl te bewerken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6DFF08F-DC6B-4601-B491-B0F83F6DD2DA}" type="datetimeFigureOut">
              <a:rPr lang="en-US" smtClean="0"/>
              <a:pPr/>
              <a:t>2/23/2021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35064238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info@ombudshuissier.b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ombudshuissier.b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ombudshuissier.be/procedur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fr-BE" dirty="0"/>
              <a:t>L’ombudsman pour les huissiers de justice</a:t>
            </a:r>
          </a:p>
        </p:txBody>
      </p:sp>
      <p:sp>
        <p:nvSpPr>
          <p:cNvPr id="3" name="Ondertitel 2"/>
          <p:cNvSpPr>
            <a:spLocks noGrp="1"/>
          </p:cNvSpPr>
          <p:nvPr>
            <p:ph type="subTitle" idx="1"/>
          </p:nvPr>
        </p:nvSpPr>
        <p:spPr/>
        <p:txBody>
          <a:bodyPr>
            <a:normAutofit/>
          </a:bodyPr>
          <a:lstStyle/>
          <a:p>
            <a:r>
              <a:rPr lang="nl-BE" sz="4400" dirty="0"/>
              <a:t>Présentation </a:t>
            </a:r>
          </a:p>
        </p:txBody>
      </p:sp>
    </p:spTree>
    <p:extLst>
      <p:ext uri="{BB962C8B-B14F-4D97-AF65-F5344CB8AC3E}">
        <p14:creationId xmlns:p14="http://schemas.microsoft.com/office/powerpoint/2010/main" val="4150678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939113" y="605480"/>
            <a:ext cx="7920681" cy="5816977"/>
          </a:xfrm>
          <a:prstGeom prst="rect">
            <a:avLst/>
          </a:prstGeom>
          <a:noFill/>
        </p:spPr>
        <p:txBody>
          <a:bodyPr wrap="square" rtlCol="0">
            <a:spAutoFit/>
          </a:bodyPr>
          <a:lstStyle/>
          <a:p>
            <a:r>
              <a:rPr lang="fr-BE" sz="3600" dirty="0">
                <a:solidFill>
                  <a:srgbClr val="92D050"/>
                </a:solidFill>
              </a:rPr>
              <a:t>Ombudsman un mot qui a plusieurs significations…</a:t>
            </a:r>
          </a:p>
          <a:p>
            <a:pPr marL="457200" indent="-457200">
              <a:buAutoNum type="arabicPeriod"/>
            </a:pPr>
            <a:endParaRPr lang="fr-BE" sz="2400" dirty="0"/>
          </a:p>
          <a:p>
            <a:r>
              <a:rPr lang="fr-FR" sz="2400" dirty="0"/>
              <a:t>Un conseiller externe </a:t>
            </a:r>
          </a:p>
          <a:p>
            <a:endParaRPr lang="fr-FR" sz="2400" dirty="0"/>
          </a:p>
          <a:p>
            <a:r>
              <a:rPr lang="fr-FR" sz="2400" dirty="0"/>
              <a:t>Une personne indépendante chargée de l’examen des plaintes des citoyens </a:t>
            </a:r>
            <a:r>
              <a:rPr lang="nl-BE" sz="2400" dirty="0"/>
              <a:t>	</a:t>
            </a:r>
          </a:p>
          <a:p>
            <a:endParaRPr lang="nl-BE" sz="2400" dirty="0"/>
          </a:p>
          <a:p>
            <a:r>
              <a:rPr lang="nl-BE" sz="2400" dirty="0"/>
              <a:t>Dans les </a:t>
            </a:r>
            <a:r>
              <a:rPr lang="nl-BE" sz="2400" dirty="0" err="1"/>
              <a:t>faits</a:t>
            </a:r>
            <a:r>
              <a:rPr lang="nl-BE" sz="2400" dirty="0"/>
              <a:t>: c</a:t>
            </a:r>
            <a:r>
              <a:rPr lang="fr-BE" sz="2400" dirty="0" err="1"/>
              <a:t>omparable</a:t>
            </a:r>
            <a:r>
              <a:rPr lang="fr-BE" sz="2400" dirty="0"/>
              <a:t> à un service clients/ réclamations</a:t>
            </a:r>
            <a:endParaRPr lang="fr-BE" dirty="0"/>
          </a:p>
          <a:p>
            <a:endParaRPr lang="nl-BE" dirty="0"/>
          </a:p>
          <a:p>
            <a:endParaRPr lang="nl-BE" dirty="0"/>
          </a:p>
          <a:p>
            <a:endParaRPr lang="nl-BE" dirty="0"/>
          </a:p>
          <a:p>
            <a:endParaRPr lang="nl-BE" dirty="0"/>
          </a:p>
          <a:p>
            <a:endParaRPr lang="nl-BE" dirty="0"/>
          </a:p>
          <a:p>
            <a:endParaRPr lang="nl-BE" dirty="0"/>
          </a:p>
        </p:txBody>
      </p:sp>
    </p:spTree>
    <p:extLst>
      <p:ext uri="{BB962C8B-B14F-4D97-AF65-F5344CB8AC3E}">
        <p14:creationId xmlns:p14="http://schemas.microsoft.com/office/powerpoint/2010/main" val="1266147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B12B4AE5-DED4-4169-9979-73E53C5BAC8D}"/>
              </a:ext>
            </a:extLst>
          </p:cNvPr>
          <p:cNvSpPr txBox="1"/>
          <p:nvPr/>
        </p:nvSpPr>
        <p:spPr>
          <a:xfrm>
            <a:off x="1387920" y="660144"/>
            <a:ext cx="8167816" cy="646331"/>
          </a:xfrm>
          <a:prstGeom prst="rect">
            <a:avLst/>
          </a:prstGeom>
          <a:noFill/>
        </p:spPr>
        <p:txBody>
          <a:bodyPr wrap="square" rtlCol="0">
            <a:spAutoFit/>
          </a:bodyPr>
          <a:lstStyle/>
          <a:p>
            <a:r>
              <a:rPr lang="nl-BE" sz="3600" dirty="0">
                <a:solidFill>
                  <a:schemeClr val="accent1"/>
                </a:solidFill>
              </a:rPr>
              <a:t>BREF HISTORIQUE – BASE LÉGALE</a:t>
            </a:r>
          </a:p>
        </p:txBody>
      </p:sp>
      <p:sp>
        <p:nvSpPr>
          <p:cNvPr id="4" name="ZoneTexte 3">
            <a:extLst>
              <a:ext uri="{FF2B5EF4-FFF2-40B4-BE49-F238E27FC236}">
                <a16:creationId xmlns:a16="http://schemas.microsoft.com/office/drawing/2014/main" id="{09A63919-803A-48FE-B7B1-B7728227F2AF}"/>
              </a:ext>
            </a:extLst>
          </p:cNvPr>
          <p:cNvSpPr txBox="1"/>
          <p:nvPr/>
        </p:nvSpPr>
        <p:spPr>
          <a:xfrm>
            <a:off x="986574" y="1216505"/>
            <a:ext cx="8167816" cy="5115952"/>
          </a:xfrm>
          <a:prstGeom prst="rect">
            <a:avLst/>
          </a:prstGeom>
          <a:noFill/>
        </p:spPr>
        <p:txBody>
          <a:bodyPr wrap="square">
            <a:spAutoFit/>
          </a:bodyPr>
          <a:lstStyle/>
          <a:p>
            <a:pPr marL="914400" lvl="1" indent="-457200">
              <a:lnSpc>
                <a:spcPct val="200000"/>
              </a:lnSpc>
              <a:buFont typeface="+mj-lt"/>
              <a:buAutoNum type="arabicPeriod"/>
            </a:pPr>
            <a:endParaRPr lang="fr-BE" sz="1800" dirty="0"/>
          </a:p>
          <a:p>
            <a:pPr marL="914400" lvl="1" indent="-457200">
              <a:lnSpc>
                <a:spcPct val="200000"/>
              </a:lnSpc>
              <a:buFont typeface="+mj-lt"/>
              <a:buAutoNum type="arabicPeriod"/>
            </a:pPr>
            <a:r>
              <a:rPr lang="fr-BE" sz="1800" dirty="0"/>
              <a:t>La directive européenne du 21 mai </a:t>
            </a:r>
            <a:r>
              <a:rPr lang="nl-BE" sz="1800" dirty="0"/>
              <a:t>2013</a:t>
            </a:r>
            <a:r>
              <a:rPr lang="fr-FR" sz="1800" dirty="0"/>
              <a:t> relative au règlement extrajudiciaire des litiges de consommation</a:t>
            </a:r>
            <a:endParaRPr lang="nl-BE" sz="1800" dirty="0"/>
          </a:p>
          <a:p>
            <a:pPr marL="914400" lvl="1" indent="-457200">
              <a:lnSpc>
                <a:spcPct val="200000"/>
              </a:lnSpc>
              <a:buFont typeface="+mj-lt"/>
              <a:buAutoNum type="arabicPeriod"/>
            </a:pPr>
            <a:r>
              <a:rPr lang="fr-BE" sz="1800" dirty="0"/>
              <a:t>La loi</a:t>
            </a:r>
            <a:r>
              <a:rPr lang="nl-BE" sz="1800" dirty="0"/>
              <a:t> du 4 </a:t>
            </a:r>
            <a:r>
              <a:rPr lang="fr-BE" sz="1800" dirty="0"/>
              <a:t>avril</a:t>
            </a:r>
            <a:r>
              <a:rPr lang="nl-BE" sz="1800" dirty="0"/>
              <a:t> 2014</a:t>
            </a:r>
            <a:r>
              <a:rPr lang="fr-BE" sz="1800" dirty="0"/>
              <a:t> portant insertion du Livre XVI</a:t>
            </a:r>
            <a:r>
              <a:rPr lang="fr-FR" sz="1800" dirty="0"/>
              <a:t> dans le Code de droit économique (CDE) </a:t>
            </a:r>
            <a:r>
              <a:rPr lang="fr-BE" sz="1800" dirty="0"/>
              <a:t>- en vigueur depuis le 1er janvier 2015</a:t>
            </a:r>
            <a:endParaRPr lang="nl-BE" sz="1800" dirty="0"/>
          </a:p>
          <a:p>
            <a:pPr marL="914400" lvl="1" indent="-457200">
              <a:lnSpc>
                <a:spcPct val="200000"/>
              </a:lnSpc>
              <a:buFont typeface="+mj-lt"/>
              <a:buAutoNum type="arabicPeriod"/>
            </a:pPr>
            <a:r>
              <a:rPr lang="fr-BE" sz="1800" dirty="0"/>
              <a:t>Le Livre</a:t>
            </a:r>
            <a:r>
              <a:rPr lang="nl-BE" sz="1800" dirty="0"/>
              <a:t> XVI “</a:t>
            </a:r>
            <a:r>
              <a:rPr lang="fr-BE" sz="1800" dirty="0"/>
              <a:t>Règlement</a:t>
            </a:r>
            <a:r>
              <a:rPr lang="nl-BE" sz="1800" dirty="0"/>
              <a:t> </a:t>
            </a:r>
            <a:r>
              <a:rPr lang="fr-BE" sz="1800" dirty="0"/>
              <a:t>extrajudiciaire</a:t>
            </a:r>
            <a:r>
              <a:rPr lang="nl-BE" sz="1800" dirty="0"/>
              <a:t> des </a:t>
            </a:r>
            <a:r>
              <a:rPr lang="fr-BE" sz="1800" dirty="0"/>
              <a:t>litiges</a:t>
            </a:r>
            <a:r>
              <a:rPr lang="nl-BE" sz="1800" dirty="0"/>
              <a:t> de </a:t>
            </a:r>
            <a:r>
              <a:rPr lang="fr-BE" sz="1800" dirty="0"/>
              <a:t>consommation</a:t>
            </a:r>
            <a:r>
              <a:rPr lang="nl-BE" sz="1800" dirty="0"/>
              <a:t>”: </a:t>
            </a:r>
            <a:r>
              <a:rPr lang="nl-BE" sz="1800" dirty="0" err="1"/>
              <a:t>qui</a:t>
            </a:r>
            <a:r>
              <a:rPr lang="nl-BE" sz="1800" dirty="0"/>
              <a:t> </a:t>
            </a:r>
            <a:r>
              <a:rPr lang="fr-BE" sz="2000" dirty="0"/>
              <a:t>prévoit la création d'un service d'ombudsman des consommateurs </a:t>
            </a:r>
            <a:r>
              <a:rPr lang="nl-BE" sz="2000" dirty="0"/>
              <a:t> </a:t>
            </a:r>
          </a:p>
          <a:p>
            <a:pPr marL="914400" lvl="1" indent="-457200">
              <a:lnSpc>
                <a:spcPct val="200000"/>
              </a:lnSpc>
              <a:buFont typeface="+mj-lt"/>
              <a:buAutoNum type="arabicPeriod"/>
            </a:pPr>
            <a:endParaRPr lang="nl-BE" sz="1800" dirty="0"/>
          </a:p>
        </p:txBody>
      </p:sp>
    </p:spTree>
    <p:extLst>
      <p:ext uri="{BB962C8B-B14F-4D97-AF65-F5344CB8AC3E}">
        <p14:creationId xmlns:p14="http://schemas.microsoft.com/office/powerpoint/2010/main" val="1103695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380FFE8-1BF9-4732-A4D9-8E8F46C33E36}"/>
              </a:ext>
            </a:extLst>
          </p:cNvPr>
          <p:cNvSpPr txBox="1"/>
          <p:nvPr/>
        </p:nvSpPr>
        <p:spPr>
          <a:xfrm>
            <a:off x="512618" y="1571346"/>
            <a:ext cx="8641772" cy="3267498"/>
          </a:xfrm>
          <a:prstGeom prst="rect">
            <a:avLst/>
          </a:prstGeom>
          <a:noFill/>
        </p:spPr>
        <p:txBody>
          <a:bodyPr wrap="square">
            <a:spAutoFit/>
          </a:bodyPr>
          <a:lstStyle/>
          <a:p>
            <a:pPr lvl="1">
              <a:lnSpc>
                <a:spcPct val="150000"/>
              </a:lnSpc>
            </a:pPr>
            <a:endParaRPr lang="fr-BE" sz="2000" dirty="0"/>
          </a:p>
          <a:p>
            <a:pPr lvl="1">
              <a:lnSpc>
                <a:spcPct val="150000"/>
              </a:lnSpc>
            </a:pPr>
            <a:r>
              <a:rPr lang="fr-BE" sz="2000" dirty="0"/>
              <a:t>Le service de médiation pour le consommateur a trois missions</a:t>
            </a:r>
            <a:r>
              <a:rPr lang="nl-BE" sz="2000" dirty="0"/>
              <a:t> :</a:t>
            </a:r>
          </a:p>
          <a:p>
            <a:pPr lvl="2">
              <a:lnSpc>
                <a:spcPct val="150000"/>
              </a:lnSpc>
            </a:pPr>
            <a:r>
              <a:rPr lang="nl-BE" sz="2000" dirty="0"/>
              <a:t>a)	</a:t>
            </a:r>
            <a:r>
              <a:rPr lang="fr-BE" sz="2000" dirty="0"/>
              <a:t>Informer</a:t>
            </a:r>
            <a:r>
              <a:rPr lang="nl-BE" sz="2000" dirty="0"/>
              <a:t> les </a:t>
            </a:r>
            <a:r>
              <a:rPr lang="fr-BE" sz="2000" dirty="0"/>
              <a:t>consommateurs</a:t>
            </a:r>
            <a:r>
              <a:rPr lang="nl-BE" sz="2000" dirty="0"/>
              <a:t> et les </a:t>
            </a:r>
            <a:r>
              <a:rPr lang="fr-BE" sz="2000" dirty="0"/>
              <a:t>entreprises</a:t>
            </a:r>
            <a:r>
              <a:rPr lang="nl-BE" sz="2000" dirty="0"/>
              <a:t> ;</a:t>
            </a:r>
          </a:p>
          <a:p>
            <a:pPr lvl="2">
              <a:lnSpc>
                <a:spcPct val="150000"/>
              </a:lnSpc>
            </a:pPr>
            <a:r>
              <a:rPr lang="nl-BE" sz="2000" dirty="0"/>
              <a:t>b)	</a:t>
            </a:r>
            <a:r>
              <a:rPr lang="fr-BE" sz="2000" dirty="0"/>
              <a:t>Traiter les litiges des consommateurs si aucune autre </a:t>
            </a:r>
            <a:r>
              <a:rPr lang="fr-BE" sz="2000" b="1" u="sng" dirty="0"/>
              <a:t>entité </a:t>
            </a:r>
            <a:r>
              <a:rPr lang="fr-BE" sz="2000" b="1" dirty="0"/>
              <a:t>	</a:t>
            </a:r>
            <a:r>
              <a:rPr lang="fr-BE" sz="2000" b="1" u="sng" dirty="0"/>
              <a:t>qualifiée</a:t>
            </a:r>
            <a:r>
              <a:rPr lang="fr-BE" sz="2000" dirty="0"/>
              <a:t> n’existe </a:t>
            </a:r>
            <a:r>
              <a:rPr lang="nl-BE" sz="2000" dirty="0"/>
              <a:t>;</a:t>
            </a:r>
          </a:p>
          <a:p>
            <a:pPr marL="1371600" lvl="2" indent="-457200">
              <a:lnSpc>
                <a:spcPct val="150000"/>
              </a:lnSpc>
              <a:buAutoNum type="alphaLcParenR" startAt="3"/>
            </a:pPr>
            <a:r>
              <a:rPr lang="fr-BE" sz="2000" dirty="0"/>
              <a:t>soumettre le litige à l'entité </a:t>
            </a:r>
            <a:r>
              <a:rPr lang="fr-BE" sz="2000" b="1" u="sng" dirty="0"/>
              <a:t>qualifiée responsable</a:t>
            </a:r>
            <a:r>
              <a:rPr lang="fr-BE" sz="2000" dirty="0"/>
              <a:t>, s'il en existe une.</a:t>
            </a:r>
            <a:endParaRPr lang="nl-BE" sz="2000" dirty="0"/>
          </a:p>
        </p:txBody>
      </p:sp>
      <p:sp>
        <p:nvSpPr>
          <p:cNvPr id="7" name="ZoneTexte 6">
            <a:extLst>
              <a:ext uri="{FF2B5EF4-FFF2-40B4-BE49-F238E27FC236}">
                <a16:creationId xmlns:a16="http://schemas.microsoft.com/office/drawing/2014/main" id="{7153C883-E81A-4051-9622-72DAD5502A32}"/>
              </a:ext>
            </a:extLst>
          </p:cNvPr>
          <p:cNvSpPr txBox="1"/>
          <p:nvPr/>
        </p:nvSpPr>
        <p:spPr>
          <a:xfrm>
            <a:off x="1111826" y="619036"/>
            <a:ext cx="7214755"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3600" b="0" i="0" u="none" strike="noStrike" kern="1200" cap="none" spc="0" normalizeH="0" baseline="0" noProof="0" dirty="0">
                <a:ln>
                  <a:noFill/>
                </a:ln>
                <a:solidFill>
                  <a:srgbClr val="90C226"/>
                </a:solidFill>
                <a:effectLst/>
                <a:uLnTx/>
                <a:uFillTx/>
                <a:latin typeface="Trebuchet MS" panose="020B0603020202020204"/>
                <a:ea typeface="+mn-ea"/>
                <a:cs typeface="+mn-cs"/>
              </a:rPr>
              <a:t>BREF HISTORIQUE – BASE LÉGALE</a:t>
            </a:r>
          </a:p>
        </p:txBody>
      </p:sp>
    </p:spTree>
    <p:extLst>
      <p:ext uri="{BB962C8B-B14F-4D97-AF65-F5344CB8AC3E}">
        <p14:creationId xmlns:p14="http://schemas.microsoft.com/office/powerpoint/2010/main" val="1002152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3600" dirty="0"/>
              <a:t>ENTITÉ QUALIFIÉE - CONDITIONS</a:t>
            </a:r>
          </a:p>
        </p:txBody>
      </p:sp>
      <p:sp>
        <p:nvSpPr>
          <p:cNvPr id="3" name="Tijdelijke aanduiding voor inhoud 2"/>
          <p:cNvSpPr>
            <a:spLocks noGrp="1"/>
          </p:cNvSpPr>
          <p:nvPr>
            <p:ph idx="1"/>
          </p:nvPr>
        </p:nvSpPr>
        <p:spPr>
          <a:xfrm>
            <a:off x="677334" y="1930401"/>
            <a:ext cx="8596668" cy="4495114"/>
          </a:xfrm>
        </p:spPr>
        <p:txBody>
          <a:bodyPr>
            <a:noAutofit/>
          </a:bodyPr>
          <a:lstStyle/>
          <a:p>
            <a:pPr marL="0" indent="0">
              <a:buNone/>
            </a:pPr>
            <a:r>
              <a:rPr lang="fr-FR" sz="2000" dirty="0"/>
              <a:t>Le service de médiation pour les huissiers de justice a été reconnue en tant qu’entité qualifiée par le SPF Economie le 1er septembre 2018</a:t>
            </a:r>
          </a:p>
          <a:p>
            <a:r>
              <a:rPr lang="fr-BE" sz="2000" dirty="0"/>
              <a:t>L'entité est indépendante et impartiale</a:t>
            </a:r>
            <a:endParaRPr lang="nl-BE" sz="2000" dirty="0"/>
          </a:p>
          <a:p>
            <a:r>
              <a:rPr lang="fr-BE" sz="2000" dirty="0">
                <a:solidFill>
                  <a:schemeClr val="tx1"/>
                </a:solidFill>
              </a:rPr>
              <a:t>L’entité a l'expertise requise</a:t>
            </a:r>
          </a:p>
          <a:p>
            <a:r>
              <a:rPr lang="fr-BE" sz="2000" dirty="0">
                <a:solidFill>
                  <a:schemeClr val="tx1"/>
                </a:solidFill>
              </a:rPr>
              <a:t>L’entité est transparente (composition, règlement de procédure, financement)</a:t>
            </a:r>
          </a:p>
          <a:p>
            <a:r>
              <a:rPr lang="fr-BE" sz="2000" dirty="0">
                <a:solidFill>
                  <a:schemeClr val="tx1"/>
                </a:solidFill>
              </a:rPr>
              <a:t>L’entité est facilement accessible aussi bien en ligne qu’hors ligne</a:t>
            </a:r>
          </a:p>
          <a:p>
            <a:r>
              <a:rPr lang="fr-BE" sz="2000" dirty="0">
                <a:solidFill>
                  <a:schemeClr val="tx1"/>
                </a:solidFill>
              </a:rPr>
              <a:t>Les procédures sont gratuites ou à coût réduit</a:t>
            </a:r>
          </a:p>
        </p:txBody>
      </p:sp>
    </p:spTree>
    <p:extLst>
      <p:ext uri="{BB962C8B-B14F-4D97-AF65-F5344CB8AC3E}">
        <p14:creationId xmlns:p14="http://schemas.microsoft.com/office/powerpoint/2010/main" val="3796688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7334" y="609600"/>
            <a:ext cx="8596668" cy="774357"/>
          </a:xfrm>
        </p:spPr>
        <p:txBody>
          <a:bodyPr>
            <a:normAutofit/>
          </a:bodyPr>
          <a:lstStyle/>
          <a:p>
            <a:r>
              <a:rPr lang="nl-BE" sz="3200" dirty="0"/>
              <a:t>ENTITÉE QUALIFIÉE</a:t>
            </a:r>
          </a:p>
        </p:txBody>
      </p:sp>
      <p:sp>
        <p:nvSpPr>
          <p:cNvPr id="3" name="Tekstvak 2"/>
          <p:cNvSpPr txBox="1"/>
          <p:nvPr/>
        </p:nvSpPr>
        <p:spPr>
          <a:xfrm>
            <a:off x="677334" y="1223579"/>
            <a:ext cx="7253416" cy="707886"/>
          </a:xfrm>
          <a:prstGeom prst="rect">
            <a:avLst/>
          </a:prstGeom>
          <a:noFill/>
        </p:spPr>
        <p:txBody>
          <a:bodyPr wrap="square" rtlCol="0">
            <a:spAutoFit/>
          </a:bodyPr>
          <a:lstStyle/>
          <a:p>
            <a:r>
              <a:rPr lang="fr-BE" sz="2000" dirty="0"/>
              <a:t>Il y a actuellement 15 entités qualifiées reconnues en Belgique</a:t>
            </a:r>
            <a:endParaRPr lang="nl-BE" sz="2000" dirty="0"/>
          </a:p>
        </p:txBody>
      </p:sp>
      <p:sp>
        <p:nvSpPr>
          <p:cNvPr id="7" name="Espace réservé du contenu 6"/>
          <p:cNvSpPr>
            <a:spLocks noGrp="1"/>
          </p:cNvSpPr>
          <p:nvPr>
            <p:ph idx="1"/>
          </p:nvPr>
        </p:nvSpPr>
        <p:spPr>
          <a:xfrm>
            <a:off x="677334" y="2160589"/>
            <a:ext cx="8596668" cy="4362131"/>
          </a:xfrm>
        </p:spPr>
        <p:txBody>
          <a:bodyPr/>
          <a:lstStyle/>
          <a:p>
            <a:pPr marL="0" indent="0">
              <a:buNone/>
            </a:pPr>
            <a:endParaRPr lang="fr-BE" dirty="0"/>
          </a:p>
          <a:p>
            <a:pPr marL="0" indent="0">
              <a:buNone/>
            </a:pPr>
            <a:endParaRPr lang="fr-BE" dirty="0"/>
          </a:p>
          <a:p>
            <a:pPr marL="0" indent="0">
              <a:buNone/>
            </a:pPr>
            <a:endParaRPr lang="fr-BE" dirty="0"/>
          </a:p>
          <a:p>
            <a:pPr marL="0" indent="0">
              <a:buNone/>
            </a:pPr>
            <a:endParaRPr lang="fr-BE" dirty="0"/>
          </a:p>
          <a:p>
            <a:pPr marL="0" indent="0">
              <a:buNone/>
            </a:pPr>
            <a:endParaRPr lang="fr-BE" dirty="0"/>
          </a:p>
          <a:p>
            <a:pPr marL="0" indent="0">
              <a:buNone/>
            </a:pPr>
            <a:endParaRPr lang="fr-BE" dirty="0"/>
          </a:p>
          <a:p>
            <a:pPr marL="0" indent="0">
              <a:buNone/>
            </a:pPr>
            <a:endParaRPr lang="fr-BE" dirty="0"/>
          </a:p>
          <a:p>
            <a:pPr marL="0" indent="0">
              <a:buNone/>
            </a:pPr>
            <a:endParaRPr lang="fr-BE" dirty="0"/>
          </a:p>
        </p:txBody>
      </p:sp>
      <p:pic>
        <p:nvPicPr>
          <p:cNvPr id="8" name="Image 7"/>
          <p:cNvPicPr>
            <a:picLocks noChangeAspect="1"/>
          </p:cNvPicPr>
          <p:nvPr/>
        </p:nvPicPr>
        <p:blipFill rotWithShape="1">
          <a:blip r:embed="rId3"/>
          <a:srcRect l="61824" t="13101" r="17298" b="63084"/>
          <a:stretch/>
        </p:blipFill>
        <p:spPr>
          <a:xfrm>
            <a:off x="1389888" y="2160589"/>
            <a:ext cx="7156704" cy="2602003"/>
          </a:xfrm>
          <a:prstGeom prst="rect">
            <a:avLst/>
          </a:prstGeom>
        </p:spPr>
      </p:pic>
      <p:pic>
        <p:nvPicPr>
          <p:cNvPr id="10" name="Image 9">
            <a:extLst>
              <a:ext uri="{FF2B5EF4-FFF2-40B4-BE49-F238E27FC236}">
                <a16:creationId xmlns:a16="http://schemas.microsoft.com/office/drawing/2014/main" id="{CF6E27E3-3A7F-4D72-84A6-C027EF1BB0D6}"/>
              </a:ext>
            </a:extLst>
          </p:cNvPr>
          <p:cNvPicPr>
            <a:picLocks noChangeAspect="1"/>
          </p:cNvPicPr>
          <p:nvPr/>
        </p:nvPicPr>
        <p:blipFill rotWithShape="1">
          <a:blip r:embed="rId4"/>
          <a:srcRect l="61638" t="59262" r="24880" b="28694"/>
          <a:stretch/>
        </p:blipFill>
        <p:spPr>
          <a:xfrm>
            <a:off x="1603370" y="4960483"/>
            <a:ext cx="5054600" cy="1556542"/>
          </a:xfrm>
          <a:prstGeom prst="rect">
            <a:avLst/>
          </a:prstGeom>
        </p:spPr>
      </p:pic>
    </p:spTree>
    <p:extLst>
      <p:ext uri="{BB962C8B-B14F-4D97-AF65-F5344CB8AC3E}">
        <p14:creationId xmlns:p14="http://schemas.microsoft.com/office/powerpoint/2010/main" val="3790391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POURQUOI UN OMBUDSMAN POUR LES HUISSIERS DE JUSTICE ?</a:t>
            </a:r>
          </a:p>
        </p:txBody>
      </p:sp>
      <p:sp>
        <p:nvSpPr>
          <p:cNvPr id="3" name="Tijdelijke aanduiding voor inhoud 2"/>
          <p:cNvSpPr>
            <a:spLocks noGrp="1"/>
          </p:cNvSpPr>
          <p:nvPr>
            <p:ph idx="1"/>
          </p:nvPr>
        </p:nvSpPr>
        <p:spPr/>
        <p:txBody>
          <a:bodyPr>
            <a:normAutofit/>
          </a:bodyPr>
          <a:lstStyle/>
          <a:p>
            <a:pPr algn="just"/>
            <a:r>
              <a:rPr lang="fr-BE" sz="2800" dirty="0">
                <a:solidFill>
                  <a:schemeClr val="tx1"/>
                </a:solidFill>
              </a:rPr>
              <a:t>On accorde de plus en plus d'attention aux modes alternatifs de résolution des conflits.</a:t>
            </a:r>
          </a:p>
          <a:p>
            <a:pPr lvl="1" algn="just"/>
            <a:r>
              <a:rPr lang="fr-BE" sz="2600" dirty="0">
                <a:solidFill>
                  <a:schemeClr val="tx1"/>
                </a:solidFill>
              </a:rPr>
              <a:t>Voir aussi service de médiation pour notaires et avocats</a:t>
            </a:r>
          </a:p>
          <a:p>
            <a:pPr algn="just"/>
            <a:r>
              <a:rPr lang="fr-BE" sz="2800" dirty="0">
                <a:solidFill>
                  <a:schemeClr val="tx1"/>
                </a:solidFill>
              </a:rPr>
              <a:t>Être transparent, améliorer les services et contribuer à briser l'image négative.</a:t>
            </a:r>
          </a:p>
          <a:p>
            <a:pPr algn="just"/>
            <a:endParaRPr lang="nl-BE" sz="2800" dirty="0"/>
          </a:p>
        </p:txBody>
      </p:sp>
    </p:spTree>
    <p:extLst>
      <p:ext uri="{BB962C8B-B14F-4D97-AF65-F5344CB8AC3E}">
        <p14:creationId xmlns:p14="http://schemas.microsoft.com/office/powerpoint/2010/main" val="1567342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endParaRPr lang="nl-BE"/>
          </a:p>
        </p:txBody>
      </p:sp>
      <p:pic>
        <p:nvPicPr>
          <p:cNvPr id="2" name="Image 1"/>
          <p:cNvPicPr>
            <a:picLocks noChangeAspect="1"/>
          </p:cNvPicPr>
          <p:nvPr/>
        </p:nvPicPr>
        <p:blipFill rotWithShape="1">
          <a:blip r:embed="rId3"/>
          <a:srcRect l="45235" t="7180" r="634" b="3840"/>
          <a:stretch/>
        </p:blipFill>
        <p:spPr>
          <a:xfrm>
            <a:off x="0" y="-16673"/>
            <a:ext cx="12192000" cy="6874674"/>
          </a:xfrm>
          <a:prstGeom prst="rect">
            <a:avLst/>
          </a:prstGeom>
        </p:spPr>
      </p:pic>
    </p:spTree>
    <p:extLst>
      <p:ext uri="{BB962C8B-B14F-4D97-AF65-F5344CB8AC3E}">
        <p14:creationId xmlns:p14="http://schemas.microsoft.com/office/powerpoint/2010/main" val="1518641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3"/>
          <a:srcRect l="63142" t="13100" r="11013" b="6284"/>
          <a:stretch/>
        </p:blipFill>
        <p:spPr>
          <a:xfrm>
            <a:off x="2842052" y="333633"/>
            <a:ext cx="5878849" cy="6321168"/>
          </a:xfrm>
          <a:prstGeom prst="rect">
            <a:avLst/>
          </a:prstGeom>
        </p:spPr>
      </p:pic>
    </p:spTree>
    <p:extLst>
      <p:ext uri="{BB962C8B-B14F-4D97-AF65-F5344CB8AC3E}">
        <p14:creationId xmlns:p14="http://schemas.microsoft.com/office/powerpoint/2010/main" val="3343768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POUR QUI ET POUR QUELS PROBLÈMES ?</a:t>
            </a:r>
          </a:p>
        </p:txBody>
      </p:sp>
      <p:sp>
        <p:nvSpPr>
          <p:cNvPr id="3" name="Tijdelijke aanduiding voor inhoud 2"/>
          <p:cNvSpPr>
            <a:spLocks noGrp="1"/>
          </p:cNvSpPr>
          <p:nvPr>
            <p:ph idx="1"/>
          </p:nvPr>
        </p:nvSpPr>
        <p:spPr>
          <a:xfrm>
            <a:off x="677334" y="1658113"/>
            <a:ext cx="8596668" cy="4383250"/>
          </a:xfrm>
        </p:spPr>
        <p:txBody>
          <a:bodyPr>
            <a:normAutofit fontScale="77500" lnSpcReduction="20000"/>
          </a:bodyPr>
          <a:lstStyle/>
          <a:p>
            <a:r>
              <a:rPr lang="fr-BE" sz="3200" dirty="0"/>
              <a:t>Tout le monde </a:t>
            </a:r>
            <a:r>
              <a:rPr lang="nl-BE" sz="3200" dirty="0">
                <a:solidFill>
                  <a:schemeClr val="tx1"/>
                </a:solidFill>
              </a:rPr>
              <a:t>= particuliers et </a:t>
            </a:r>
            <a:r>
              <a:rPr lang="fr-BE" sz="3200" dirty="0">
                <a:solidFill>
                  <a:schemeClr val="tx1"/>
                </a:solidFill>
              </a:rPr>
              <a:t>entreprises</a:t>
            </a:r>
            <a:r>
              <a:rPr lang="nl-BE" sz="3200" dirty="0">
                <a:solidFill>
                  <a:schemeClr val="tx1"/>
                </a:solidFill>
              </a:rPr>
              <a:t>, débiteurs et </a:t>
            </a:r>
            <a:r>
              <a:rPr lang="fr-BE" sz="3200" dirty="0">
                <a:solidFill>
                  <a:schemeClr val="tx1"/>
                </a:solidFill>
              </a:rPr>
              <a:t>créanciers – relation unique entre 3 parties</a:t>
            </a:r>
          </a:p>
          <a:p>
            <a:pPr marL="0" indent="0">
              <a:buNone/>
            </a:pPr>
            <a:endParaRPr lang="nl-BE" sz="3200" dirty="0">
              <a:solidFill>
                <a:schemeClr val="tx1"/>
              </a:solidFill>
            </a:endParaRPr>
          </a:p>
          <a:p>
            <a:r>
              <a:rPr lang="fr-BE" sz="3200" dirty="0">
                <a:solidFill>
                  <a:schemeClr val="tx1"/>
                </a:solidFill>
              </a:rPr>
              <a:t>Tous les litiges dans le cadre de l’intervention </a:t>
            </a:r>
            <a:r>
              <a:rPr lang="fr-BE" sz="3200" dirty="0"/>
              <a:t>d’un (candidat)huissier de justice vis-à-vis d’un tiers  </a:t>
            </a:r>
            <a:r>
              <a:rPr lang="fr-BE" sz="3200" dirty="0">
                <a:sym typeface="Wingdings" panose="05000000000000000000" pitchFamily="2" charset="2"/>
              </a:rPr>
              <a:t> pas de questions juridiques pures </a:t>
            </a:r>
            <a:r>
              <a:rPr lang="nl-BE" sz="3200" dirty="0">
                <a:sym typeface="Wingdings" panose="05000000000000000000" pitchFamily="2" charset="2"/>
              </a:rPr>
              <a:t>(= CNHB)</a:t>
            </a:r>
            <a:endParaRPr lang="nl-BE" sz="3200" dirty="0"/>
          </a:p>
          <a:p>
            <a:pPr marL="0" indent="0">
              <a:buNone/>
            </a:pPr>
            <a:endParaRPr lang="nl-BE" sz="3200" dirty="0"/>
          </a:p>
          <a:p>
            <a:r>
              <a:rPr lang="nl-BE" sz="3200" dirty="0"/>
              <a:t>Mes dossiers </a:t>
            </a:r>
            <a:r>
              <a:rPr lang="nl-BE" sz="3200" dirty="0" err="1"/>
              <a:t>touchent</a:t>
            </a:r>
            <a:r>
              <a:rPr lang="nl-BE" sz="3200" dirty="0"/>
              <a:t> à divers </a:t>
            </a:r>
            <a:r>
              <a:rPr lang="nl-BE" sz="3200" dirty="0" err="1"/>
              <a:t>matières</a:t>
            </a:r>
            <a:r>
              <a:rPr lang="nl-BE" sz="3200" dirty="0"/>
              <a:t>:</a:t>
            </a:r>
          </a:p>
          <a:p>
            <a:pPr lvl="1"/>
            <a:r>
              <a:rPr lang="fr-BE" sz="2300" dirty="0"/>
              <a:t>Plaintes en matière de recouvrement à l’amiable </a:t>
            </a:r>
          </a:p>
          <a:p>
            <a:pPr lvl="1"/>
            <a:r>
              <a:rPr lang="fr-BE" sz="2300" dirty="0"/>
              <a:t>Plaintes en matière d’actions d’huissier de justice</a:t>
            </a:r>
          </a:p>
          <a:p>
            <a:pPr lvl="1"/>
            <a:r>
              <a:rPr lang="fr-BE" sz="2300" dirty="0"/>
              <a:t>Incompréhension </a:t>
            </a:r>
            <a:r>
              <a:rPr lang="nl-NL" sz="2300" dirty="0"/>
              <a:t> </a:t>
            </a:r>
          </a:p>
          <a:p>
            <a:pPr lvl="1"/>
            <a:endParaRPr lang="nl-BE" sz="3000" dirty="0"/>
          </a:p>
        </p:txBody>
      </p:sp>
    </p:spTree>
    <p:extLst>
      <p:ext uri="{BB962C8B-B14F-4D97-AF65-F5344CB8AC3E}">
        <p14:creationId xmlns:p14="http://schemas.microsoft.com/office/powerpoint/2010/main" val="319659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7333" y="609600"/>
            <a:ext cx="8704661" cy="953386"/>
          </a:xfrm>
        </p:spPr>
        <p:txBody>
          <a:bodyPr/>
          <a:lstStyle/>
          <a:p>
            <a:r>
              <a:rPr lang="nl-BE" dirty="0"/>
              <a:t>COMMENT INTRODUIRE</a:t>
            </a:r>
            <a:r>
              <a:rPr lang="nl-BE" dirty="0">
                <a:solidFill>
                  <a:schemeClr val="tx1"/>
                </a:solidFill>
              </a:rPr>
              <a:t> </a:t>
            </a:r>
            <a:r>
              <a:rPr lang="nl-BE" dirty="0"/>
              <a:t>UN DOSSIER ?</a:t>
            </a:r>
          </a:p>
        </p:txBody>
      </p:sp>
      <p:sp>
        <p:nvSpPr>
          <p:cNvPr id="3" name="Tijdelijke aanduiding voor inhoud 2"/>
          <p:cNvSpPr>
            <a:spLocks noGrp="1"/>
          </p:cNvSpPr>
          <p:nvPr>
            <p:ph idx="1"/>
          </p:nvPr>
        </p:nvSpPr>
        <p:spPr>
          <a:xfrm>
            <a:off x="677333" y="2041452"/>
            <a:ext cx="8596668" cy="3978646"/>
          </a:xfrm>
        </p:spPr>
        <p:txBody>
          <a:bodyPr>
            <a:normAutofit fontScale="77500" lnSpcReduction="20000"/>
          </a:bodyPr>
          <a:lstStyle/>
          <a:p>
            <a:r>
              <a:rPr lang="nl-BE" sz="4100" dirty="0"/>
              <a:t>Par </a:t>
            </a:r>
            <a:r>
              <a:rPr lang="fr-BE" sz="4100" dirty="0"/>
              <a:t>courrier</a:t>
            </a:r>
            <a:r>
              <a:rPr lang="nl-BE" sz="4100" dirty="0"/>
              <a:t>, par e-mail à </a:t>
            </a:r>
            <a:r>
              <a:rPr lang="nl-BE" sz="4100" dirty="0">
                <a:hlinkClick r:id="rId3"/>
              </a:rPr>
              <a:t>info@ombudshuissier.be</a:t>
            </a:r>
            <a:r>
              <a:rPr lang="nl-BE" sz="4100" dirty="0"/>
              <a:t> </a:t>
            </a:r>
            <a:r>
              <a:rPr lang="fr-BE" sz="4100" dirty="0"/>
              <a:t>ou</a:t>
            </a:r>
            <a:r>
              <a:rPr lang="nl-BE" sz="4100" dirty="0"/>
              <a:t> en </a:t>
            </a:r>
            <a:r>
              <a:rPr lang="nl-BE" sz="4100" dirty="0" err="1"/>
              <a:t>ligne</a:t>
            </a:r>
            <a:r>
              <a:rPr lang="nl-BE" sz="4100" dirty="0"/>
              <a:t> via </a:t>
            </a:r>
            <a:r>
              <a:rPr lang="nl-BE" sz="4100" dirty="0">
                <a:hlinkClick r:id="rId4"/>
              </a:rPr>
              <a:t>www.ombudshuissier.be</a:t>
            </a:r>
            <a:endParaRPr lang="nl-BE" sz="4100" dirty="0"/>
          </a:p>
          <a:p>
            <a:endParaRPr lang="nl-BE" sz="4100" dirty="0"/>
          </a:p>
          <a:p>
            <a:r>
              <a:rPr lang="fr-BE" sz="4100" dirty="0"/>
              <a:t>Traitement</a:t>
            </a:r>
            <a:r>
              <a:rPr lang="nl-BE" sz="4100" dirty="0"/>
              <a:t> = gratuit</a:t>
            </a:r>
          </a:p>
          <a:p>
            <a:pPr marL="0" indent="0">
              <a:buNone/>
            </a:pPr>
            <a:endParaRPr lang="nl-BE" sz="4100" dirty="0"/>
          </a:p>
          <a:p>
            <a:r>
              <a:rPr lang="nl-BE" sz="4100" dirty="0"/>
              <a:t>Pas de “forumshopping”</a:t>
            </a:r>
          </a:p>
          <a:p>
            <a:pPr marL="0" indent="0">
              <a:buNone/>
            </a:pPr>
            <a:r>
              <a:rPr lang="nl-BE" sz="3200" dirty="0"/>
              <a:t> </a:t>
            </a:r>
          </a:p>
          <a:p>
            <a:endParaRPr lang="nl-BE" dirty="0"/>
          </a:p>
        </p:txBody>
      </p:sp>
    </p:spTree>
    <p:extLst>
      <p:ext uri="{BB962C8B-B14F-4D97-AF65-F5344CB8AC3E}">
        <p14:creationId xmlns:p14="http://schemas.microsoft.com/office/powerpoint/2010/main" val="3083677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7334" y="577703"/>
            <a:ext cx="8596668" cy="932120"/>
          </a:xfrm>
        </p:spPr>
        <p:txBody>
          <a:bodyPr>
            <a:normAutofit/>
          </a:bodyPr>
          <a:lstStyle/>
          <a:p>
            <a:r>
              <a:rPr lang="fr-BE" dirty="0"/>
              <a:t>RECEVABILITÉ D’UN DOSSIER</a:t>
            </a:r>
          </a:p>
        </p:txBody>
      </p:sp>
      <p:sp>
        <p:nvSpPr>
          <p:cNvPr id="3" name="Tijdelijke aanduiding voor inhoud 2"/>
          <p:cNvSpPr>
            <a:spLocks noGrp="1"/>
          </p:cNvSpPr>
          <p:nvPr>
            <p:ph idx="1"/>
          </p:nvPr>
        </p:nvSpPr>
        <p:spPr>
          <a:xfrm>
            <a:off x="677334" y="1679945"/>
            <a:ext cx="8596668" cy="4361418"/>
          </a:xfrm>
        </p:spPr>
        <p:txBody>
          <a:bodyPr>
            <a:normAutofit/>
          </a:bodyPr>
          <a:lstStyle/>
          <a:p>
            <a:r>
              <a:rPr lang="nl-BE" sz="2400" u="sng" dirty="0">
                <a:hlinkClick r:id="rId3"/>
              </a:rPr>
              <a:t>https://www.ombudshuissier.be/procedure</a:t>
            </a:r>
            <a:endParaRPr lang="nl-BE" sz="2400" u="sng" dirty="0"/>
          </a:p>
          <a:p>
            <a:pPr marL="0" indent="0">
              <a:buNone/>
            </a:pPr>
            <a:endParaRPr lang="nl-BE" sz="2400" dirty="0"/>
          </a:p>
          <a:p>
            <a:r>
              <a:rPr lang="fr-BE" sz="3200" dirty="0"/>
              <a:t>Conditions</a:t>
            </a:r>
            <a:r>
              <a:rPr lang="nl-BE" sz="3200" dirty="0"/>
              <a:t> :</a:t>
            </a:r>
          </a:p>
          <a:p>
            <a:pPr lvl="2"/>
            <a:r>
              <a:rPr lang="fr-BE" sz="1800" dirty="0">
                <a:solidFill>
                  <a:schemeClr val="tx1"/>
                </a:solidFill>
              </a:rPr>
              <a:t>tentative infructueuse dans l’année précédente de régler soi-même le problème avec l’</a:t>
            </a:r>
            <a:r>
              <a:rPr lang="fr-BE" sz="1800" dirty="0" err="1">
                <a:solidFill>
                  <a:schemeClr val="tx1"/>
                </a:solidFill>
              </a:rPr>
              <a:t>hdj</a:t>
            </a:r>
            <a:endParaRPr lang="nl-BE" sz="1800" dirty="0">
              <a:solidFill>
                <a:schemeClr val="tx1"/>
              </a:solidFill>
            </a:endParaRPr>
          </a:p>
          <a:p>
            <a:pPr lvl="2"/>
            <a:r>
              <a:rPr lang="nl-BE" sz="1800" dirty="0">
                <a:solidFill>
                  <a:schemeClr val="tx1"/>
                </a:solidFill>
              </a:rPr>
              <a:t>pas de </a:t>
            </a:r>
            <a:r>
              <a:rPr lang="nl-BE" sz="1800" dirty="0" err="1">
                <a:solidFill>
                  <a:schemeClr val="tx1"/>
                </a:solidFill>
              </a:rPr>
              <a:t>demande</a:t>
            </a:r>
            <a:r>
              <a:rPr lang="fr-BE" sz="1800" dirty="0">
                <a:solidFill>
                  <a:schemeClr val="tx1"/>
                </a:solidFill>
              </a:rPr>
              <a:t> anonyme </a:t>
            </a:r>
            <a:r>
              <a:rPr lang="nl-BE" sz="1800" dirty="0">
                <a:solidFill>
                  <a:schemeClr val="tx1"/>
                </a:solidFill>
              </a:rPr>
              <a:t>: </a:t>
            </a:r>
            <a:r>
              <a:rPr lang="fr-BE" sz="1800" dirty="0">
                <a:solidFill>
                  <a:schemeClr val="tx1"/>
                </a:solidFill>
              </a:rPr>
              <a:t>identité du plaignant et l’</a:t>
            </a:r>
            <a:r>
              <a:rPr lang="fr-BE" sz="1800" dirty="0" err="1">
                <a:solidFill>
                  <a:schemeClr val="tx1"/>
                </a:solidFill>
              </a:rPr>
              <a:t>hdj</a:t>
            </a:r>
            <a:r>
              <a:rPr lang="fr-BE" sz="1800" dirty="0">
                <a:solidFill>
                  <a:schemeClr val="tx1"/>
                </a:solidFill>
              </a:rPr>
              <a:t> sont exigées</a:t>
            </a:r>
          </a:p>
          <a:p>
            <a:pPr lvl="2"/>
            <a:r>
              <a:rPr lang="fr-BE" sz="1800" dirty="0">
                <a:solidFill>
                  <a:schemeClr val="tx1"/>
                </a:solidFill>
              </a:rPr>
              <a:t>pas de plainte disciplinaire introduite auprès de la Chambre Nationale des Huissiers de Justice, d’une chambre d’arrondissement ou d’un autre service de médiation</a:t>
            </a:r>
            <a:r>
              <a:rPr lang="nl-BE" sz="1800" dirty="0">
                <a:solidFill>
                  <a:schemeClr val="tx1"/>
                </a:solidFill>
              </a:rPr>
              <a:t> </a:t>
            </a:r>
          </a:p>
          <a:p>
            <a:pPr lvl="2"/>
            <a:r>
              <a:rPr lang="fr-BE" sz="1800" dirty="0">
                <a:solidFill>
                  <a:schemeClr val="tx1"/>
                </a:solidFill>
              </a:rPr>
              <a:t>pas vexatoire, diffamatoire ou fantaisiste </a:t>
            </a:r>
          </a:p>
        </p:txBody>
      </p:sp>
    </p:spTree>
    <p:extLst>
      <p:ext uri="{BB962C8B-B14F-4D97-AF65-F5344CB8AC3E}">
        <p14:creationId xmlns:p14="http://schemas.microsoft.com/office/powerpoint/2010/main" val="4147169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TRAITEMENT D’UN DOSSIER</a:t>
            </a:r>
          </a:p>
        </p:txBody>
      </p:sp>
      <p:sp>
        <p:nvSpPr>
          <p:cNvPr id="3" name="Tijdelijke aanduiding voor inhoud 2"/>
          <p:cNvSpPr>
            <a:spLocks noGrp="1"/>
          </p:cNvSpPr>
          <p:nvPr>
            <p:ph idx="1"/>
          </p:nvPr>
        </p:nvSpPr>
        <p:spPr/>
        <p:txBody>
          <a:bodyPr>
            <a:normAutofit fontScale="77500" lnSpcReduction="20000"/>
          </a:bodyPr>
          <a:lstStyle/>
          <a:p>
            <a:r>
              <a:rPr lang="nl-BE" sz="3200" dirty="0"/>
              <a:t>Dossier complet et </a:t>
            </a:r>
            <a:r>
              <a:rPr lang="fr-BE" sz="3200" dirty="0"/>
              <a:t>recevable</a:t>
            </a:r>
            <a:r>
              <a:rPr lang="nl-BE" sz="3200" dirty="0"/>
              <a:t> = </a:t>
            </a:r>
            <a:r>
              <a:rPr lang="nl-BE" sz="3200" dirty="0" err="1"/>
              <a:t>durée</a:t>
            </a:r>
            <a:r>
              <a:rPr lang="nl-BE" sz="3200" dirty="0"/>
              <a:t> maximale de</a:t>
            </a:r>
          </a:p>
          <a:p>
            <a:pPr marL="0" indent="0">
              <a:buNone/>
            </a:pPr>
            <a:r>
              <a:rPr lang="nl-BE" sz="3200" dirty="0"/>
              <a:t>    90 jours </a:t>
            </a:r>
            <a:r>
              <a:rPr lang="fr-BE" sz="3200" dirty="0"/>
              <a:t>selon le Code de Droit Economique</a:t>
            </a:r>
          </a:p>
          <a:p>
            <a:pPr marL="0" indent="0">
              <a:buNone/>
            </a:pPr>
            <a:r>
              <a:rPr lang="fr-FR" sz="3200" b="1" dirty="0"/>
              <a:t>-&gt; </a:t>
            </a:r>
            <a:r>
              <a:rPr lang="fr-FR" sz="3200" dirty="0"/>
              <a:t>Délai moyen du traitement : entre 15 jours et 1 mois</a:t>
            </a:r>
          </a:p>
          <a:p>
            <a:endParaRPr lang="nl-BE" sz="3200" dirty="0"/>
          </a:p>
          <a:p>
            <a:r>
              <a:rPr lang="fr-BE" sz="3200" dirty="0"/>
              <a:t>Pas l’autorité de sanctionner, mais bien la possibilité de </a:t>
            </a:r>
            <a:r>
              <a:rPr lang="fr-BE" sz="3200" dirty="0">
                <a:solidFill>
                  <a:schemeClr val="tx1"/>
                </a:solidFill>
              </a:rPr>
              <a:t>donner des conseils aux parties</a:t>
            </a:r>
          </a:p>
          <a:p>
            <a:pPr marL="0" indent="0">
              <a:buNone/>
            </a:pPr>
            <a:r>
              <a:rPr lang="nl-BE" sz="3200" dirty="0">
                <a:solidFill>
                  <a:schemeClr val="tx1"/>
                </a:solidFill>
                <a:sym typeface="Wingdings" panose="05000000000000000000" pitchFamily="2" charset="2"/>
              </a:rPr>
              <a:t></a:t>
            </a:r>
            <a:r>
              <a:rPr lang="nl-BE" sz="3200" dirty="0">
                <a:solidFill>
                  <a:schemeClr val="tx1"/>
                </a:solidFill>
              </a:rPr>
              <a:t> Ombudsman = </a:t>
            </a:r>
            <a:r>
              <a:rPr lang="fr-BE" sz="3200" dirty="0">
                <a:solidFill>
                  <a:schemeClr val="tx1"/>
                </a:solidFill>
              </a:rPr>
              <a:t>médiation extrajudiciaire</a:t>
            </a:r>
          </a:p>
          <a:p>
            <a:endParaRPr lang="nl-BE" sz="3200" dirty="0">
              <a:solidFill>
                <a:schemeClr val="tx1"/>
              </a:solidFill>
            </a:endParaRPr>
          </a:p>
          <a:p>
            <a:r>
              <a:rPr lang="fr-BE" sz="3200" dirty="0">
                <a:solidFill>
                  <a:schemeClr val="tx1"/>
                </a:solidFill>
              </a:rPr>
              <a:t>Formuler des recommandations vis-à-vis de la profession</a:t>
            </a:r>
          </a:p>
          <a:p>
            <a:endParaRPr lang="nl-BE" dirty="0"/>
          </a:p>
        </p:txBody>
      </p:sp>
    </p:spTree>
    <p:extLst>
      <p:ext uri="{BB962C8B-B14F-4D97-AF65-F5344CB8AC3E}">
        <p14:creationId xmlns:p14="http://schemas.microsoft.com/office/powerpoint/2010/main" val="92876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526DFE-6171-4016-8BA7-863AB5B29A4B}"/>
              </a:ext>
            </a:extLst>
          </p:cNvPr>
          <p:cNvSpPr>
            <a:spLocks noGrp="1"/>
          </p:cNvSpPr>
          <p:nvPr>
            <p:ph type="title"/>
          </p:nvPr>
        </p:nvSpPr>
        <p:spPr/>
        <p:txBody>
          <a:bodyPr>
            <a:normAutofit fontScale="90000"/>
          </a:bodyPr>
          <a:lstStyle/>
          <a:p>
            <a:r>
              <a:rPr lang="fr-BE" sz="3600" dirty="0">
                <a:solidFill>
                  <a:srgbClr val="92D050"/>
                </a:solidFill>
              </a:rPr>
              <a:t>La procédure est-elle suspendue pendant le traitement d'un dossier par l’ombudsman ?</a:t>
            </a:r>
            <a:br>
              <a:rPr lang="nl-BE" dirty="0">
                <a:solidFill>
                  <a:srgbClr val="92D050"/>
                </a:solidFill>
              </a:rPr>
            </a:br>
            <a:endParaRPr lang="fr-BE" dirty="0"/>
          </a:p>
        </p:txBody>
      </p:sp>
      <p:sp>
        <p:nvSpPr>
          <p:cNvPr id="3" name="Espace réservé du contenu 2">
            <a:extLst>
              <a:ext uri="{FF2B5EF4-FFF2-40B4-BE49-F238E27FC236}">
                <a16:creationId xmlns:a16="http://schemas.microsoft.com/office/drawing/2014/main" id="{E487E719-18BE-4062-93DD-ED624CAB6E31}"/>
              </a:ext>
            </a:extLst>
          </p:cNvPr>
          <p:cNvSpPr>
            <a:spLocks noGrp="1"/>
          </p:cNvSpPr>
          <p:nvPr>
            <p:ph idx="1"/>
          </p:nvPr>
        </p:nvSpPr>
        <p:spPr/>
        <p:txBody>
          <a:bodyPr/>
          <a:lstStyle/>
          <a:p>
            <a:pPr marL="0" indent="0">
              <a:buNone/>
            </a:pPr>
            <a:r>
              <a:rPr lang="fr-BE" sz="2400" dirty="0"/>
              <a:t>En vertu de l'article XVI.27 CDE, les éventuelles procédures de recouvrement des litiges de consommation envisagés par le règlement de procédure (article 2.1.) sont suspendues dès la confirmation par l’ombudsman de la réception de la demande complète à l’huissier de justice jusqu’à la date de communication par l’ombudsman aux parties du refus de traiter la demande ou du résultat du traitement de ladite demande.</a:t>
            </a:r>
            <a:endParaRPr lang="nl-BE" sz="2400" dirty="0"/>
          </a:p>
          <a:p>
            <a:endParaRPr lang="fr-BE" dirty="0"/>
          </a:p>
        </p:txBody>
      </p:sp>
    </p:spTree>
    <p:extLst>
      <p:ext uri="{BB962C8B-B14F-4D97-AF65-F5344CB8AC3E}">
        <p14:creationId xmlns:p14="http://schemas.microsoft.com/office/powerpoint/2010/main" val="963279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7334" y="237459"/>
            <a:ext cx="8596668" cy="1320800"/>
          </a:xfrm>
        </p:spPr>
        <p:txBody>
          <a:bodyPr/>
          <a:lstStyle/>
          <a:p>
            <a:r>
              <a:rPr lang="nl-BE" dirty="0"/>
              <a:t>ÉTAT DES DOSSIERS APRÈS DEUX ANS</a:t>
            </a:r>
            <a:endParaRPr lang="nl-BE" dirty="0">
              <a:solidFill>
                <a:schemeClr val="tx1"/>
              </a:solidFill>
            </a:endParaRPr>
          </a:p>
        </p:txBody>
      </p:sp>
      <p:sp>
        <p:nvSpPr>
          <p:cNvPr id="3" name="Tijdelijke aanduiding voor inhoud 2"/>
          <p:cNvSpPr>
            <a:spLocks noGrp="1"/>
          </p:cNvSpPr>
          <p:nvPr>
            <p:ph idx="1"/>
          </p:nvPr>
        </p:nvSpPr>
        <p:spPr>
          <a:xfrm>
            <a:off x="677334" y="1701209"/>
            <a:ext cx="8404036" cy="4340153"/>
          </a:xfrm>
        </p:spPr>
        <p:txBody>
          <a:bodyPr>
            <a:normAutofit/>
          </a:bodyPr>
          <a:lstStyle/>
          <a:p>
            <a:r>
              <a:rPr lang="nl-BE" sz="3200" dirty="0">
                <a:solidFill>
                  <a:schemeClr val="tx1"/>
                </a:solidFill>
              </a:rPr>
              <a:t>Le cap des 1000 dossiers </a:t>
            </a:r>
            <a:r>
              <a:rPr lang="fr-BE" sz="3200" dirty="0">
                <a:solidFill>
                  <a:schemeClr val="tx1"/>
                </a:solidFill>
              </a:rPr>
              <a:t>a été dépassé</a:t>
            </a:r>
          </a:p>
          <a:p>
            <a:r>
              <a:rPr lang="nl-NL" sz="3200" dirty="0">
                <a:solidFill>
                  <a:schemeClr val="tx1"/>
                </a:solidFill>
              </a:rPr>
              <a:t>53% </a:t>
            </a:r>
            <a:r>
              <a:rPr lang="nl-NL" sz="3200" dirty="0" err="1">
                <a:solidFill>
                  <a:schemeClr val="tx1"/>
                </a:solidFill>
              </a:rPr>
              <a:t>plaintes</a:t>
            </a:r>
            <a:r>
              <a:rPr lang="nl-NL" sz="3200" dirty="0">
                <a:solidFill>
                  <a:schemeClr val="tx1"/>
                </a:solidFill>
              </a:rPr>
              <a:t> </a:t>
            </a:r>
            <a:r>
              <a:rPr lang="nl-NL" sz="3200" dirty="0" err="1">
                <a:solidFill>
                  <a:schemeClr val="tx1"/>
                </a:solidFill>
              </a:rPr>
              <a:t>francophones</a:t>
            </a:r>
            <a:r>
              <a:rPr lang="nl-NL" sz="3200" dirty="0">
                <a:solidFill>
                  <a:schemeClr val="tx1"/>
                </a:solidFill>
              </a:rPr>
              <a:t> et 47% de </a:t>
            </a:r>
            <a:r>
              <a:rPr lang="nl-NL" sz="3200" dirty="0" err="1">
                <a:solidFill>
                  <a:schemeClr val="tx1"/>
                </a:solidFill>
              </a:rPr>
              <a:t>néerlandophone</a:t>
            </a:r>
            <a:endParaRPr lang="nl-NL" sz="3200" dirty="0">
              <a:solidFill>
                <a:schemeClr val="tx1"/>
              </a:solidFill>
            </a:endParaRPr>
          </a:p>
          <a:p>
            <a:r>
              <a:rPr lang="nl-BE" sz="3200" dirty="0">
                <a:solidFill>
                  <a:schemeClr val="tx1"/>
                </a:solidFill>
              </a:rPr>
              <a:t>Le plus de </a:t>
            </a:r>
            <a:r>
              <a:rPr lang="nl-BE" sz="3200" dirty="0" err="1">
                <a:solidFill>
                  <a:schemeClr val="tx1"/>
                </a:solidFill>
              </a:rPr>
              <a:t>plaintes</a:t>
            </a:r>
            <a:r>
              <a:rPr lang="nl-BE" sz="3200" dirty="0">
                <a:solidFill>
                  <a:schemeClr val="tx1"/>
                </a:solidFill>
              </a:rPr>
              <a:t> si </a:t>
            </a:r>
            <a:r>
              <a:rPr lang="nl-BE" sz="3200" dirty="0" err="1">
                <a:solidFill>
                  <a:schemeClr val="tx1"/>
                </a:solidFill>
              </a:rPr>
              <a:t>situent</a:t>
            </a:r>
            <a:r>
              <a:rPr lang="nl-BE" sz="3200" dirty="0">
                <a:solidFill>
                  <a:schemeClr val="tx1"/>
                </a:solidFill>
              </a:rPr>
              <a:t> à </a:t>
            </a:r>
            <a:r>
              <a:rPr lang="nl-BE" sz="3200" dirty="0" err="1">
                <a:solidFill>
                  <a:schemeClr val="tx1"/>
                </a:solidFill>
              </a:rPr>
              <a:t>BxL</a:t>
            </a:r>
            <a:r>
              <a:rPr lang="nl-BE" sz="3200" dirty="0">
                <a:solidFill>
                  <a:schemeClr val="tx1"/>
                </a:solidFill>
              </a:rPr>
              <a:t>, </a:t>
            </a:r>
            <a:r>
              <a:rPr lang="nl-BE" sz="3200" dirty="0" err="1">
                <a:solidFill>
                  <a:schemeClr val="tx1"/>
                </a:solidFill>
              </a:rPr>
              <a:t>Anvers</a:t>
            </a:r>
            <a:r>
              <a:rPr lang="nl-BE" sz="3200" dirty="0">
                <a:solidFill>
                  <a:schemeClr val="tx1"/>
                </a:solidFill>
              </a:rPr>
              <a:t>, </a:t>
            </a:r>
            <a:r>
              <a:rPr lang="nl-BE" sz="3200" dirty="0" err="1">
                <a:solidFill>
                  <a:schemeClr val="tx1"/>
                </a:solidFill>
              </a:rPr>
              <a:t>le</a:t>
            </a:r>
            <a:r>
              <a:rPr lang="nl-BE" sz="3200" dirty="0">
                <a:solidFill>
                  <a:schemeClr val="tx1"/>
                </a:solidFill>
              </a:rPr>
              <a:t> Hainaut/Liège </a:t>
            </a:r>
          </a:p>
          <a:p>
            <a:r>
              <a:rPr lang="fr-BE" sz="3200" dirty="0">
                <a:solidFill>
                  <a:schemeClr val="tx1"/>
                </a:solidFill>
              </a:rPr>
              <a:t>Bonne collaboration avec les </a:t>
            </a:r>
            <a:r>
              <a:rPr lang="fr-BE" sz="3200" dirty="0" err="1">
                <a:solidFill>
                  <a:schemeClr val="tx1"/>
                </a:solidFill>
              </a:rPr>
              <a:t>hdj</a:t>
            </a:r>
            <a:endParaRPr lang="fr-BE" sz="3200" dirty="0">
              <a:solidFill>
                <a:schemeClr val="tx1"/>
              </a:solidFill>
            </a:endParaRPr>
          </a:p>
          <a:p>
            <a:endParaRPr lang="nl-BE" dirty="0"/>
          </a:p>
        </p:txBody>
      </p:sp>
    </p:spTree>
    <p:extLst>
      <p:ext uri="{BB962C8B-B14F-4D97-AF65-F5344CB8AC3E}">
        <p14:creationId xmlns:p14="http://schemas.microsoft.com/office/powerpoint/2010/main" val="2367616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7334" y="609600"/>
            <a:ext cx="8596668" cy="775063"/>
          </a:xfrm>
        </p:spPr>
        <p:txBody>
          <a:bodyPr/>
          <a:lstStyle/>
          <a:p>
            <a:r>
              <a:rPr lang="nl-BE" dirty="0"/>
              <a:t>QUESTIONS</a:t>
            </a:r>
          </a:p>
        </p:txBody>
      </p:sp>
      <p:sp>
        <p:nvSpPr>
          <p:cNvPr id="3" name="Tijdelijke aanduiding voor inhoud 2"/>
          <p:cNvSpPr>
            <a:spLocks noGrp="1"/>
          </p:cNvSpPr>
          <p:nvPr>
            <p:ph idx="1"/>
          </p:nvPr>
        </p:nvSpPr>
        <p:spPr>
          <a:xfrm>
            <a:off x="677334" y="1384663"/>
            <a:ext cx="8596668" cy="4656699"/>
          </a:xfrm>
        </p:spPr>
        <p:txBody>
          <a:bodyPr>
            <a:normAutofit/>
          </a:bodyPr>
          <a:lstStyle/>
          <a:p>
            <a:r>
              <a:rPr lang="fr-FR" sz="3200" dirty="0">
                <a:solidFill>
                  <a:schemeClr val="tx1"/>
                </a:solidFill>
              </a:rPr>
              <a:t>Pouvoir conseiller au débiteur de porter plainte ? </a:t>
            </a:r>
          </a:p>
          <a:p>
            <a:endParaRPr lang="fr-BE" sz="3200" dirty="0">
              <a:solidFill>
                <a:schemeClr val="tx1"/>
              </a:solidFill>
            </a:endParaRPr>
          </a:p>
          <a:p>
            <a:r>
              <a:rPr lang="fr-BE" sz="3200" dirty="0">
                <a:solidFill>
                  <a:schemeClr val="tx1"/>
                </a:solidFill>
              </a:rPr>
              <a:t>Contenu des questions les plus courantes </a:t>
            </a:r>
            <a:r>
              <a:rPr lang="nl-BE" sz="3200" dirty="0">
                <a:solidFill>
                  <a:schemeClr val="tx1"/>
                </a:solidFill>
              </a:rPr>
              <a:t>:</a:t>
            </a:r>
          </a:p>
          <a:p>
            <a:pPr lvl="1"/>
            <a:r>
              <a:rPr lang="fr-BE" sz="3000" dirty="0">
                <a:solidFill>
                  <a:schemeClr val="tx1"/>
                </a:solidFill>
              </a:rPr>
              <a:t>Tarif de l’</a:t>
            </a:r>
            <a:r>
              <a:rPr lang="fr-BE" sz="3000" dirty="0" err="1">
                <a:solidFill>
                  <a:schemeClr val="tx1"/>
                </a:solidFill>
              </a:rPr>
              <a:t>hdj</a:t>
            </a:r>
            <a:endParaRPr lang="fr-BE" sz="3000" dirty="0">
              <a:solidFill>
                <a:schemeClr val="tx1"/>
              </a:solidFill>
            </a:endParaRPr>
          </a:p>
          <a:p>
            <a:pPr lvl="1"/>
            <a:r>
              <a:rPr lang="fr-BE" sz="3000" dirty="0">
                <a:solidFill>
                  <a:schemeClr val="tx1"/>
                </a:solidFill>
              </a:rPr>
              <a:t>Procédure des saisie</a:t>
            </a:r>
          </a:p>
          <a:p>
            <a:pPr lvl="1"/>
            <a:r>
              <a:rPr lang="fr-BE" sz="3000" dirty="0">
                <a:solidFill>
                  <a:schemeClr val="tx1"/>
                </a:solidFill>
              </a:rPr>
              <a:t>Médier pour plan de paiement</a:t>
            </a:r>
          </a:p>
          <a:p>
            <a:pPr lvl="1"/>
            <a:r>
              <a:rPr lang="fr-BE" sz="3000" dirty="0">
                <a:solidFill>
                  <a:schemeClr val="tx1"/>
                </a:solidFill>
              </a:rPr>
              <a:t>Méprise</a:t>
            </a:r>
          </a:p>
          <a:p>
            <a:pPr lvl="1"/>
            <a:endParaRPr lang="nl-BE" sz="3200" dirty="0">
              <a:solidFill>
                <a:schemeClr val="tx1"/>
              </a:solidFill>
            </a:endParaRPr>
          </a:p>
          <a:p>
            <a:endParaRPr lang="nl-BE" dirty="0"/>
          </a:p>
        </p:txBody>
      </p:sp>
    </p:spTree>
    <p:extLst>
      <p:ext uri="{BB962C8B-B14F-4D97-AF65-F5344CB8AC3E}">
        <p14:creationId xmlns:p14="http://schemas.microsoft.com/office/powerpoint/2010/main" val="1946329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E0CE1166-56E1-4690-BDD8-24D6BC7740E1}"/>
              </a:ext>
            </a:extLst>
          </p:cNvPr>
          <p:cNvSpPr txBox="1"/>
          <p:nvPr/>
        </p:nvSpPr>
        <p:spPr>
          <a:xfrm>
            <a:off x="4023359" y="2775577"/>
            <a:ext cx="6466114" cy="1477328"/>
          </a:xfrm>
          <a:prstGeom prst="rect">
            <a:avLst/>
          </a:prstGeom>
          <a:noFill/>
        </p:spPr>
        <p:txBody>
          <a:bodyPr wrap="square" rtlCol="0">
            <a:spAutoFit/>
          </a:bodyPr>
          <a:lstStyle/>
          <a:p>
            <a:r>
              <a:rPr lang="nl-BE" sz="7200" dirty="0"/>
              <a:t>FIN</a:t>
            </a:r>
          </a:p>
          <a:p>
            <a:endParaRPr lang="nl-BE" dirty="0"/>
          </a:p>
        </p:txBody>
      </p:sp>
    </p:spTree>
    <p:extLst>
      <p:ext uri="{BB962C8B-B14F-4D97-AF65-F5344CB8AC3E}">
        <p14:creationId xmlns:p14="http://schemas.microsoft.com/office/powerpoint/2010/main" val="17963300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F26D2C7DD586941AADAB0043D4DB5FF" ma:contentTypeVersion="13" ma:contentTypeDescription="Crée un document." ma:contentTypeScope="" ma:versionID="2c4f9c28109ef89d417f7bc482e3eb35">
  <xsd:schema xmlns:xsd="http://www.w3.org/2001/XMLSchema" xmlns:xs="http://www.w3.org/2001/XMLSchema" xmlns:p="http://schemas.microsoft.com/office/2006/metadata/properties" xmlns:ns2="a6802e84-37a0-416c-a499-4e24e9e0fab9" xmlns:ns3="139f1b06-c6aa-400a-9831-fc4b3ba10e07" targetNamespace="http://schemas.microsoft.com/office/2006/metadata/properties" ma:root="true" ma:fieldsID="a5844c5d4106333c8189c6f009e0af38" ns2:_="" ns3:_="">
    <xsd:import namespace="a6802e84-37a0-416c-a499-4e24e9e0fab9"/>
    <xsd:import namespace="139f1b06-c6aa-400a-9831-fc4b3ba10e0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Link"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802e84-37a0-416c-a499-4e24e9e0fa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ink" ma:index="19"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_Flow_SignoffStatus" ma:index="20" nillable="true" ma:displayName="Afmeldingsstatus" ma:internalName="Afmeldings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9f1b06-c6aa-400a-9831-fc4b3ba10e07" elementFormDefault="qualified">
    <xsd:import namespace="http://schemas.microsoft.com/office/2006/documentManagement/types"/>
    <xsd:import namespace="http://schemas.microsoft.com/office/infopath/2007/PartnerControls"/>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Flow_SignoffStatus xmlns="a6802e84-37a0-416c-a499-4e24e9e0fab9" xsi:nil="true"/>
    <Link xmlns="a6802e84-37a0-416c-a499-4e24e9e0fab9">
      <Url xsi:nil="true"/>
      <Description xsi:nil="true"/>
    </Link>
  </documentManagement>
</p:properties>
</file>

<file path=customXml/itemProps1.xml><?xml version="1.0" encoding="utf-8"?>
<ds:datastoreItem xmlns:ds="http://schemas.openxmlformats.org/officeDocument/2006/customXml" ds:itemID="{FA4DC699-4755-46CB-A372-3CC75DAA4C55}">
  <ds:schemaRefs>
    <ds:schemaRef ds:uri="http://schemas.microsoft.com/sharepoint/v3/contenttype/forms"/>
  </ds:schemaRefs>
</ds:datastoreItem>
</file>

<file path=customXml/itemProps2.xml><?xml version="1.0" encoding="utf-8"?>
<ds:datastoreItem xmlns:ds="http://schemas.openxmlformats.org/officeDocument/2006/customXml" ds:itemID="{19BB7560-C731-4C73-BC70-ACD93215B88A}"/>
</file>

<file path=customXml/itemProps3.xml><?xml version="1.0" encoding="utf-8"?>
<ds:datastoreItem xmlns:ds="http://schemas.openxmlformats.org/officeDocument/2006/customXml" ds:itemID="{34CD48B8-3A07-4EB6-A59A-AEF66E8182D8}">
  <ds:schemaRefs>
    <ds:schemaRef ds:uri="http://schemas.microsoft.com/office/2006/metadata/properties"/>
    <ds:schemaRef ds:uri="http://schemas.microsoft.com/office/infopath/2007/PartnerControls"/>
    <ds:schemaRef ds:uri="a6802e84-37a0-416c-a499-4e24e9e0fab9"/>
  </ds:schemaRefs>
</ds:datastoreItem>
</file>

<file path=docProps/app.xml><?xml version="1.0" encoding="utf-8"?>
<Properties xmlns="http://schemas.openxmlformats.org/officeDocument/2006/extended-properties" xmlns:vt="http://schemas.openxmlformats.org/officeDocument/2006/docPropsVTypes">
  <Template>Wisp</Template>
  <TotalTime>2780</TotalTime>
  <Words>696</Words>
  <Application>Microsoft Office PowerPoint</Application>
  <PresentationFormat>Grand écran</PresentationFormat>
  <Paragraphs>110</Paragraphs>
  <Slides>17</Slides>
  <Notes>17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17</vt:i4>
      </vt:variant>
    </vt:vector>
  </HeadingPairs>
  <TitlesOfParts>
    <vt:vector size="22" baseType="lpstr">
      <vt:lpstr>Arial</vt:lpstr>
      <vt:lpstr>Calibri</vt:lpstr>
      <vt:lpstr>Trebuchet MS</vt:lpstr>
      <vt:lpstr>Wingdings 3</vt:lpstr>
      <vt:lpstr>Facet</vt:lpstr>
      <vt:lpstr>L’ombudsman pour les huissiers de justice</vt:lpstr>
      <vt:lpstr>Présentation PowerPoint</vt:lpstr>
      <vt:lpstr>Présentation PowerPoint</vt:lpstr>
      <vt:lpstr>Présentation PowerPoint</vt:lpstr>
      <vt:lpstr>ENTITÉ QUALIFIÉE - CONDITIONS</vt:lpstr>
      <vt:lpstr>ENTITÉE QUALIFIÉE</vt:lpstr>
      <vt:lpstr>POURQUOI UN OMBUDSMAN POUR LES HUISSIERS DE JUSTICE ?</vt:lpstr>
      <vt:lpstr>Présentation PowerPoint</vt:lpstr>
      <vt:lpstr>Présentation PowerPoint</vt:lpstr>
      <vt:lpstr>POUR QUI ET POUR QUELS PROBLÈMES ?</vt:lpstr>
      <vt:lpstr>COMMENT INTRODUIRE UN DOSSIER ?</vt:lpstr>
      <vt:lpstr>RECEVABILITÉ D’UN DOSSIER</vt:lpstr>
      <vt:lpstr>TRAITEMENT D’UN DOSSIER</vt:lpstr>
      <vt:lpstr>La procédure est-elle suspendue pendant le traitement d'un dossier par l’ombudsman ? </vt:lpstr>
      <vt:lpstr>ÉTAT DES DOSSIERS APRÈS DEUX ANS</vt:lpstr>
      <vt:lpstr>QUESTIONS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ombudsman voor gdw’s</dc:title>
  <dc:creator>Sylvie Vanmaele</dc:creator>
  <cp:lastModifiedBy>Jessica Rodriguez y Canteli</cp:lastModifiedBy>
  <cp:revision>249</cp:revision>
  <cp:lastPrinted>2020-01-06T14:18:24Z</cp:lastPrinted>
  <dcterms:created xsi:type="dcterms:W3CDTF">2018-12-13T13:41:47Z</dcterms:created>
  <dcterms:modified xsi:type="dcterms:W3CDTF">2021-02-23T12:31:58Z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0x0101005F26D2C7DD586941AADAB0043D4DB5FF</vt:lpwstr>
  </property>
  <property fmtid="{D5CDD505-2E9C-101B-9397-08002B2CF9AE}" pid="3" name="Order">
    <vt:r8>867600</vt:r8>
  </property>
</Properties>
</file>