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3" r:id="rId1"/>
  </p:sldMasterIdLst>
  <p:sldIdLst>
    <p:sldId id="256" r:id="rId2"/>
    <p:sldId id="259" r:id="rId3"/>
    <p:sldId id="273" r:id="rId4"/>
    <p:sldId id="274" r:id="rId5"/>
    <p:sldId id="275" r:id="rId6"/>
    <p:sldId id="276" r:id="rId7"/>
    <p:sldId id="277" r:id="rId8"/>
    <p:sldId id="278" r:id="rId9"/>
    <p:sldId id="290" r:id="rId10"/>
    <p:sldId id="291" r:id="rId11"/>
    <p:sldId id="292" r:id="rId12"/>
    <p:sldId id="293" r:id="rId13"/>
    <p:sldId id="294" r:id="rId14"/>
    <p:sldId id="279" r:id="rId15"/>
    <p:sldId id="280" r:id="rId16"/>
    <p:sldId id="281" r:id="rId17"/>
    <p:sldId id="282" r:id="rId18"/>
    <p:sldId id="300" r:id="rId19"/>
    <p:sldId id="283" r:id="rId20"/>
    <p:sldId id="284" r:id="rId21"/>
    <p:sldId id="286" r:id="rId22"/>
    <p:sldId id="285" r:id="rId23"/>
    <p:sldId id="260" r:id="rId24"/>
    <p:sldId id="295" r:id="rId25"/>
    <p:sldId id="296" r:id="rId26"/>
    <p:sldId id="297" r:id="rId27"/>
    <p:sldId id="298" r:id="rId28"/>
    <p:sldId id="261" r:id="rId29"/>
    <p:sldId id="287" r:id="rId30"/>
    <p:sldId id="288" r:id="rId31"/>
    <p:sldId id="262" r:id="rId32"/>
    <p:sldId id="289" r:id="rId33"/>
    <p:sldId id="299" r:id="rId34"/>
    <p:sldId id="263" r:id="rId35"/>
    <p:sldId id="264" r:id="rId36"/>
    <p:sldId id="265" r:id="rId37"/>
    <p:sldId id="266" r:id="rId38"/>
    <p:sldId id="267" r:id="rId39"/>
    <p:sldId id="268" r:id="rId4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25" autoAdjust="0"/>
    <p:restoredTop sz="94660"/>
  </p:normalViewPr>
  <p:slideViewPr>
    <p:cSldViewPr snapToGrid="0">
      <p:cViewPr varScale="1">
        <p:scale>
          <a:sx n="103" d="100"/>
          <a:sy n="103" d="100"/>
        </p:scale>
        <p:origin x="114" y="2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fr-FR" smtClean="0"/>
              <a:t>Modifiez le style du titre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smtClean="0"/>
              <a:t>Modifier le style des sous-titres du masque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F63A048E-6E0D-4442-A256-0165157245DC}" type="datetimeFigureOut">
              <a:rPr lang="fr-BE" smtClean="0"/>
              <a:t>20-06-19</a:t>
            </a:fld>
            <a:endParaRPr lang="fr-BE"/>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fr-BE"/>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A1430D84-7D70-48CE-B148-EF5A10D46EF6}" type="slidenum">
              <a:rPr lang="fr-BE" smtClean="0"/>
              <a:t>‹N°›</a:t>
            </a:fld>
            <a:endParaRPr lang="fr-BE"/>
          </a:p>
        </p:txBody>
      </p:sp>
    </p:spTree>
    <p:extLst>
      <p:ext uri="{BB962C8B-B14F-4D97-AF65-F5344CB8AC3E}">
        <p14:creationId xmlns:p14="http://schemas.microsoft.com/office/powerpoint/2010/main" val="159647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F63A048E-6E0D-4442-A256-0165157245DC}" type="datetimeFigureOut">
              <a:rPr lang="fr-BE" smtClean="0"/>
              <a:t>20-06-19</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A1430D84-7D70-48CE-B148-EF5A10D46EF6}" type="slidenum">
              <a:rPr lang="fr-BE" smtClean="0"/>
              <a:t>‹N°›</a:t>
            </a:fld>
            <a:endParaRPr lang="fr-BE"/>
          </a:p>
        </p:txBody>
      </p:sp>
    </p:spTree>
    <p:extLst>
      <p:ext uri="{BB962C8B-B14F-4D97-AF65-F5344CB8AC3E}">
        <p14:creationId xmlns:p14="http://schemas.microsoft.com/office/powerpoint/2010/main" val="6467410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fr-FR" smtClean="0"/>
              <a:t>Modifiez le style du titre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F63A048E-6E0D-4442-A256-0165157245DC}" type="datetimeFigureOut">
              <a:rPr lang="fr-BE" smtClean="0"/>
              <a:t>20-06-19</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A1430D84-7D70-48CE-B148-EF5A10D46EF6}" type="slidenum">
              <a:rPr lang="fr-BE" smtClean="0"/>
              <a:t>‹N°›</a:t>
            </a:fld>
            <a:endParaRPr lang="fr-BE"/>
          </a:p>
        </p:txBody>
      </p:sp>
    </p:spTree>
    <p:extLst>
      <p:ext uri="{BB962C8B-B14F-4D97-AF65-F5344CB8AC3E}">
        <p14:creationId xmlns:p14="http://schemas.microsoft.com/office/powerpoint/2010/main" val="35661709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F63A048E-6E0D-4442-A256-0165157245DC}" type="datetimeFigureOut">
              <a:rPr lang="fr-BE" smtClean="0"/>
              <a:t>20-06-19</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A1430D84-7D70-48CE-B148-EF5A10D46EF6}" type="slidenum">
              <a:rPr lang="fr-BE" smtClean="0"/>
              <a:t>‹N°›</a:t>
            </a:fld>
            <a:endParaRPr lang="fr-BE"/>
          </a:p>
        </p:txBody>
      </p:sp>
    </p:spTree>
    <p:extLst>
      <p:ext uri="{BB962C8B-B14F-4D97-AF65-F5344CB8AC3E}">
        <p14:creationId xmlns:p14="http://schemas.microsoft.com/office/powerpoint/2010/main" val="26679692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smtClean="0"/>
              <a:t>Modifiez le style du titre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F63A048E-6E0D-4442-A256-0165157245DC}" type="datetimeFigureOut">
              <a:rPr lang="fr-BE" smtClean="0"/>
              <a:t>20-06-19</a:t>
            </a:fld>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A1430D84-7D70-48CE-B148-EF5A10D46EF6}" type="slidenum">
              <a:rPr lang="fr-BE" smtClean="0"/>
              <a:t>‹N°›</a:t>
            </a:fld>
            <a:endParaRPr lang="fr-BE"/>
          </a:p>
        </p:txBody>
      </p:sp>
    </p:spTree>
    <p:extLst>
      <p:ext uri="{BB962C8B-B14F-4D97-AF65-F5344CB8AC3E}">
        <p14:creationId xmlns:p14="http://schemas.microsoft.com/office/powerpoint/2010/main" val="7675331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F63A048E-6E0D-4442-A256-0165157245DC}" type="datetimeFigureOut">
              <a:rPr lang="fr-BE" smtClean="0"/>
              <a:t>20-06-19</a:t>
            </a:fld>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A1430D84-7D70-48CE-B148-EF5A10D46EF6}" type="slidenum">
              <a:rPr lang="fr-BE" smtClean="0"/>
              <a:t>‹N°›</a:t>
            </a:fld>
            <a:endParaRPr lang="fr-BE"/>
          </a:p>
        </p:txBody>
      </p:sp>
    </p:spTree>
    <p:extLst>
      <p:ext uri="{BB962C8B-B14F-4D97-AF65-F5344CB8AC3E}">
        <p14:creationId xmlns:p14="http://schemas.microsoft.com/office/powerpoint/2010/main" val="3840922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3A048E-6E0D-4442-A256-0165157245DC}" type="datetimeFigureOut">
              <a:rPr lang="fr-BE" smtClean="0"/>
              <a:t>20-06-19</a:t>
            </a:fld>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fld id="{A1430D84-7D70-48CE-B148-EF5A10D46EF6}" type="slidenum">
              <a:rPr lang="fr-BE" smtClean="0"/>
              <a:t>‹N°›</a:t>
            </a:fld>
            <a:endParaRPr lang="fr-BE"/>
          </a:p>
        </p:txBody>
      </p:sp>
    </p:spTree>
    <p:extLst>
      <p:ext uri="{BB962C8B-B14F-4D97-AF65-F5344CB8AC3E}">
        <p14:creationId xmlns:p14="http://schemas.microsoft.com/office/powerpoint/2010/main" val="16529060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fr-FR" smtClean="0"/>
              <a:t>Modifiez le style du titre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fr-FR" smtClean="0"/>
              <a:t>Modifier les styles du texte du masque</a:t>
            </a:r>
          </a:p>
        </p:txBody>
      </p:sp>
      <p:sp>
        <p:nvSpPr>
          <p:cNvPr id="5" name="Date Placeholder 4"/>
          <p:cNvSpPr>
            <a:spLocks noGrp="1"/>
          </p:cNvSpPr>
          <p:nvPr>
            <p:ph type="dt" sz="half" idx="10"/>
          </p:nvPr>
        </p:nvSpPr>
        <p:spPr/>
        <p:txBody>
          <a:bodyPr/>
          <a:lstStyle/>
          <a:p>
            <a:fld id="{F63A048E-6E0D-4442-A256-0165157245DC}" type="datetimeFigureOut">
              <a:rPr lang="fr-BE" smtClean="0"/>
              <a:t>20-06-19</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A1430D84-7D70-48CE-B148-EF5A10D46EF6}" type="slidenum">
              <a:rPr lang="fr-BE" smtClean="0"/>
              <a:t>‹N°›</a:t>
            </a:fld>
            <a:endParaRPr lang="fr-BE"/>
          </a:p>
        </p:txBody>
      </p:sp>
    </p:spTree>
    <p:extLst>
      <p:ext uri="{BB962C8B-B14F-4D97-AF65-F5344CB8AC3E}">
        <p14:creationId xmlns:p14="http://schemas.microsoft.com/office/powerpoint/2010/main" val="5283209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0" y="0"/>
            <a:ext cx="12192000" cy="5330952"/>
          </a:xfrm>
          <a:blipFill>
            <a:blip r:embed="rId2"/>
            <a:stretch>
              <a:fillRect/>
            </a:stretch>
          </a:blip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F63A048E-6E0D-4442-A256-0165157245DC}" type="datetimeFigureOut">
              <a:rPr lang="fr-BE" smtClean="0"/>
              <a:t>20-06-19</a:t>
            </a:fld>
            <a:endParaRPr lang="fr-BE"/>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fr-BE"/>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A1430D84-7D70-48CE-B148-EF5A10D46EF6}" type="slidenum">
              <a:rPr lang="fr-BE" smtClean="0"/>
              <a:t>‹N°›</a:t>
            </a:fld>
            <a:endParaRPr lang="fr-BE"/>
          </a:p>
        </p:txBody>
      </p:sp>
    </p:spTree>
    <p:extLst>
      <p:ext uri="{BB962C8B-B14F-4D97-AF65-F5344CB8AC3E}">
        <p14:creationId xmlns:p14="http://schemas.microsoft.com/office/powerpoint/2010/main" val="3501175700"/>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F63A048E-6E0D-4442-A256-0165157245DC}" type="datetimeFigureOut">
              <a:rPr lang="fr-BE" smtClean="0"/>
              <a:t>20-06-19</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A1430D84-7D70-48CE-B148-EF5A10D46EF6}" type="slidenum">
              <a:rPr lang="fr-BE" smtClean="0"/>
              <a:t>‹N°›</a:t>
            </a:fld>
            <a:endParaRPr lang="fr-BE"/>
          </a:p>
        </p:txBody>
      </p:sp>
    </p:spTree>
    <p:extLst>
      <p:ext uri="{BB962C8B-B14F-4D97-AF65-F5344CB8AC3E}">
        <p14:creationId xmlns:p14="http://schemas.microsoft.com/office/powerpoint/2010/main" val="6382494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F63A048E-6E0D-4442-A256-0165157245DC}" type="datetimeFigureOut">
              <a:rPr lang="fr-BE" smtClean="0"/>
              <a:t>20-06-19</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A1430D84-7D70-48CE-B148-EF5A10D46EF6}" type="slidenum">
              <a:rPr lang="fr-BE" smtClean="0"/>
              <a:t>‹N°›</a:t>
            </a:fld>
            <a:endParaRPr lang="fr-BE"/>
          </a:p>
        </p:txBody>
      </p:sp>
    </p:spTree>
    <p:extLst>
      <p:ext uri="{BB962C8B-B14F-4D97-AF65-F5344CB8AC3E}">
        <p14:creationId xmlns:p14="http://schemas.microsoft.com/office/powerpoint/2010/main" val="35102133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F63A048E-6E0D-4442-A256-0165157245DC}" type="datetimeFigureOut">
              <a:rPr lang="fr-BE" smtClean="0"/>
              <a:t>20-06-19</a:t>
            </a:fld>
            <a:endParaRPr lang="fr-BE"/>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fr-BE"/>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A1430D84-7D70-48CE-B148-EF5A10D46EF6}" type="slidenum">
              <a:rPr lang="fr-BE" smtClean="0"/>
              <a:t>‹N°›</a:t>
            </a:fld>
            <a:endParaRPr lang="fr-BE"/>
          </a:p>
        </p:txBody>
      </p:sp>
    </p:spTree>
    <p:extLst>
      <p:ext uri="{BB962C8B-B14F-4D97-AF65-F5344CB8AC3E}">
        <p14:creationId xmlns:p14="http://schemas.microsoft.com/office/powerpoint/2010/main" val="1725581366"/>
      </p:ext>
    </p:extLst>
  </p:cSld>
  <p:clrMap bg1="lt1" tx1="dk1" bg2="lt2" tx2="dk2" accent1="accent1" accent2="accent2" accent3="accent3" accent4="accent4" accent5="accent5" accent6="accent6" hlink="hlink" folHlink="folHlink"/>
  <p:sldLayoutIdLst>
    <p:sldLayoutId id="2147483884" r:id="rId1"/>
    <p:sldLayoutId id="2147483885" r:id="rId2"/>
    <p:sldLayoutId id="2147483886" r:id="rId3"/>
    <p:sldLayoutId id="2147483887" r:id="rId4"/>
    <p:sldLayoutId id="2147483888" r:id="rId5"/>
    <p:sldLayoutId id="2147483889" r:id="rId6"/>
    <p:sldLayoutId id="2147483890" r:id="rId7"/>
    <p:sldLayoutId id="2147483891" r:id="rId8"/>
    <p:sldLayoutId id="2147483892" r:id="rId9"/>
    <p:sldLayoutId id="2147483893" r:id="rId10"/>
    <p:sldLayoutId id="2147483894" r:id="rId11"/>
  </p:sldLayoutIdLst>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economie.fgov.be/sites/default/files/Files/Entreprises/Guidelines-solvabilite-credit-a-la-consommation.pdf"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s://www.ombudshuissier.be/"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p:txBody>
          <a:bodyPr/>
          <a:lstStyle/>
          <a:p>
            <a:r>
              <a:rPr lang="fr-BE" dirty="0" smtClean="0"/>
              <a:t>ACTU 2019</a:t>
            </a:r>
            <a:endParaRPr lang="fr-BE" dirty="0"/>
          </a:p>
        </p:txBody>
      </p:sp>
      <p:sp>
        <p:nvSpPr>
          <p:cNvPr id="3" name="Sous-titre 2"/>
          <p:cNvSpPr>
            <a:spLocks noGrp="1"/>
          </p:cNvSpPr>
          <p:nvPr>
            <p:ph type="subTitle" idx="1"/>
          </p:nvPr>
        </p:nvSpPr>
        <p:spPr/>
        <p:txBody>
          <a:bodyPr>
            <a:normAutofit lnSpcReduction="10000"/>
          </a:bodyPr>
          <a:lstStyle/>
          <a:p>
            <a:r>
              <a:rPr lang="fr-BE" dirty="0" smtClean="0"/>
              <a:t>Conférence-débats du 20 juin 2019</a:t>
            </a:r>
          </a:p>
          <a:p>
            <a:r>
              <a:rPr lang="fr-BE" dirty="0" smtClean="0"/>
              <a:t>Centre d’appui-services de médiation de dettes</a:t>
            </a:r>
          </a:p>
          <a:p>
            <a:r>
              <a:rPr lang="fr-BE" dirty="0" smtClean="0"/>
              <a:t>Avec le soutien de la COCOF et de la COCOM</a:t>
            </a:r>
            <a:endParaRPr lang="fr-BE" dirty="0"/>
          </a:p>
        </p:txBody>
      </p:sp>
    </p:spTree>
    <p:extLst>
      <p:ext uri="{BB962C8B-B14F-4D97-AF65-F5344CB8AC3E}">
        <p14:creationId xmlns:p14="http://schemas.microsoft.com/office/powerpoint/2010/main" val="24064479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42672" y="360093"/>
            <a:ext cx="7816755" cy="804900"/>
          </a:xfrm>
          <a:prstGeom prst="rect">
            <a:avLst/>
          </a:prstGeom>
          <a:noFill/>
        </p:spPr>
        <p:txBody>
          <a:bodyPr wrap="none" rtlCol="0">
            <a:spAutoFit/>
          </a:bodyPr>
          <a:lstStyle/>
          <a:p>
            <a:pPr>
              <a:lnSpc>
                <a:spcPct val="85000"/>
              </a:lnSpc>
              <a:spcBef>
                <a:spcPct val="0"/>
              </a:spcBef>
            </a:pPr>
            <a:r>
              <a:rPr lang="fr-BE" sz="5400" spc="-120" dirty="0">
                <a:solidFill>
                  <a:schemeClr val="accent1"/>
                </a:solidFill>
                <a:latin typeface="+mj-lt"/>
                <a:ea typeface="+mj-ea"/>
                <a:cs typeface="+mj-cs"/>
              </a:rPr>
              <a:t>Règlement collectif de dettes</a:t>
            </a:r>
          </a:p>
        </p:txBody>
      </p:sp>
      <p:sp>
        <p:nvSpPr>
          <p:cNvPr id="3" name="ZoneTexte 2"/>
          <p:cNvSpPr txBox="1"/>
          <p:nvPr/>
        </p:nvSpPr>
        <p:spPr>
          <a:xfrm>
            <a:off x="243632" y="1164993"/>
            <a:ext cx="11745168" cy="954107"/>
          </a:xfrm>
          <a:prstGeom prst="rect">
            <a:avLst/>
          </a:prstGeom>
          <a:noFill/>
        </p:spPr>
        <p:txBody>
          <a:bodyPr wrap="square" rtlCol="0">
            <a:spAutoFit/>
          </a:bodyPr>
          <a:lstStyle/>
          <a:p>
            <a:r>
              <a:rPr lang="fr-BE" sz="2000" b="1" dirty="0" smtClean="0"/>
              <a:t>1/ </a:t>
            </a:r>
            <a:r>
              <a:rPr lang="fr-BE" sz="2800" b="1" dirty="0"/>
              <a:t>Cour constitutionnelle du 8 novembre 2018: dettes incompressibles sécurité sociale ?</a:t>
            </a:r>
          </a:p>
        </p:txBody>
      </p:sp>
      <p:sp>
        <p:nvSpPr>
          <p:cNvPr id="5" name="Rectangle 4"/>
          <p:cNvSpPr/>
          <p:nvPr/>
        </p:nvSpPr>
        <p:spPr>
          <a:xfrm>
            <a:off x="243632" y="2119100"/>
            <a:ext cx="11327364" cy="4401205"/>
          </a:xfrm>
          <a:prstGeom prst="rect">
            <a:avLst/>
          </a:prstGeom>
        </p:spPr>
        <p:txBody>
          <a:bodyPr wrap="square">
            <a:spAutoFit/>
          </a:bodyPr>
          <a:lstStyle/>
          <a:p>
            <a:pPr algn="just"/>
            <a:r>
              <a:rPr lang="fr-BE" dirty="0" smtClean="0">
                <a:solidFill>
                  <a:schemeClr val="bg1"/>
                </a:solidFill>
              </a:rPr>
              <a:t> </a:t>
            </a:r>
            <a:r>
              <a:rPr lang="fr-BE" sz="2000" i="1" dirty="0" smtClean="0">
                <a:latin typeface="Times New Roman" panose="02020603050405020304" pitchFamily="18" charset="0"/>
                <a:cs typeface="Times New Roman" panose="02020603050405020304" pitchFamily="18" charset="0"/>
              </a:rPr>
              <a:t>Les </a:t>
            </a:r>
            <a:r>
              <a:rPr lang="fr-BE" sz="2000" i="1" dirty="0">
                <a:latin typeface="Times New Roman" panose="02020603050405020304" pitchFamily="18" charset="0"/>
                <a:cs typeface="Times New Roman" panose="02020603050405020304" pitchFamily="18" charset="0"/>
              </a:rPr>
              <a:t>articles 1675/13, § 3, et 1675/13bis, § 2, du Code judiciaire, qui ne confèrent pas le statut de dette incompressible à la dette d’indu en matière de sécurité sociale, ne créent-ils pas une discrimination, au regard des articles 10 et 11 de la Constitution, entre : </a:t>
            </a:r>
            <a:r>
              <a:rPr lang="fr-BE" sz="2000" i="1" dirty="0" smtClean="0">
                <a:latin typeface="Times New Roman" panose="02020603050405020304" pitchFamily="18" charset="0"/>
                <a:cs typeface="Times New Roman" panose="02020603050405020304" pitchFamily="18" charset="0"/>
              </a:rPr>
              <a:t>les créanciers </a:t>
            </a:r>
            <a:r>
              <a:rPr lang="fr-BE" sz="2000" i="1" dirty="0">
                <a:latin typeface="Times New Roman" panose="02020603050405020304" pitchFamily="18" charset="0"/>
                <a:cs typeface="Times New Roman" panose="02020603050405020304" pitchFamily="18" charset="0"/>
              </a:rPr>
              <a:t>dont la déclaration de créance porte sur </a:t>
            </a:r>
            <a:r>
              <a:rPr lang="fr-BE" sz="2000" i="1" dirty="0" smtClean="0">
                <a:latin typeface="Times New Roman" panose="02020603050405020304" pitchFamily="18" charset="0"/>
                <a:cs typeface="Times New Roman" panose="02020603050405020304" pitchFamily="18" charset="0"/>
              </a:rPr>
              <a:t>(1) une </a:t>
            </a:r>
            <a:r>
              <a:rPr lang="fr-BE" sz="2000" i="1" dirty="0">
                <a:latin typeface="Times New Roman" panose="02020603050405020304" pitchFamily="18" charset="0"/>
                <a:cs typeface="Times New Roman" panose="02020603050405020304" pitchFamily="18" charset="0"/>
              </a:rPr>
              <a:t>dette </a:t>
            </a:r>
            <a:r>
              <a:rPr lang="fr-BE" sz="2000" i="1" dirty="0" smtClean="0">
                <a:latin typeface="Times New Roman" panose="02020603050405020304" pitchFamily="18" charset="0"/>
                <a:cs typeface="Times New Roman" panose="02020603050405020304" pitchFamily="18" charset="0"/>
              </a:rPr>
              <a:t>alimentaire ou sur (2) une dette constituée d’indemnité accordée pour la réparation d’un préjudice corporel causé par une infraction ou (3)sur une dette d’amende pénale </a:t>
            </a:r>
            <a:r>
              <a:rPr lang="fr-BE" sz="2000" i="1" dirty="0">
                <a:latin typeface="Times New Roman" panose="02020603050405020304" pitchFamily="18" charset="0"/>
                <a:cs typeface="Times New Roman" panose="02020603050405020304" pitchFamily="18" charset="0"/>
              </a:rPr>
              <a:t>et </a:t>
            </a:r>
            <a:r>
              <a:rPr lang="fr-BE" sz="2000" i="1" dirty="0" smtClean="0">
                <a:latin typeface="Times New Roman" panose="02020603050405020304" pitchFamily="18" charset="0"/>
                <a:cs typeface="Times New Roman" panose="02020603050405020304" pitchFamily="18" charset="0"/>
              </a:rPr>
              <a:t>les créanciers </a:t>
            </a:r>
            <a:r>
              <a:rPr lang="fr-BE" sz="2000" i="1" dirty="0">
                <a:latin typeface="Times New Roman" panose="02020603050405020304" pitchFamily="18" charset="0"/>
                <a:cs typeface="Times New Roman" panose="02020603050405020304" pitchFamily="18" charset="0"/>
              </a:rPr>
              <a:t>dont la déclaration de créance porte sur une dette d’indu en matière de sécurité sociale, notamment lorsque l’indu résulte d’un comportement constitutif d’une </a:t>
            </a:r>
            <a:r>
              <a:rPr lang="fr-BE" sz="2000" i="1" dirty="0" smtClean="0">
                <a:latin typeface="Times New Roman" panose="02020603050405020304" pitchFamily="18" charset="0"/>
                <a:cs typeface="Times New Roman" panose="02020603050405020304" pitchFamily="18" charset="0"/>
              </a:rPr>
              <a:t>infraction? </a:t>
            </a:r>
            <a:endParaRPr lang="fr-BE" sz="1600" i="1" dirty="0" smtClean="0"/>
          </a:p>
          <a:p>
            <a:pPr algn="just"/>
            <a:endParaRPr lang="fr-BE" sz="2000" b="1" i="1" dirty="0">
              <a:solidFill>
                <a:schemeClr val="bg1"/>
              </a:solidFill>
              <a:latin typeface="Times New Roman" panose="02020603050405020304" pitchFamily="18" charset="0"/>
              <a:cs typeface="Times New Roman" panose="02020603050405020304" pitchFamily="18" charset="0"/>
            </a:endParaRPr>
          </a:p>
          <a:p>
            <a:pPr algn="just"/>
            <a:r>
              <a:rPr lang="fr-BE" sz="2000" b="1" i="1" dirty="0" smtClean="0">
                <a:solidFill>
                  <a:srgbClr val="FF0000"/>
                </a:solidFill>
                <a:latin typeface="Times New Roman" panose="02020603050405020304" pitchFamily="18" charset="0"/>
                <a:cs typeface="Times New Roman" panose="02020603050405020304" pitchFamily="18" charset="0"/>
              </a:rPr>
              <a:t>Non violation</a:t>
            </a:r>
            <a:r>
              <a:rPr lang="fr-BE" sz="2000" b="1" i="1" dirty="0" smtClean="0">
                <a:latin typeface="Times New Roman" panose="02020603050405020304" pitchFamily="18" charset="0"/>
                <a:cs typeface="Times New Roman" panose="02020603050405020304" pitchFamily="18" charset="0"/>
              </a:rPr>
              <a:t>. </a:t>
            </a:r>
            <a:r>
              <a:rPr lang="fr-BE" sz="1600" i="1" dirty="0" smtClean="0"/>
              <a:t>«</a:t>
            </a:r>
            <a:r>
              <a:rPr lang="fr-BE" sz="1600" i="1" dirty="0" smtClean="0">
                <a:solidFill>
                  <a:schemeClr val="bg1"/>
                </a:solidFill>
              </a:rPr>
              <a:t> </a:t>
            </a:r>
            <a:r>
              <a:rPr lang="fr-BE" sz="2000" dirty="0"/>
              <a:t>I</a:t>
            </a:r>
            <a:r>
              <a:rPr lang="fr-BE" sz="2000" dirty="0" smtClean="0"/>
              <a:t>l </a:t>
            </a:r>
            <a:r>
              <a:rPr lang="fr-BE" sz="2000" dirty="0"/>
              <a:t>relève du pouvoir d’appréciation du législateur, compte tenu de l’objectif qu’il poursuit en instituant le règlement collectif de dettes, de décider quelles sont les dettes qui ne peuvent pas faire l’objet d’une remise partielle ou totale 10 par le juge. Dès lors, ce ne sont ni des considérations d’ordre public, ni le fait que des dettes constituées d’indemnités accordées pour la réparation d’un préjudice corporel puissent être la conséquence d’une infraction, mais des considérations tenant à l’équité qui ont guidé le choix du législateur dans la détermination du caractère incompressible de certaines </a:t>
            </a:r>
            <a:r>
              <a:rPr lang="fr-BE" sz="2000" dirty="0" smtClean="0"/>
              <a:t>dettes </a:t>
            </a:r>
            <a:r>
              <a:rPr lang="fr-BE" sz="1600" dirty="0" smtClean="0"/>
              <a:t>».</a:t>
            </a:r>
            <a:endParaRPr lang="fr-BE" sz="1600" i="1" dirty="0">
              <a:solidFill>
                <a:schemeClr val="bg1"/>
              </a:solidFill>
            </a:endParaRPr>
          </a:p>
        </p:txBody>
      </p:sp>
    </p:spTree>
    <p:extLst>
      <p:ext uri="{BB962C8B-B14F-4D97-AF65-F5344CB8AC3E}">
        <p14:creationId xmlns:p14="http://schemas.microsoft.com/office/powerpoint/2010/main" val="40108533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4975" y="134738"/>
            <a:ext cx="10772775" cy="1658198"/>
          </a:xfrm>
        </p:spPr>
        <p:txBody>
          <a:bodyPr/>
          <a:lstStyle/>
          <a:p>
            <a:r>
              <a:rPr lang="fr-BE" dirty="0" smtClean="0"/>
              <a:t>Règlement collectif de dettes</a:t>
            </a:r>
            <a:endParaRPr lang="fr-BE" dirty="0"/>
          </a:p>
        </p:txBody>
      </p:sp>
      <p:sp>
        <p:nvSpPr>
          <p:cNvPr id="5" name="Rectangle 4"/>
          <p:cNvSpPr/>
          <p:nvPr/>
        </p:nvSpPr>
        <p:spPr>
          <a:xfrm>
            <a:off x="256882" y="1482645"/>
            <a:ext cx="11188960" cy="954107"/>
          </a:xfrm>
          <a:prstGeom prst="rect">
            <a:avLst/>
          </a:prstGeom>
        </p:spPr>
        <p:txBody>
          <a:bodyPr wrap="square">
            <a:spAutoFit/>
          </a:bodyPr>
          <a:lstStyle/>
          <a:p>
            <a:r>
              <a:rPr lang="fr-BE" sz="2800" b="1" dirty="0" smtClean="0"/>
              <a:t>2/ Cour </a:t>
            </a:r>
            <a:r>
              <a:rPr lang="fr-BE" sz="2800" b="1" dirty="0"/>
              <a:t>constitutionnelle du 4 octobre 2018: solde du compte de médiation en fin de procédure. </a:t>
            </a:r>
          </a:p>
        </p:txBody>
      </p:sp>
      <p:sp>
        <p:nvSpPr>
          <p:cNvPr id="6" name="ZoneTexte 5"/>
          <p:cNvSpPr txBox="1"/>
          <p:nvPr/>
        </p:nvSpPr>
        <p:spPr>
          <a:xfrm>
            <a:off x="256882" y="2685108"/>
            <a:ext cx="11691257" cy="4893647"/>
          </a:xfrm>
          <a:prstGeom prst="rect">
            <a:avLst/>
          </a:prstGeom>
          <a:noFill/>
        </p:spPr>
        <p:txBody>
          <a:bodyPr wrap="square" rtlCol="0">
            <a:spAutoFit/>
          </a:bodyPr>
          <a:lstStyle/>
          <a:p>
            <a:pPr marL="285750" indent="-285750" algn="just">
              <a:buFont typeface="Wingdings" panose="05000000000000000000" pitchFamily="2" charset="2"/>
              <a:buChar char="Ø"/>
            </a:pPr>
            <a:r>
              <a:rPr lang="fr-BE" sz="2000" dirty="0" smtClean="0"/>
              <a:t>Répartition du solde du compte de médiation dans le respect du principe d’égalité des créanciers ou selon les causes de préférences?</a:t>
            </a:r>
          </a:p>
          <a:p>
            <a:pPr marL="285750" indent="-285750" algn="just">
              <a:buFont typeface="Wingdings" panose="05000000000000000000" pitchFamily="2" charset="2"/>
              <a:buChar char="Ø"/>
            </a:pPr>
            <a:endParaRPr lang="fr-BE" sz="2000" dirty="0" smtClean="0"/>
          </a:p>
          <a:p>
            <a:pPr marL="285750" indent="-285750" algn="just">
              <a:buFont typeface="Wingdings" panose="05000000000000000000" pitchFamily="2" charset="2"/>
              <a:buChar char="Ø"/>
            </a:pPr>
            <a:r>
              <a:rPr lang="fr-BE" sz="2000" dirty="0" smtClean="0"/>
              <a:t>Répartition en tenant compte des causes légales de préférence. Le partage du compte de médiation est la conséquence de la révocation, qui a entraîné la fin des effets du RCD et donc du principe d’égalité entre les créanciers.</a:t>
            </a:r>
          </a:p>
          <a:p>
            <a:pPr marL="285750" indent="-285750" algn="just">
              <a:buFont typeface="Wingdings" panose="05000000000000000000" pitchFamily="2" charset="2"/>
              <a:buChar char="Ø"/>
            </a:pPr>
            <a:endParaRPr lang="fr-BE" sz="2000" dirty="0"/>
          </a:p>
          <a:p>
            <a:pPr marL="285750" indent="-285750" algn="just">
              <a:buFont typeface="Wingdings" panose="05000000000000000000" pitchFamily="2" charset="2"/>
              <a:buChar char="Ø"/>
            </a:pPr>
            <a:r>
              <a:rPr lang="fr-BE" sz="2000" dirty="0" smtClean="0"/>
              <a:t>Mais nouvelle question préjudicielle introduite par la Cour du Travail de Liège le 15/01/2019</a:t>
            </a:r>
          </a:p>
          <a:p>
            <a:pPr algn="just"/>
            <a:endParaRPr lang="fr-BE" sz="2000" dirty="0" smtClean="0"/>
          </a:p>
          <a:p>
            <a:pPr algn="just"/>
            <a:r>
              <a:rPr lang="fr-BE" sz="2000" dirty="0">
                <a:latin typeface="Cambria" panose="02040503050406030204" pitchFamily="18" charset="0"/>
                <a:ea typeface="Cambria" panose="02040503050406030204" pitchFamily="18" charset="0"/>
              </a:rPr>
              <a:t>⇨</a:t>
            </a:r>
            <a:r>
              <a:rPr lang="fr-BE" sz="2000" dirty="0" smtClean="0"/>
              <a:t>Nouvelle discrimination potentielle entre les créanciers « participants » au RCD et les créanciers « extérieurs » (nouveaux, tardifs, déchus). En l’état de la législation, le partage du compte de médiation en tenant compte des causes de préférence est impraticable.</a:t>
            </a:r>
          </a:p>
          <a:p>
            <a:pPr algn="just"/>
            <a:endParaRPr lang="fr-BE" dirty="0" smtClean="0"/>
          </a:p>
          <a:p>
            <a:pPr algn="just"/>
            <a:endParaRPr lang="fr-BE" dirty="0" smtClean="0"/>
          </a:p>
          <a:p>
            <a:pPr algn="just"/>
            <a:endParaRPr lang="fr-BE" dirty="0" smtClean="0"/>
          </a:p>
          <a:p>
            <a:pPr algn="just"/>
            <a:endParaRPr lang="fr-BE" dirty="0"/>
          </a:p>
        </p:txBody>
      </p:sp>
    </p:spTree>
    <p:extLst>
      <p:ext uri="{BB962C8B-B14F-4D97-AF65-F5344CB8AC3E}">
        <p14:creationId xmlns:p14="http://schemas.microsoft.com/office/powerpoint/2010/main" val="11269737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657224" y="126669"/>
            <a:ext cx="10772775" cy="1250575"/>
          </a:xfrm>
        </p:spPr>
        <p:txBody>
          <a:bodyPr/>
          <a:lstStyle/>
          <a:p>
            <a:r>
              <a:rPr lang="fr-BE" dirty="0" smtClean="0"/>
              <a:t>Règlement collectif de dettes</a:t>
            </a:r>
            <a:endParaRPr lang="fr-BE" dirty="0"/>
          </a:p>
        </p:txBody>
      </p:sp>
      <p:sp>
        <p:nvSpPr>
          <p:cNvPr id="5" name="ZoneTexte 4"/>
          <p:cNvSpPr txBox="1"/>
          <p:nvPr/>
        </p:nvSpPr>
        <p:spPr>
          <a:xfrm>
            <a:off x="354563" y="1558904"/>
            <a:ext cx="10832726" cy="523220"/>
          </a:xfrm>
          <a:prstGeom prst="rect">
            <a:avLst/>
          </a:prstGeom>
          <a:noFill/>
        </p:spPr>
        <p:txBody>
          <a:bodyPr wrap="square" rtlCol="0">
            <a:spAutoFit/>
          </a:bodyPr>
          <a:lstStyle/>
          <a:p>
            <a:r>
              <a:rPr lang="fr-BE" sz="2800" b="1" dirty="0" smtClean="0"/>
              <a:t>3/Cour </a:t>
            </a:r>
            <a:r>
              <a:rPr lang="fr-BE" sz="2800" b="1" dirty="0"/>
              <a:t>du travail de Liège, 15 janvier 2019 (RG 2018/AL/667)</a:t>
            </a:r>
          </a:p>
        </p:txBody>
      </p:sp>
      <p:sp>
        <p:nvSpPr>
          <p:cNvPr id="6" name="ZoneTexte 5"/>
          <p:cNvSpPr txBox="1"/>
          <p:nvPr/>
        </p:nvSpPr>
        <p:spPr>
          <a:xfrm>
            <a:off x="354563" y="2593910"/>
            <a:ext cx="11663266" cy="4401205"/>
          </a:xfrm>
          <a:prstGeom prst="rect">
            <a:avLst/>
          </a:prstGeom>
          <a:noFill/>
        </p:spPr>
        <p:txBody>
          <a:bodyPr wrap="square" rtlCol="0">
            <a:spAutoFit/>
          </a:bodyPr>
          <a:lstStyle/>
          <a:p>
            <a:pPr marL="342900" indent="-342900">
              <a:buFont typeface="Wingdings" panose="05000000000000000000" pitchFamily="2" charset="2"/>
              <a:buChar char="Ø"/>
            </a:pPr>
            <a:r>
              <a:rPr lang="fr-BE" sz="2000" dirty="0" smtClean="0"/>
              <a:t>Mme admise en RCD en 2012 et bénéficie d’une remise totale de dettes (13bis) avec mesures d’accompagnement par jugement du 24/06/2014. </a:t>
            </a:r>
          </a:p>
          <a:p>
            <a:endParaRPr lang="fr-BE" sz="2000" dirty="0" smtClean="0"/>
          </a:p>
          <a:p>
            <a:pPr marL="342900" indent="-342900">
              <a:buFont typeface="Wingdings" panose="05000000000000000000" pitchFamily="2" charset="2"/>
              <a:buChar char="Ø"/>
            </a:pPr>
            <a:r>
              <a:rPr lang="fr-BE" sz="2000" dirty="0" smtClean="0"/>
              <a:t>En 2018, Mme hérite d’une somme de 11,000€. Le passif en principal se chiffre à 9,500€.</a:t>
            </a:r>
          </a:p>
          <a:p>
            <a:endParaRPr lang="fr-BE" sz="2000" dirty="0" smtClean="0"/>
          </a:p>
          <a:p>
            <a:pPr marL="342900" indent="-342900">
              <a:buFont typeface="Wingdings" panose="05000000000000000000" pitchFamily="2" charset="2"/>
              <a:buChar char="Ø"/>
            </a:pPr>
            <a:r>
              <a:rPr lang="fr-BE" sz="2000" dirty="0" smtClean="0"/>
              <a:t>Le MDD fait fixer l’affaire pour qu’il soit statuer sur le retour à meilleure fortune.</a:t>
            </a:r>
          </a:p>
          <a:p>
            <a:pPr marL="342900" indent="-342900">
              <a:buFont typeface="Wingdings" panose="05000000000000000000" pitchFamily="2" charset="2"/>
              <a:buChar char="Ø"/>
            </a:pPr>
            <a:endParaRPr lang="fr-BE" sz="2000" dirty="0"/>
          </a:p>
          <a:p>
            <a:pPr marL="342900" indent="-342900">
              <a:buFont typeface="Wingdings" panose="05000000000000000000" pitchFamily="2" charset="2"/>
              <a:buChar char="Ø"/>
            </a:pPr>
            <a:r>
              <a:rPr lang="fr-BE" sz="2000" dirty="0" smtClean="0"/>
              <a:t>Le TT et la CT estiment tous les deux qu’il n’y a pas retour à meilleure fortune. </a:t>
            </a:r>
          </a:p>
          <a:p>
            <a:endParaRPr lang="fr-BE" sz="2000" dirty="0" smtClean="0"/>
          </a:p>
          <a:p>
            <a:pPr algn="just"/>
            <a:r>
              <a:rPr lang="fr-BE" sz="2000" dirty="0" smtClean="0"/>
              <a:t>« </a:t>
            </a:r>
            <a:r>
              <a:rPr lang="fr-BE" sz="2000" i="1" dirty="0" smtClean="0"/>
              <a:t>Une succession constitue un retour à meilleure fortune quand la somme héritée permet à la fois d’apurer intégralement le passif et de dégager un disponible important au bénéfice de la requérante.  La notion de retour à meilleure fortune ne vise pas toutes les améliorations de la situation financière du médié, mais un évènement exceptionnel qui permet au débiteur de disposer d’une somme d’argent considérable </a:t>
            </a:r>
            <a:r>
              <a:rPr lang="fr-BE" sz="2000" dirty="0" smtClean="0"/>
              <a:t>».</a:t>
            </a:r>
          </a:p>
          <a:p>
            <a:endParaRPr lang="fr-BE" sz="2000" dirty="0"/>
          </a:p>
        </p:txBody>
      </p:sp>
    </p:spTree>
    <p:extLst>
      <p:ext uri="{BB962C8B-B14F-4D97-AF65-F5344CB8AC3E}">
        <p14:creationId xmlns:p14="http://schemas.microsoft.com/office/powerpoint/2010/main" val="33708871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657224" y="499533"/>
            <a:ext cx="10772775" cy="1171223"/>
          </a:xfrm>
        </p:spPr>
        <p:txBody>
          <a:bodyPr/>
          <a:lstStyle/>
          <a:p>
            <a:r>
              <a:rPr lang="fr-BE" dirty="0" smtClean="0"/>
              <a:t>Règlement collectif de dettes</a:t>
            </a:r>
            <a:endParaRPr lang="fr-BE" dirty="0"/>
          </a:p>
        </p:txBody>
      </p:sp>
      <p:sp>
        <p:nvSpPr>
          <p:cNvPr id="3" name="Espace réservé du contenu 2"/>
          <p:cNvSpPr>
            <a:spLocks noGrp="1"/>
          </p:cNvSpPr>
          <p:nvPr>
            <p:ph idx="1"/>
          </p:nvPr>
        </p:nvSpPr>
        <p:spPr>
          <a:xfrm>
            <a:off x="289249" y="2011680"/>
            <a:ext cx="11700588" cy="4206240"/>
          </a:xfrm>
        </p:spPr>
        <p:txBody>
          <a:bodyPr>
            <a:normAutofit/>
          </a:bodyPr>
          <a:lstStyle/>
          <a:p>
            <a:pPr marL="0" indent="0">
              <a:buNone/>
            </a:pPr>
            <a:r>
              <a:rPr lang="fr-BE" sz="2000" b="1" dirty="0" smtClean="0">
                <a:solidFill>
                  <a:schemeClr val="tx1"/>
                </a:solidFill>
              </a:rPr>
              <a:t>4</a:t>
            </a:r>
            <a:r>
              <a:rPr lang="fr-BE" sz="2800" b="1" dirty="0">
                <a:solidFill>
                  <a:schemeClr val="tx1"/>
                </a:solidFill>
              </a:rPr>
              <a:t>/ Tribunal du travail francophone de Bruxelles (19e ch.) 13 juin 2018 et 15 janvier 2019 (R.G. 16/694/B</a:t>
            </a:r>
            <a:r>
              <a:rPr lang="fr-BE" sz="2800" b="1" dirty="0" smtClean="0">
                <a:solidFill>
                  <a:schemeClr val="tx1"/>
                </a:solidFill>
              </a:rPr>
              <a:t>)</a:t>
            </a:r>
          </a:p>
          <a:p>
            <a:pPr marL="0" indent="0">
              <a:buNone/>
            </a:pPr>
            <a:endParaRPr lang="fr-BE" sz="2800" b="1" dirty="0">
              <a:solidFill>
                <a:schemeClr val="tx1"/>
              </a:solidFill>
            </a:endParaRPr>
          </a:p>
          <a:p>
            <a:pPr algn="just">
              <a:buFont typeface="Wingdings" panose="05000000000000000000" pitchFamily="2" charset="2"/>
              <a:buChar char="Ø"/>
            </a:pPr>
            <a:r>
              <a:rPr lang="fr-BE" sz="2000" dirty="0" smtClean="0">
                <a:solidFill>
                  <a:schemeClr val="tx1"/>
                </a:solidFill>
              </a:rPr>
              <a:t> Condamnation </a:t>
            </a:r>
            <a:r>
              <a:rPr lang="fr-BE" sz="2000" dirty="0">
                <a:solidFill>
                  <a:schemeClr val="tx1"/>
                </a:solidFill>
              </a:rPr>
              <a:t>d’un créancier à une </a:t>
            </a:r>
            <a:r>
              <a:rPr lang="fr-BE" sz="2000" b="1" dirty="0">
                <a:solidFill>
                  <a:schemeClr val="tx1"/>
                </a:solidFill>
              </a:rPr>
              <a:t>amende civile </a:t>
            </a:r>
            <a:r>
              <a:rPr lang="fr-BE" sz="2000" dirty="0">
                <a:solidFill>
                  <a:schemeClr val="tx1"/>
                </a:solidFill>
              </a:rPr>
              <a:t>pour usage abusif de la procédure en maintenant de manière irraisonnable un contredit.</a:t>
            </a:r>
          </a:p>
        </p:txBody>
      </p:sp>
    </p:spTree>
    <p:extLst>
      <p:ext uri="{BB962C8B-B14F-4D97-AF65-F5344CB8AC3E}">
        <p14:creationId xmlns:p14="http://schemas.microsoft.com/office/powerpoint/2010/main" val="25694895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167951" y="172155"/>
            <a:ext cx="10772775" cy="1658198"/>
          </a:xfrm>
        </p:spPr>
        <p:txBody>
          <a:bodyPr/>
          <a:lstStyle/>
          <a:p>
            <a:r>
              <a:rPr lang="fr-BE" dirty="0" smtClean="0"/>
              <a:t>Règlement collectif de dettes</a:t>
            </a:r>
            <a:endParaRPr lang="fr-BE" dirty="0"/>
          </a:p>
        </p:txBody>
      </p:sp>
      <p:sp>
        <p:nvSpPr>
          <p:cNvPr id="3" name="Espace réservé du contenu 2"/>
          <p:cNvSpPr>
            <a:spLocks noGrp="1"/>
          </p:cNvSpPr>
          <p:nvPr>
            <p:ph idx="1"/>
          </p:nvPr>
        </p:nvSpPr>
        <p:spPr>
          <a:xfrm>
            <a:off x="167951" y="1571413"/>
            <a:ext cx="11644604" cy="4964854"/>
          </a:xfrm>
        </p:spPr>
        <p:txBody>
          <a:bodyPr>
            <a:normAutofit lnSpcReduction="10000"/>
          </a:bodyPr>
          <a:lstStyle/>
          <a:p>
            <a:pPr marL="0"/>
            <a:r>
              <a:rPr lang="fr-BE" sz="2000" b="1" dirty="0" smtClean="0">
                <a:solidFill>
                  <a:schemeClr val="tx1"/>
                </a:solidFill>
              </a:rPr>
              <a:t>5/ Cour </a:t>
            </a:r>
            <a:r>
              <a:rPr lang="fr-BE" sz="2000" b="1" dirty="0">
                <a:solidFill>
                  <a:schemeClr val="tx1"/>
                </a:solidFill>
              </a:rPr>
              <a:t>du travail de Liège, 27 novembre 2018 ( RG 12/5/B</a:t>
            </a:r>
            <a:r>
              <a:rPr lang="fr-BE" sz="2000" b="1" dirty="0" smtClean="0">
                <a:solidFill>
                  <a:schemeClr val="tx1"/>
                </a:solidFill>
              </a:rPr>
              <a:t>)</a:t>
            </a:r>
          </a:p>
          <a:p>
            <a:pPr marL="0" algn="just"/>
            <a:endParaRPr lang="fr-BE" sz="2800" b="1" dirty="0">
              <a:solidFill>
                <a:schemeClr val="tx1"/>
              </a:solidFill>
            </a:endParaRPr>
          </a:p>
          <a:p>
            <a:pPr marL="251460" indent="-342900" algn="just">
              <a:buFont typeface="Wingdings" panose="05000000000000000000" pitchFamily="2" charset="2"/>
              <a:buChar char="Ø"/>
            </a:pPr>
            <a:r>
              <a:rPr lang="fr-BE" sz="2000" dirty="0" smtClean="0"/>
              <a:t>Mr </a:t>
            </a:r>
            <a:r>
              <a:rPr lang="fr-BE" sz="2000" dirty="0"/>
              <a:t>admis en RCD le 12/01/2012</a:t>
            </a:r>
          </a:p>
          <a:p>
            <a:pPr marL="251460" indent="-342900" algn="just">
              <a:buFont typeface="Wingdings" panose="05000000000000000000" pitchFamily="2" charset="2"/>
              <a:buChar char="Ø"/>
            </a:pPr>
            <a:r>
              <a:rPr lang="fr-BE" sz="2000" dirty="0"/>
              <a:t>26/05/2014: remise totale de dettes sauf retour à meilleure fortune dans les 5 ans.</a:t>
            </a:r>
          </a:p>
          <a:p>
            <a:pPr marL="251460" indent="-342900" algn="just">
              <a:buFont typeface="Wingdings" panose="05000000000000000000" pitchFamily="2" charset="2"/>
              <a:buChar char="Ø"/>
            </a:pPr>
            <a:r>
              <a:rPr lang="fr-BE" sz="2000" dirty="0"/>
              <a:t>2017, Mr demande refait fixer le dossier parce qu’il a omis de mentionner une dette et voudrait qu’elle soit visée par la remise de dettes.</a:t>
            </a:r>
          </a:p>
          <a:p>
            <a:pPr marL="251460" indent="-342900" algn="just">
              <a:buFont typeface="Wingdings" panose="05000000000000000000" pitchFamily="2" charset="2"/>
              <a:buChar char="Ø"/>
            </a:pPr>
            <a:r>
              <a:rPr lang="fr-BE" sz="2000" dirty="0"/>
              <a:t>Il s’agit d’une reconnaissance de dettes qu’il a signée en 2005 pour un prêt de 13,000€, qui devait être remboursé en 2015. Le créancier a obtenu un jugement contre le médié en 2017.</a:t>
            </a:r>
          </a:p>
          <a:p>
            <a:pPr marL="251460" indent="-342900" algn="just">
              <a:buFont typeface="Wingdings" panose="05000000000000000000" pitchFamily="2" charset="2"/>
              <a:buChar char="Ø"/>
            </a:pPr>
            <a:r>
              <a:rPr lang="fr-BE" sz="2000" dirty="0"/>
              <a:t>Le TT dit pour droit qu’il s’agit d’une dette dont le fait générateur est ante admissibilité et donc visée par la remise de </a:t>
            </a:r>
            <a:r>
              <a:rPr lang="fr-BE" sz="2000" dirty="0" smtClean="0"/>
              <a:t>dettes. C’est la position défendue par la MDD également.</a:t>
            </a:r>
            <a:endParaRPr lang="fr-BE" sz="2000" dirty="0"/>
          </a:p>
          <a:p>
            <a:pPr marL="251460" indent="-342900" algn="just">
              <a:buFont typeface="Wingdings" panose="05000000000000000000" pitchFamily="2" charset="2"/>
              <a:buChar char="Ø"/>
            </a:pPr>
            <a:r>
              <a:rPr lang="fr-BE" sz="2000" dirty="0"/>
              <a:t>Le créancier fait appel. La CT confirme bien qu’il s’agit d’une dette </a:t>
            </a:r>
            <a:r>
              <a:rPr lang="fr-BE" sz="2000" dirty="0" smtClean="0"/>
              <a:t>ante-admissibilité </a:t>
            </a:r>
            <a:r>
              <a:rPr lang="fr-BE" sz="2000" dirty="0"/>
              <a:t>(fait générateur 2005), sauf qu’au moment où elle est « découverte » la procédure est terminée (remise de dettes). Il s’agit donc d’un créancier oublié, à qui selon la Cour, les effets du RCD, à défaut d’avoir participé à la procédure ne sont pas opposables.</a:t>
            </a:r>
          </a:p>
        </p:txBody>
      </p:sp>
    </p:spTree>
    <p:extLst>
      <p:ext uri="{BB962C8B-B14F-4D97-AF65-F5344CB8AC3E}">
        <p14:creationId xmlns:p14="http://schemas.microsoft.com/office/powerpoint/2010/main" val="18428940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317241" y="149578"/>
            <a:ext cx="10772775" cy="1148644"/>
          </a:xfrm>
        </p:spPr>
        <p:txBody>
          <a:bodyPr/>
          <a:lstStyle/>
          <a:p>
            <a:r>
              <a:rPr lang="fr-BE" dirty="0" smtClean="0"/>
              <a:t>Règlement collectif de dettes</a:t>
            </a:r>
            <a:endParaRPr lang="fr-BE" dirty="0"/>
          </a:p>
        </p:txBody>
      </p:sp>
      <p:sp>
        <p:nvSpPr>
          <p:cNvPr id="3" name="Espace réservé du contenu 2"/>
          <p:cNvSpPr>
            <a:spLocks noGrp="1"/>
          </p:cNvSpPr>
          <p:nvPr>
            <p:ph idx="1"/>
          </p:nvPr>
        </p:nvSpPr>
        <p:spPr>
          <a:xfrm>
            <a:off x="317241" y="1388533"/>
            <a:ext cx="11364686" cy="4829387"/>
          </a:xfrm>
        </p:spPr>
        <p:txBody>
          <a:bodyPr>
            <a:normAutofit/>
          </a:bodyPr>
          <a:lstStyle/>
          <a:p>
            <a:pPr marL="0"/>
            <a:r>
              <a:rPr lang="fr-BE" sz="2000" b="1" dirty="0" smtClean="0">
                <a:solidFill>
                  <a:schemeClr val="tx1"/>
                </a:solidFill>
              </a:rPr>
              <a:t>6/ Tribunal </a:t>
            </a:r>
            <a:r>
              <a:rPr lang="fr-BE" sz="2000" b="1" dirty="0">
                <a:solidFill>
                  <a:schemeClr val="tx1"/>
                </a:solidFill>
              </a:rPr>
              <a:t>du travail du Brabant wallon (division Nivelles), 21 février 2019 (RG 17/371/B</a:t>
            </a:r>
            <a:r>
              <a:rPr lang="fr-BE" sz="2000" b="1" dirty="0" smtClean="0">
                <a:solidFill>
                  <a:schemeClr val="tx1"/>
                </a:solidFill>
              </a:rPr>
              <a:t>)</a:t>
            </a:r>
          </a:p>
          <a:p>
            <a:pPr marL="0"/>
            <a:endParaRPr lang="fr-BE" sz="2000" b="1" dirty="0">
              <a:solidFill>
                <a:schemeClr val="tx1"/>
              </a:solidFill>
            </a:endParaRPr>
          </a:p>
          <a:p>
            <a:pPr marL="251460" indent="-342900" algn="just">
              <a:buFont typeface="Wingdings" panose="05000000000000000000" pitchFamily="2" charset="2"/>
              <a:buChar char="Ø"/>
            </a:pPr>
            <a:r>
              <a:rPr lang="fr-BE" sz="2000" dirty="0"/>
              <a:t>Mme est admise le 11/01/2018</a:t>
            </a:r>
          </a:p>
          <a:p>
            <a:pPr marL="251460" indent="-342900" algn="just">
              <a:buFont typeface="Wingdings" panose="05000000000000000000" pitchFamily="2" charset="2"/>
              <a:buChar char="Ø"/>
            </a:pPr>
            <a:r>
              <a:rPr lang="fr-BE" sz="2000" dirty="0"/>
              <a:t>Dans la requête, Mme a mentionné le nom d’un huissier qui lui avait signifié un jugement de condamnation le 1er avril </a:t>
            </a:r>
            <a:r>
              <a:rPr lang="fr-BE" sz="2000" dirty="0" smtClean="0"/>
              <a:t>2018, sans mentionner ni le nom ni l’adresse du créancier.</a:t>
            </a:r>
            <a:endParaRPr lang="fr-BE" sz="2000" dirty="0"/>
          </a:p>
          <a:p>
            <a:pPr marL="251460" indent="-342900" algn="just">
              <a:buFont typeface="Wingdings" panose="05000000000000000000" pitchFamily="2" charset="2"/>
              <a:buChar char="Ø"/>
            </a:pPr>
            <a:r>
              <a:rPr lang="fr-BE" sz="2000" dirty="0" smtClean="0"/>
              <a:t>Après recherche de la MDD, la </a:t>
            </a:r>
            <a:r>
              <a:rPr lang="fr-BE" sz="2000" dirty="0"/>
              <a:t>décision d’admissibilité est notifiée </a:t>
            </a:r>
            <a:r>
              <a:rPr lang="fr-BE" sz="2000" dirty="0" smtClean="0"/>
              <a:t>à ce créancier </a:t>
            </a:r>
            <a:r>
              <a:rPr lang="fr-BE" sz="2000" dirty="0"/>
              <a:t>le 8/08/2018, lequel introduit sa DC le </a:t>
            </a:r>
            <a:r>
              <a:rPr lang="fr-BE" sz="2000" b="1" dirty="0"/>
              <a:t>12/09/2018</a:t>
            </a:r>
            <a:r>
              <a:rPr lang="fr-BE" sz="2000" dirty="0" smtClean="0"/>
              <a:t>. (Un rappel recommandé avait été envoyé à l’huissier identifié dans la requête mais ce recommandé par opposable au créancier puisque celui-ci n’avait conféré aucun mandat à HJ, ni élu domicile chez lui).</a:t>
            </a:r>
            <a:endParaRPr lang="fr-BE" sz="2000" dirty="0"/>
          </a:p>
          <a:p>
            <a:pPr marL="251460" indent="-342900" algn="just">
              <a:buFont typeface="Wingdings" panose="05000000000000000000" pitchFamily="2" charset="2"/>
              <a:buChar char="Ø"/>
            </a:pPr>
            <a:r>
              <a:rPr lang="fr-BE" sz="2000" dirty="0"/>
              <a:t>Dans son projet de plan amiable, la MDD exclut cette créance pour cause de prescription.</a:t>
            </a:r>
          </a:p>
          <a:p>
            <a:pPr marL="251460" indent="-342900" algn="just">
              <a:buFont typeface="Wingdings" panose="05000000000000000000" pitchFamily="2" charset="2"/>
              <a:buChar char="Ø"/>
            </a:pPr>
            <a:r>
              <a:rPr lang="fr-BE" sz="2000" dirty="0"/>
              <a:t>Contredit. La créance n’est pas prescrite: 10 ans à dater de la signification du jugement, </a:t>
            </a:r>
            <a:r>
              <a:rPr lang="fr-BE" sz="2000" dirty="0" smtClean="0"/>
              <a:t>mais suspension de la prescription par ordonnance d’admissibilité (article 2251 du Code civil).</a:t>
            </a:r>
            <a:endParaRPr lang="fr-BE" sz="2000" dirty="0"/>
          </a:p>
          <a:p>
            <a:pPr marL="0" algn="just"/>
            <a:endParaRPr lang="fr-BE" sz="1900" dirty="0"/>
          </a:p>
        </p:txBody>
      </p:sp>
    </p:spTree>
    <p:extLst>
      <p:ext uri="{BB962C8B-B14F-4D97-AF65-F5344CB8AC3E}">
        <p14:creationId xmlns:p14="http://schemas.microsoft.com/office/powerpoint/2010/main" val="364140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0824" y="115711"/>
            <a:ext cx="10772775" cy="1442156"/>
          </a:xfrm>
        </p:spPr>
        <p:txBody>
          <a:bodyPr/>
          <a:lstStyle/>
          <a:p>
            <a:r>
              <a:rPr lang="fr-BE" dirty="0"/>
              <a:t>Règlement collectif de dettes</a:t>
            </a:r>
          </a:p>
        </p:txBody>
      </p:sp>
      <p:sp>
        <p:nvSpPr>
          <p:cNvPr id="3" name="Espace réservé du contenu 2"/>
          <p:cNvSpPr>
            <a:spLocks noGrp="1"/>
          </p:cNvSpPr>
          <p:nvPr>
            <p:ph idx="1"/>
          </p:nvPr>
        </p:nvSpPr>
        <p:spPr>
          <a:xfrm>
            <a:off x="493138" y="1557867"/>
            <a:ext cx="10944809" cy="4206240"/>
          </a:xfrm>
        </p:spPr>
        <p:txBody>
          <a:bodyPr>
            <a:normAutofit/>
          </a:bodyPr>
          <a:lstStyle/>
          <a:p>
            <a:pPr marL="0"/>
            <a:r>
              <a:rPr lang="fr-BE" sz="2000" b="1" dirty="0" smtClean="0">
                <a:solidFill>
                  <a:schemeClr val="tx1"/>
                </a:solidFill>
              </a:rPr>
              <a:t>7/ Nouvelle </a:t>
            </a:r>
            <a:r>
              <a:rPr lang="fr-BE" sz="2000" b="1" dirty="0">
                <a:solidFill>
                  <a:schemeClr val="tx1"/>
                </a:solidFill>
              </a:rPr>
              <a:t>mouture de la requête en RCD.</a:t>
            </a:r>
          </a:p>
          <a:p>
            <a:pPr marL="0"/>
            <a:endParaRPr lang="fr-BE" sz="2000" b="1" dirty="0">
              <a:solidFill>
                <a:schemeClr val="tx1"/>
              </a:solidFill>
            </a:endParaRPr>
          </a:p>
          <a:p>
            <a:pPr marL="251460" indent="-342900" algn="just">
              <a:buFont typeface="Wingdings" panose="05000000000000000000" pitchFamily="2" charset="2"/>
              <a:buChar char="Ø"/>
            </a:pPr>
            <a:r>
              <a:rPr lang="fr-BE" sz="2000" dirty="0" smtClean="0"/>
              <a:t>Mise </a:t>
            </a:r>
            <a:r>
              <a:rPr lang="fr-BE" sz="2000" dirty="0"/>
              <a:t>à jour par rapport au livre XX du CDE: </a:t>
            </a:r>
            <a:r>
              <a:rPr lang="fr-BE" sz="2000" dirty="0" smtClean="0"/>
              <a:t>exercice d’une activité professionnelle à titre d’indépendant ?</a:t>
            </a:r>
            <a:endParaRPr lang="fr-BE" sz="2000" dirty="0"/>
          </a:p>
          <a:p>
            <a:pPr marL="251460" indent="-342900" algn="just">
              <a:buFont typeface="Wingdings" panose="05000000000000000000" pitchFamily="2" charset="2"/>
              <a:buChar char="Ø"/>
            </a:pPr>
            <a:r>
              <a:rPr lang="fr-BE" sz="2000" dirty="0" smtClean="0"/>
              <a:t>Indication </a:t>
            </a:r>
            <a:r>
              <a:rPr lang="fr-BE" sz="2000" dirty="0"/>
              <a:t>du numéro de registre national du créancier PP et du numéro BCE du créancier </a:t>
            </a:r>
            <a:r>
              <a:rPr lang="fr-BE" sz="2000" dirty="0" smtClean="0"/>
              <a:t>entreprise (tableau synoptique des créanciers)</a:t>
            </a:r>
            <a:endParaRPr lang="fr-BE" sz="2000" dirty="0"/>
          </a:p>
          <a:p>
            <a:pPr marL="0"/>
            <a:endParaRPr lang="fr-BE" sz="2000" b="1" dirty="0">
              <a:solidFill>
                <a:schemeClr val="bg1"/>
              </a:solidFill>
            </a:endParaRPr>
          </a:p>
        </p:txBody>
      </p:sp>
    </p:spTree>
    <p:extLst>
      <p:ext uri="{BB962C8B-B14F-4D97-AF65-F5344CB8AC3E}">
        <p14:creationId xmlns:p14="http://schemas.microsoft.com/office/powerpoint/2010/main" val="24903682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07269" y="0"/>
            <a:ext cx="10772775" cy="1658198"/>
          </a:xfrm>
        </p:spPr>
        <p:txBody>
          <a:bodyPr/>
          <a:lstStyle/>
          <a:p>
            <a:r>
              <a:rPr lang="fr-BE" dirty="0" smtClean="0"/>
              <a:t>Droits de greffe</a:t>
            </a:r>
            <a:endParaRPr lang="fr-BE" dirty="0"/>
          </a:p>
        </p:txBody>
      </p:sp>
      <p:sp>
        <p:nvSpPr>
          <p:cNvPr id="3" name="Espace réservé du contenu 2"/>
          <p:cNvSpPr>
            <a:spLocks noGrp="1"/>
          </p:cNvSpPr>
          <p:nvPr>
            <p:ph idx="1"/>
          </p:nvPr>
        </p:nvSpPr>
        <p:spPr>
          <a:xfrm>
            <a:off x="307269" y="1541906"/>
            <a:ext cx="11151476" cy="5118537"/>
          </a:xfrm>
        </p:spPr>
        <p:txBody>
          <a:bodyPr>
            <a:normAutofit/>
          </a:bodyPr>
          <a:lstStyle/>
          <a:p>
            <a:pPr algn="just">
              <a:buFont typeface="Wingdings" panose="05000000000000000000" pitchFamily="2" charset="2"/>
              <a:buChar char="Ø"/>
            </a:pPr>
            <a:r>
              <a:rPr lang="fr-BE" sz="2000" dirty="0"/>
              <a:t>14 OCTOBRE 2018. - Loi modifiant le Code des droits d’enregistrement, d’hypothèque et de greffe en vue de réformer les droits de greffe, publiée au MB le 20 DECEMBRE 2018 et entrée en vigueur au 01 FEVRIER 2019.</a:t>
            </a:r>
          </a:p>
          <a:p>
            <a:pPr algn="just">
              <a:buFont typeface="Wingdings" panose="05000000000000000000" pitchFamily="2" charset="2"/>
              <a:buChar char="Ø"/>
            </a:pPr>
            <a:r>
              <a:rPr lang="fr-BE" sz="2000" dirty="0"/>
              <a:t>28 JANVIER 2019. - Arrêté royal relatif à l'exécution du code des droits d'enregistrement, d'hypothèque et de greffe et à la tenue des registres dans les greffes des cours et tribunaux, publiée au MB le 30 JANVIER 2019.</a:t>
            </a:r>
          </a:p>
          <a:p>
            <a:pPr algn="just">
              <a:buFont typeface="Wingdings" panose="05000000000000000000" pitchFamily="2" charset="2"/>
              <a:buChar char="Ø"/>
            </a:pPr>
            <a:r>
              <a:rPr lang="fr-BE" sz="2000" dirty="0"/>
              <a:t>Circulaire 2019/C/16 du 15 FEVRIER 2019 concernant la réforme des droits de mise au rôle.</a:t>
            </a:r>
          </a:p>
          <a:p>
            <a:pPr algn="just">
              <a:buFont typeface="Wingdings" panose="05000000000000000000" pitchFamily="2" charset="2"/>
              <a:buChar char="Ø"/>
            </a:pPr>
            <a:r>
              <a:rPr lang="fr-BE" sz="2000" dirty="0"/>
              <a:t>Circulaire 2019/C/29 du 15 AVRIL 2019 commentant la loi du 14 octobre 2018 réformant les droits de greffe et l’arrêté royal du 28 janvier 2019 relatif à l’exécution du C. </a:t>
            </a:r>
            <a:r>
              <a:rPr lang="fr-BE" sz="2000" dirty="0" err="1"/>
              <a:t>enreg</a:t>
            </a:r>
            <a:r>
              <a:rPr lang="fr-BE" sz="2000" dirty="0"/>
              <a:t>.</a:t>
            </a:r>
          </a:p>
          <a:p>
            <a:pPr marL="0" indent="0">
              <a:buNone/>
            </a:pPr>
            <a:endParaRPr lang="fr-BE" sz="1800" dirty="0">
              <a:latin typeface="Cambria" panose="02040503050406030204" pitchFamily="18" charset="0"/>
              <a:ea typeface="Cambria" panose="02040503050406030204" pitchFamily="18" charset="0"/>
            </a:endParaRPr>
          </a:p>
          <a:p>
            <a:pPr marL="0" indent="0">
              <a:buNone/>
            </a:pPr>
            <a:r>
              <a:rPr lang="fr-BE" sz="1900" b="1" u="sng" dirty="0" smtClean="0"/>
              <a:t>Principales modifications : </a:t>
            </a:r>
            <a:r>
              <a:rPr lang="fr-BE" sz="1900" b="1" dirty="0" smtClean="0"/>
              <a:t>		Augmenter les droits de greffe</a:t>
            </a:r>
          </a:p>
          <a:p>
            <a:pPr marL="0" indent="0">
              <a:buNone/>
            </a:pPr>
            <a:r>
              <a:rPr lang="fr-BE" sz="1900" b="1" dirty="0"/>
              <a:t>	</a:t>
            </a:r>
            <a:r>
              <a:rPr lang="fr-BE" sz="1900" b="1" dirty="0" smtClean="0"/>
              <a:t>			Modifier le mode de perception des droits de greffe</a:t>
            </a:r>
          </a:p>
          <a:p>
            <a:pPr marL="0" indent="0">
              <a:buNone/>
            </a:pPr>
            <a:r>
              <a:rPr lang="fr-BE" sz="1900" b="1" dirty="0"/>
              <a:t>	</a:t>
            </a:r>
            <a:r>
              <a:rPr lang="fr-BE" sz="1900" b="1" dirty="0" smtClean="0"/>
              <a:t>			Rendre gratuite la délivrance de la 1</a:t>
            </a:r>
            <a:r>
              <a:rPr lang="fr-BE" sz="1900" b="1" baseline="30000" dirty="0" smtClean="0"/>
              <a:t>ère</a:t>
            </a:r>
            <a:r>
              <a:rPr lang="fr-BE" sz="1900" b="1" dirty="0" smtClean="0"/>
              <a:t> expédition</a:t>
            </a:r>
          </a:p>
          <a:p>
            <a:pPr marL="0" indent="0">
              <a:buNone/>
            </a:pPr>
            <a:endParaRPr lang="fr-BE" sz="1900" b="1" dirty="0"/>
          </a:p>
          <a:p>
            <a:endParaRPr lang="fr-BE" sz="1900" b="1" dirty="0" smtClean="0"/>
          </a:p>
          <a:p>
            <a:pPr marL="0" indent="0">
              <a:buNone/>
            </a:pPr>
            <a:endParaRPr lang="fr-BE" sz="1800" b="1" dirty="0"/>
          </a:p>
        </p:txBody>
      </p:sp>
    </p:spTree>
    <p:extLst>
      <p:ext uri="{BB962C8B-B14F-4D97-AF65-F5344CB8AC3E}">
        <p14:creationId xmlns:p14="http://schemas.microsoft.com/office/powerpoint/2010/main" val="22167052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BE"/>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426864645"/>
              </p:ext>
            </p:extLst>
          </p:nvPr>
        </p:nvGraphicFramePr>
        <p:xfrm>
          <a:off x="1" y="1"/>
          <a:ext cx="12191999" cy="6894656"/>
        </p:xfrm>
        <a:graphic>
          <a:graphicData uri="http://schemas.openxmlformats.org/drawingml/2006/table">
            <a:tbl>
              <a:tblPr>
                <a:tableStyleId>{5C22544A-7EE6-4342-B048-85BDC9FD1C3A}</a:tableStyleId>
              </a:tblPr>
              <a:tblGrid>
                <a:gridCol w="2904420">
                  <a:extLst>
                    <a:ext uri="{9D8B030D-6E8A-4147-A177-3AD203B41FA5}">
                      <a16:colId xmlns:a16="http://schemas.microsoft.com/office/drawing/2014/main" val="1145410583"/>
                    </a:ext>
                  </a:extLst>
                </a:gridCol>
                <a:gridCol w="1542460">
                  <a:extLst>
                    <a:ext uri="{9D8B030D-6E8A-4147-A177-3AD203B41FA5}">
                      <a16:colId xmlns:a16="http://schemas.microsoft.com/office/drawing/2014/main" val="1241967363"/>
                    </a:ext>
                  </a:extLst>
                </a:gridCol>
                <a:gridCol w="2904420">
                  <a:extLst>
                    <a:ext uri="{9D8B030D-6E8A-4147-A177-3AD203B41FA5}">
                      <a16:colId xmlns:a16="http://schemas.microsoft.com/office/drawing/2014/main" val="2187525474"/>
                    </a:ext>
                  </a:extLst>
                </a:gridCol>
                <a:gridCol w="2346509">
                  <a:extLst>
                    <a:ext uri="{9D8B030D-6E8A-4147-A177-3AD203B41FA5}">
                      <a16:colId xmlns:a16="http://schemas.microsoft.com/office/drawing/2014/main" val="360068811"/>
                    </a:ext>
                  </a:extLst>
                </a:gridCol>
                <a:gridCol w="984548">
                  <a:extLst>
                    <a:ext uri="{9D8B030D-6E8A-4147-A177-3AD203B41FA5}">
                      <a16:colId xmlns:a16="http://schemas.microsoft.com/office/drawing/2014/main" val="1702483790"/>
                    </a:ext>
                  </a:extLst>
                </a:gridCol>
                <a:gridCol w="1509642">
                  <a:extLst>
                    <a:ext uri="{9D8B030D-6E8A-4147-A177-3AD203B41FA5}">
                      <a16:colId xmlns:a16="http://schemas.microsoft.com/office/drawing/2014/main" val="75973457"/>
                    </a:ext>
                  </a:extLst>
                </a:gridCol>
              </a:tblGrid>
              <a:tr h="176235">
                <a:tc>
                  <a:txBody>
                    <a:bodyPr/>
                    <a:lstStyle/>
                    <a:p>
                      <a:pPr algn="ctr" fontAlgn="ctr"/>
                      <a:r>
                        <a:rPr lang="fr-BE" sz="1200" b="1" u="none" strike="noStrike" dirty="0">
                          <a:solidFill>
                            <a:schemeClr val="tx1"/>
                          </a:solidFill>
                          <a:effectLst/>
                        </a:rPr>
                        <a:t>Tribunal</a:t>
                      </a:r>
                      <a:endParaRPr lang="fr-BE" sz="1200" b="1" i="0" u="none" strike="noStrike" dirty="0">
                        <a:solidFill>
                          <a:schemeClr val="tx1"/>
                        </a:solidFill>
                        <a:effectLst/>
                        <a:latin typeface="Calibri" panose="020F0502020204030204" pitchFamily="34" charset="0"/>
                      </a:endParaRPr>
                    </a:p>
                  </a:txBody>
                  <a:tcPr marL="5744" marR="5744" marT="57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1">
                        <a:lumMod val="60000"/>
                        <a:lumOff val="40000"/>
                      </a:schemeClr>
                    </a:solidFill>
                  </a:tcPr>
                </a:tc>
                <a:tc>
                  <a:txBody>
                    <a:bodyPr/>
                    <a:lstStyle/>
                    <a:p>
                      <a:pPr algn="ctr" fontAlgn="ctr"/>
                      <a:r>
                        <a:rPr lang="fr-BE" sz="1600" b="1" u="none" strike="noStrike" dirty="0">
                          <a:solidFill>
                            <a:schemeClr val="tx1"/>
                          </a:solidFill>
                          <a:effectLst/>
                        </a:rPr>
                        <a:t>avant 2015</a:t>
                      </a:r>
                      <a:endParaRPr lang="fr-BE" sz="1600" b="1" i="0" u="none" strike="noStrike" dirty="0">
                        <a:solidFill>
                          <a:schemeClr val="tx1"/>
                        </a:solidFill>
                        <a:effectLst/>
                        <a:latin typeface="Calibri" panose="020F0502020204030204" pitchFamily="34" charset="0"/>
                      </a:endParaRPr>
                    </a:p>
                  </a:txBody>
                  <a:tcPr marL="5744" marR="5744" marT="57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60000"/>
                        <a:lumOff val="40000"/>
                      </a:schemeClr>
                    </a:solidFill>
                  </a:tcPr>
                </a:tc>
                <a:tc gridSpan="3">
                  <a:txBody>
                    <a:bodyPr/>
                    <a:lstStyle/>
                    <a:p>
                      <a:pPr algn="ctr" fontAlgn="b"/>
                      <a:r>
                        <a:rPr lang="fr-BE" sz="1200" b="1" u="none" strike="noStrike" dirty="0" smtClean="0">
                          <a:solidFill>
                            <a:schemeClr val="tx1"/>
                          </a:solidFill>
                          <a:effectLst/>
                        </a:rPr>
                        <a:t> réforme du 28-07-15 annulée par l’arrêt de la Cour Constitutionnelle du 09/02/2017 </a:t>
                      </a:r>
                      <a:endParaRPr lang="fr-BE" sz="1200" b="1" i="0" u="none" strike="noStrike" dirty="0">
                        <a:solidFill>
                          <a:schemeClr val="tx1"/>
                        </a:solidFill>
                        <a:effectLst/>
                        <a:latin typeface="Calibri" panose="020F0502020204030204" pitchFamily="34" charset="0"/>
                      </a:endParaRPr>
                    </a:p>
                  </a:txBody>
                  <a:tcPr marL="5744" marR="5744" marT="57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60000"/>
                        <a:lumOff val="40000"/>
                      </a:schemeClr>
                    </a:solidFill>
                  </a:tcPr>
                </a:tc>
                <a:tc hMerge="1">
                  <a:txBody>
                    <a:bodyPr/>
                    <a:lstStyle/>
                    <a:p>
                      <a:endParaRPr lang="fr-BE"/>
                    </a:p>
                  </a:txBody>
                  <a:tcPr/>
                </a:tc>
                <a:tc hMerge="1">
                  <a:txBody>
                    <a:bodyPr/>
                    <a:lstStyle/>
                    <a:p>
                      <a:endParaRPr lang="fr-BE"/>
                    </a:p>
                  </a:txBody>
                  <a:tcPr/>
                </a:tc>
                <a:tc>
                  <a:txBody>
                    <a:bodyPr/>
                    <a:lstStyle/>
                    <a:p>
                      <a:pPr marL="0" algn="ctr" defTabSz="914400" rtl="0" eaLnBrk="1" fontAlgn="ctr" latinLnBrk="0" hangingPunct="1"/>
                      <a:r>
                        <a:rPr lang="fr-BE" sz="1600" b="1" u="none" strike="noStrike" kern="1200" dirty="0">
                          <a:solidFill>
                            <a:srgbClr val="FF0000"/>
                          </a:solidFill>
                          <a:effectLst/>
                          <a:latin typeface="+mn-lt"/>
                          <a:ea typeface="+mn-ea"/>
                          <a:cs typeface="+mn-cs"/>
                        </a:rPr>
                        <a:t>01-02-19</a:t>
                      </a:r>
                    </a:p>
                  </a:txBody>
                  <a:tcPr marL="5744" marR="5744" marT="5744" marB="0" anchor="ctr">
                    <a:lnL w="12700" cap="flat" cmpd="sng" algn="ctr">
                      <a:solidFill>
                        <a:schemeClr val="tx1"/>
                      </a:solidFill>
                      <a:prstDash val="solid"/>
                      <a:round/>
                      <a:headEnd type="none" w="med" len="med"/>
                      <a:tailEnd type="none" w="med" len="med"/>
                    </a:lnL>
                    <a:solidFill>
                      <a:schemeClr val="accent1">
                        <a:lumMod val="60000"/>
                        <a:lumOff val="40000"/>
                      </a:schemeClr>
                    </a:solidFill>
                  </a:tcPr>
                </a:tc>
                <a:extLst>
                  <a:ext uri="{0D108BD9-81ED-4DB2-BD59-A6C34878D82A}">
                    <a16:rowId xmlns:a16="http://schemas.microsoft.com/office/drawing/2014/main" val="4198270708"/>
                  </a:ext>
                </a:extLst>
              </a:tr>
              <a:tr h="517973">
                <a:tc rowSpan="2">
                  <a:txBody>
                    <a:bodyPr/>
                    <a:lstStyle/>
                    <a:p>
                      <a:pPr algn="ctr" fontAlgn="ctr"/>
                      <a:r>
                        <a:rPr lang="fr-BE" sz="1200" b="1" u="none" strike="noStrike" dirty="0">
                          <a:solidFill>
                            <a:schemeClr val="tx1"/>
                          </a:solidFill>
                          <a:effectLst/>
                        </a:rPr>
                        <a:t>Justice de paix et tribunal de police</a:t>
                      </a:r>
                      <a:endParaRPr lang="fr-BE" sz="1200" b="1" i="0" u="none" strike="noStrike" dirty="0">
                        <a:solidFill>
                          <a:schemeClr val="tx1"/>
                        </a:solidFill>
                        <a:effectLst/>
                        <a:latin typeface="Calibri" panose="020F0502020204030204" pitchFamily="34" charset="0"/>
                      </a:endParaRPr>
                    </a:p>
                  </a:txBody>
                  <a:tcPr marL="5744" marR="5744" marT="57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60000"/>
                        <a:lumOff val="40000"/>
                      </a:schemeClr>
                    </a:solidFill>
                  </a:tcPr>
                </a:tc>
                <a:tc rowSpan="2">
                  <a:txBody>
                    <a:bodyPr/>
                    <a:lstStyle/>
                    <a:p>
                      <a:pPr algn="ctr" fontAlgn="ctr"/>
                      <a:r>
                        <a:rPr lang="fr-BE" sz="1600" u="none" strike="noStrike" dirty="0">
                          <a:solidFill>
                            <a:schemeClr val="tx1"/>
                          </a:solidFill>
                          <a:effectLst/>
                        </a:rPr>
                        <a:t>40,00 €</a:t>
                      </a:r>
                      <a:endParaRPr lang="fr-BE" sz="1600" b="0" i="0" u="none" strike="noStrike" dirty="0">
                        <a:solidFill>
                          <a:schemeClr val="tx1"/>
                        </a:solidFill>
                        <a:effectLst/>
                        <a:latin typeface="Calibri" panose="020F0502020204030204" pitchFamily="34" charset="0"/>
                      </a:endParaRPr>
                    </a:p>
                  </a:txBody>
                  <a:tcPr marL="5744" marR="5744" marT="5744" marB="0" anchor="ctr">
                    <a:lnL w="12700" cap="flat" cmpd="sng" algn="ctr">
                      <a:solidFill>
                        <a:schemeClr val="tx1"/>
                      </a:solidFill>
                      <a:prstDash val="solid"/>
                      <a:round/>
                      <a:headEnd type="none" w="med" len="med"/>
                      <a:tailEnd type="none" w="med" len="med"/>
                    </a:lnL>
                    <a:solidFill>
                      <a:schemeClr val="accent1">
                        <a:lumMod val="60000"/>
                        <a:lumOff val="40000"/>
                      </a:schemeClr>
                    </a:solidFill>
                  </a:tcPr>
                </a:tc>
                <a:tc rowSpan="2">
                  <a:txBody>
                    <a:bodyPr/>
                    <a:lstStyle/>
                    <a:p>
                      <a:pPr algn="ctr" fontAlgn="ctr"/>
                      <a:r>
                        <a:rPr lang="fr-BE" sz="1200" u="none" strike="noStrike" dirty="0">
                          <a:solidFill>
                            <a:schemeClr val="tx1"/>
                          </a:solidFill>
                          <a:effectLst/>
                        </a:rPr>
                        <a:t> </a:t>
                      </a:r>
                      <a:endParaRPr lang="fr-BE" sz="1200" b="0" i="0" u="none" strike="noStrike" dirty="0">
                        <a:solidFill>
                          <a:schemeClr val="tx1"/>
                        </a:solidFill>
                        <a:effectLst/>
                        <a:latin typeface="Calibri" panose="020F0502020204030204" pitchFamily="34" charset="0"/>
                      </a:endParaRPr>
                    </a:p>
                  </a:txBody>
                  <a:tcPr marL="5744" marR="5744" marT="5744" marB="0" anchor="ctr">
                    <a:solidFill>
                      <a:schemeClr val="accent1">
                        <a:lumMod val="60000"/>
                        <a:lumOff val="40000"/>
                      </a:schemeClr>
                    </a:solidFill>
                  </a:tcPr>
                </a:tc>
                <a:tc>
                  <a:txBody>
                    <a:bodyPr/>
                    <a:lstStyle/>
                    <a:p>
                      <a:pPr algn="l" fontAlgn="b"/>
                      <a:r>
                        <a:rPr lang="fr-BE" sz="1200" u="none" strike="noStrike" dirty="0">
                          <a:solidFill>
                            <a:schemeClr val="tx1"/>
                          </a:solidFill>
                          <a:effectLst/>
                        </a:rPr>
                        <a:t>jusqu’à 2500 € ou</a:t>
                      </a:r>
                      <a:br>
                        <a:rPr lang="fr-BE" sz="1200" u="none" strike="noStrike" dirty="0">
                          <a:solidFill>
                            <a:schemeClr val="tx1"/>
                          </a:solidFill>
                          <a:effectLst/>
                        </a:rPr>
                      </a:br>
                      <a:r>
                        <a:rPr lang="fr-BE" sz="1200" u="none" strike="noStrike" dirty="0">
                          <a:solidFill>
                            <a:schemeClr val="tx1"/>
                          </a:solidFill>
                          <a:effectLst/>
                        </a:rPr>
                        <a:t>demandes non</a:t>
                      </a:r>
                      <a:br>
                        <a:rPr lang="fr-BE" sz="1200" u="none" strike="noStrike" dirty="0">
                          <a:solidFill>
                            <a:schemeClr val="tx1"/>
                          </a:solidFill>
                          <a:effectLst/>
                        </a:rPr>
                      </a:br>
                      <a:r>
                        <a:rPr lang="fr-BE" sz="1200" u="none" strike="noStrike" dirty="0">
                          <a:solidFill>
                            <a:schemeClr val="tx1"/>
                          </a:solidFill>
                          <a:effectLst/>
                        </a:rPr>
                        <a:t>évaluables en argent</a:t>
                      </a:r>
                      <a:endParaRPr lang="fr-BE" sz="1200" b="0" i="0" u="none" strike="noStrike" dirty="0">
                        <a:solidFill>
                          <a:schemeClr val="tx1"/>
                        </a:solidFill>
                        <a:effectLst/>
                        <a:latin typeface="Calibri" panose="020F0502020204030204" pitchFamily="34" charset="0"/>
                      </a:endParaRPr>
                    </a:p>
                  </a:txBody>
                  <a:tcPr marL="5744" marR="5744" marT="5744" marB="0" anchor="b">
                    <a:solidFill>
                      <a:schemeClr val="accent1">
                        <a:lumMod val="60000"/>
                        <a:lumOff val="40000"/>
                      </a:schemeClr>
                    </a:solidFill>
                  </a:tcPr>
                </a:tc>
                <a:tc>
                  <a:txBody>
                    <a:bodyPr/>
                    <a:lstStyle/>
                    <a:p>
                      <a:pPr algn="r" fontAlgn="b"/>
                      <a:r>
                        <a:rPr lang="fr-BE" sz="1200" u="none" strike="noStrike" dirty="0">
                          <a:solidFill>
                            <a:schemeClr val="tx1"/>
                          </a:solidFill>
                          <a:effectLst/>
                        </a:rPr>
                        <a:t>40,00 €</a:t>
                      </a:r>
                      <a:endParaRPr lang="fr-BE" sz="1200" b="0" i="0" u="none" strike="noStrike" dirty="0">
                        <a:solidFill>
                          <a:schemeClr val="tx1"/>
                        </a:solidFill>
                        <a:effectLst/>
                        <a:latin typeface="Calibri" panose="020F0502020204030204" pitchFamily="34" charset="0"/>
                      </a:endParaRPr>
                    </a:p>
                  </a:txBody>
                  <a:tcPr marL="5744" marR="5744" marT="5744" marB="0" anchor="b">
                    <a:solidFill>
                      <a:schemeClr val="accent1">
                        <a:lumMod val="60000"/>
                        <a:lumOff val="40000"/>
                      </a:schemeClr>
                    </a:solidFill>
                  </a:tcPr>
                </a:tc>
                <a:tc rowSpan="2">
                  <a:txBody>
                    <a:bodyPr/>
                    <a:lstStyle/>
                    <a:p>
                      <a:pPr marL="0" algn="ctr" defTabSz="914400" rtl="0" eaLnBrk="1" fontAlgn="ctr" latinLnBrk="0" hangingPunct="1"/>
                      <a:r>
                        <a:rPr lang="fr-BE" sz="1600" u="none" strike="noStrike" kern="1200" dirty="0">
                          <a:solidFill>
                            <a:srgbClr val="FF0000"/>
                          </a:solidFill>
                          <a:effectLst/>
                          <a:latin typeface="+mn-lt"/>
                          <a:ea typeface="+mn-ea"/>
                          <a:cs typeface="+mn-cs"/>
                        </a:rPr>
                        <a:t>50,00 €</a:t>
                      </a:r>
                    </a:p>
                  </a:txBody>
                  <a:tcPr marL="5744" marR="5744" marT="5744" marB="0" anchor="ctr">
                    <a:solidFill>
                      <a:schemeClr val="accent1">
                        <a:lumMod val="60000"/>
                        <a:lumOff val="40000"/>
                      </a:schemeClr>
                    </a:solidFill>
                  </a:tcPr>
                </a:tc>
                <a:extLst>
                  <a:ext uri="{0D108BD9-81ED-4DB2-BD59-A6C34878D82A}">
                    <a16:rowId xmlns:a16="http://schemas.microsoft.com/office/drawing/2014/main" val="1788012821"/>
                  </a:ext>
                </a:extLst>
              </a:tr>
              <a:tr h="176235">
                <a:tc vMerge="1">
                  <a:txBody>
                    <a:bodyPr/>
                    <a:lstStyle/>
                    <a:p>
                      <a:endParaRPr lang="fr-BE"/>
                    </a:p>
                  </a:txBody>
                  <a:tcPr/>
                </a:tc>
                <a:tc vMerge="1">
                  <a:txBody>
                    <a:bodyPr/>
                    <a:lstStyle/>
                    <a:p>
                      <a:endParaRPr lang="fr-BE"/>
                    </a:p>
                  </a:txBody>
                  <a:tcPr/>
                </a:tc>
                <a:tc vMerge="1">
                  <a:txBody>
                    <a:bodyPr/>
                    <a:lstStyle/>
                    <a:p>
                      <a:endParaRPr lang="fr-BE"/>
                    </a:p>
                  </a:txBody>
                  <a:tcPr/>
                </a:tc>
                <a:tc>
                  <a:txBody>
                    <a:bodyPr/>
                    <a:lstStyle/>
                    <a:p>
                      <a:pPr algn="l" fontAlgn="b"/>
                      <a:r>
                        <a:rPr lang="fr-BE" sz="1200" u="none" strike="noStrike">
                          <a:solidFill>
                            <a:schemeClr val="tx1"/>
                          </a:solidFill>
                          <a:effectLst/>
                        </a:rPr>
                        <a:t>plus de 2500 €</a:t>
                      </a:r>
                      <a:endParaRPr lang="fr-BE" sz="1200" b="0" i="0" u="none" strike="noStrike">
                        <a:solidFill>
                          <a:schemeClr val="tx1"/>
                        </a:solidFill>
                        <a:effectLst/>
                        <a:latin typeface="Calibri" panose="020F0502020204030204" pitchFamily="34" charset="0"/>
                      </a:endParaRPr>
                    </a:p>
                  </a:txBody>
                  <a:tcPr marL="5744" marR="5744" marT="5744" marB="0" anchor="b">
                    <a:solidFill>
                      <a:schemeClr val="accent1">
                        <a:lumMod val="60000"/>
                        <a:lumOff val="40000"/>
                      </a:schemeClr>
                    </a:solidFill>
                  </a:tcPr>
                </a:tc>
                <a:tc>
                  <a:txBody>
                    <a:bodyPr/>
                    <a:lstStyle/>
                    <a:p>
                      <a:pPr algn="r" fontAlgn="b"/>
                      <a:r>
                        <a:rPr lang="fr-BE" sz="1200" u="none" strike="noStrike">
                          <a:solidFill>
                            <a:schemeClr val="tx1"/>
                          </a:solidFill>
                          <a:effectLst/>
                        </a:rPr>
                        <a:t>80,00 €</a:t>
                      </a:r>
                      <a:endParaRPr lang="fr-BE" sz="1200" b="0" i="0" u="none" strike="noStrike">
                        <a:solidFill>
                          <a:schemeClr val="tx1"/>
                        </a:solidFill>
                        <a:effectLst/>
                        <a:latin typeface="Calibri" panose="020F0502020204030204" pitchFamily="34" charset="0"/>
                      </a:endParaRPr>
                    </a:p>
                  </a:txBody>
                  <a:tcPr marL="5744" marR="5744" marT="5744" marB="0" anchor="b">
                    <a:solidFill>
                      <a:schemeClr val="accent1">
                        <a:lumMod val="60000"/>
                        <a:lumOff val="40000"/>
                      </a:schemeClr>
                    </a:solidFill>
                  </a:tcPr>
                </a:tc>
                <a:tc vMerge="1">
                  <a:txBody>
                    <a:bodyPr/>
                    <a:lstStyle/>
                    <a:p>
                      <a:endParaRPr lang="fr-BE"/>
                    </a:p>
                  </a:txBody>
                  <a:tcPr/>
                </a:tc>
                <a:extLst>
                  <a:ext uri="{0D108BD9-81ED-4DB2-BD59-A6C34878D82A}">
                    <a16:rowId xmlns:a16="http://schemas.microsoft.com/office/drawing/2014/main" val="1887110653"/>
                  </a:ext>
                </a:extLst>
              </a:tr>
              <a:tr h="415392">
                <a:tc rowSpan="6">
                  <a:txBody>
                    <a:bodyPr/>
                    <a:lstStyle/>
                    <a:p>
                      <a:pPr algn="ctr" fontAlgn="ctr"/>
                      <a:r>
                        <a:rPr lang="fr-BE" sz="1200" b="1" u="none" strike="noStrike" dirty="0">
                          <a:solidFill>
                            <a:schemeClr val="tx1"/>
                          </a:solidFill>
                          <a:effectLst/>
                        </a:rPr>
                        <a:t>Tribunal de première instance et tribunal de commerce</a:t>
                      </a:r>
                      <a:endParaRPr lang="fr-BE" sz="1200" b="1" i="0" u="none" strike="noStrike" dirty="0">
                        <a:solidFill>
                          <a:schemeClr val="tx1"/>
                        </a:solidFill>
                        <a:effectLst/>
                        <a:latin typeface="Calibri" panose="020F0502020204030204" pitchFamily="34" charset="0"/>
                      </a:endParaRPr>
                    </a:p>
                  </a:txBody>
                  <a:tcPr marL="5744" marR="5744" marT="57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60000"/>
                        <a:lumOff val="40000"/>
                      </a:schemeClr>
                    </a:solidFill>
                  </a:tcPr>
                </a:tc>
                <a:tc rowSpan="6">
                  <a:txBody>
                    <a:bodyPr/>
                    <a:lstStyle/>
                    <a:p>
                      <a:pPr algn="ctr" fontAlgn="ctr"/>
                      <a:r>
                        <a:rPr lang="fr-BE" sz="1600" u="none" strike="noStrike" dirty="0">
                          <a:solidFill>
                            <a:schemeClr val="tx1"/>
                          </a:solidFill>
                          <a:effectLst/>
                        </a:rPr>
                        <a:t>100,00 €</a:t>
                      </a:r>
                      <a:endParaRPr lang="fr-BE" sz="1600" b="0" i="0" u="none" strike="noStrike" dirty="0">
                        <a:solidFill>
                          <a:schemeClr val="tx1"/>
                        </a:solidFill>
                        <a:effectLst/>
                        <a:latin typeface="Calibri" panose="020F0502020204030204" pitchFamily="34" charset="0"/>
                      </a:endParaRPr>
                    </a:p>
                  </a:txBody>
                  <a:tcPr marL="5744" marR="5744" marT="5744" marB="0" anchor="ctr">
                    <a:lnL w="12700" cap="flat" cmpd="sng" algn="ctr">
                      <a:solidFill>
                        <a:schemeClr val="tx1"/>
                      </a:solidFill>
                      <a:prstDash val="solid"/>
                      <a:round/>
                      <a:headEnd type="none" w="med" len="med"/>
                      <a:tailEnd type="none" w="med" len="med"/>
                    </a:lnL>
                    <a:solidFill>
                      <a:schemeClr val="accent1">
                        <a:lumMod val="60000"/>
                        <a:lumOff val="40000"/>
                      </a:schemeClr>
                    </a:solidFill>
                  </a:tcPr>
                </a:tc>
                <a:tc rowSpan="4">
                  <a:txBody>
                    <a:bodyPr/>
                    <a:lstStyle/>
                    <a:p>
                      <a:pPr algn="ctr" fontAlgn="ctr"/>
                      <a:r>
                        <a:rPr lang="fr-BE" sz="1200" u="none" strike="noStrike" dirty="0">
                          <a:solidFill>
                            <a:schemeClr val="tx1"/>
                          </a:solidFill>
                          <a:effectLst/>
                        </a:rPr>
                        <a:t>Tribunal de première instance (à l’exception du tribunal de la famille) / tribunal de commerce</a:t>
                      </a:r>
                      <a:endParaRPr lang="fr-BE" sz="1200" b="0" i="0" u="none" strike="noStrike" dirty="0">
                        <a:solidFill>
                          <a:schemeClr val="tx1"/>
                        </a:solidFill>
                        <a:effectLst/>
                        <a:latin typeface="Calibri" panose="020F0502020204030204" pitchFamily="34" charset="0"/>
                      </a:endParaRPr>
                    </a:p>
                  </a:txBody>
                  <a:tcPr marL="5744" marR="5744" marT="5744" marB="0" anchor="ctr">
                    <a:solidFill>
                      <a:schemeClr val="accent1">
                        <a:lumMod val="60000"/>
                        <a:lumOff val="40000"/>
                      </a:schemeClr>
                    </a:solidFill>
                  </a:tcPr>
                </a:tc>
                <a:tc>
                  <a:txBody>
                    <a:bodyPr/>
                    <a:lstStyle/>
                    <a:p>
                      <a:pPr algn="l" fontAlgn="b"/>
                      <a:r>
                        <a:rPr lang="fr-BE" sz="1200" u="none" strike="noStrike" dirty="0">
                          <a:solidFill>
                            <a:schemeClr val="tx1"/>
                          </a:solidFill>
                          <a:effectLst/>
                        </a:rPr>
                        <a:t>jusqu’à 25 000 € ou demandes non évaluables en argent</a:t>
                      </a:r>
                      <a:endParaRPr lang="fr-BE" sz="1200" b="0" i="0" u="none" strike="noStrike" dirty="0">
                        <a:solidFill>
                          <a:schemeClr val="tx1"/>
                        </a:solidFill>
                        <a:effectLst/>
                        <a:latin typeface="Calibri" panose="020F0502020204030204" pitchFamily="34" charset="0"/>
                      </a:endParaRPr>
                    </a:p>
                  </a:txBody>
                  <a:tcPr marL="5744" marR="5744" marT="5744" marB="0" anchor="b">
                    <a:solidFill>
                      <a:schemeClr val="accent1">
                        <a:lumMod val="60000"/>
                        <a:lumOff val="40000"/>
                      </a:schemeClr>
                    </a:solidFill>
                  </a:tcPr>
                </a:tc>
                <a:tc>
                  <a:txBody>
                    <a:bodyPr/>
                    <a:lstStyle/>
                    <a:p>
                      <a:pPr algn="r" fontAlgn="b"/>
                      <a:r>
                        <a:rPr lang="fr-BE" sz="1200" u="none" strike="noStrike">
                          <a:solidFill>
                            <a:schemeClr val="tx1"/>
                          </a:solidFill>
                          <a:effectLst/>
                        </a:rPr>
                        <a:t>100,00 €</a:t>
                      </a:r>
                      <a:endParaRPr lang="fr-BE" sz="1200" b="0" i="0" u="none" strike="noStrike">
                        <a:solidFill>
                          <a:schemeClr val="tx1"/>
                        </a:solidFill>
                        <a:effectLst/>
                        <a:latin typeface="Calibri" panose="020F0502020204030204" pitchFamily="34" charset="0"/>
                      </a:endParaRPr>
                    </a:p>
                  </a:txBody>
                  <a:tcPr marL="5744" marR="5744" marT="5744" marB="0" anchor="b">
                    <a:solidFill>
                      <a:schemeClr val="accent1">
                        <a:lumMod val="60000"/>
                        <a:lumOff val="40000"/>
                      </a:schemeClr>
                    </a:solidFill>
                  </a:tcPr>
                </a:tc>
                <a:tc rowSpan="6">
                  <a:txBody>
                    <a:bodyPr/>
                    <a:lstStyle/>
                    <a:p>
                      <a:pPr marL="0" algn="ctr" defTabSz="914400" rtl="0" eaLnBrk="1" fontAlgn="ctr" latinLnBrk="0" hangingPunct="1"/>
                      <a:r>
                        <a:rPr lang="fr-BE" sz="1600" u="none" strike="noStrike" kern="1200" dirty="0">
                          <a:solidFill>
                            <a:srgbClr val="FF0000"/>
                          </a:solidFill>
                          <a:effectLst/>
                          <a:latin typeface="+mn-lt"/>
                          <a:ea typeface="+mn-ea"/>
                          <a:cs typeface="+mn-cs"/>
                        </a:rPr>
                        <a:t>165,00 €</a:t>
                      </a:r>
                    </a:p>
                  </a:txBody>
                  <a:tcPr marL="5744" marR="5744" marT="5744" marB="0" anchor="ctr">
                    <a:solidFill>
                      <a:schemeClr val="accent1">
                        <a:lumMod val="60000"/>
                        <a:lumOff val="40000"/>
                      </a:schemeClr>
                    </a:solidFill>
                  </a:tcPr>
                </a:tc>
                <a:extLst>
                  <a:ext uri="{0D108BD9-81ED-4DB2-BD59-A6C34878D82A}">
                    <a16:rowId xmlns:a16="http://schemas.microsoft.com/office/drawing/2014/main" val="3840995262"/>
                  </a:ext>
                </a:extLst>
              </a:tr>
              <a:tr h="176235">
                <a:tc vMerge="1">
                  <a:txBody>
                    <a:bodyPr/>
                    <a:lstStyle/>
                    <a:p>
                      <a:endParaRPr lang="fr-BE"/>
                    </a:p>
                  </a:txBody>
                  <a:tcPr/>
                </a:tc>
                <a:tc vMerge="1">
                  <a:txBody>
                    <a:bodyPr/>
                    <a:lstStyle/>
                    <a:p>
                      <a:endParaRPr lang="fr-BE"/>
                    </a:p>
                  </a:txBody>
                  <a:tcPr/>
                </a:tc>
                <a:tc vMerge="1">
                  <a:txBody>
                    <a:bodyPr/>
                    <a:lstStyle/>
                    <a:p>
                      <a:endParaRPr lang="fr-BE"/>
                    </a:p>
                  </a:txBody>
                  <a:tcPr/>
                </a:tc>
                <a:tc>
                  <a:txBody>
                    <a:bodyPr/>
                    <a:lstStyle/>
                    <a:p>
                      <a:pPr algn="l" fontAlgn="b"/>
                      <a:r>
                        <a:rPr lang="fr-BE" sz="1200" u="none" strike="noStrike" dirty="0">
                          <a:solidFill>
                            <a:schemeClr val="tx1"/>
                          </a:solidFill>
                          <a:effectLst/>
                        </a:rPr>
                        <a:t>de 25 000,01 € à 250 000 €</a:t>
                      </a:r>
                      <a:endParaRPr lang="fr-BE" sz="1200" b="0" i="0" u="none" strike="noStrike" dirty="0">
                        <a:solidFill>
                          <a:schemeClr val="tx1"/>
                        </a:solidFill>
                        <a:effectLst/>
                        <a:latin typeface="Calibri" panose="020F0502020204030204" pitchFamily="34" charset="0"/>
                      </a:endParaRPr>
                    </a:p>
                  </a:txBody>
                  <a:tcPr marL="5744" marR="5744" marT="5744" marB="0" anchor="b">
                    <a:solidFill>
                      <a:schemeClr val="accent1">
                        <a:lumMod val="60000"/>
                        <a:lumOff val="40000"/>
                      </a:schemeClr>
                    </a:solidFill>
                  </a:tcPr>
                </a:tc>
                <a:tc>
                  <a:txBody>
                    <a:bodyPr/>
                    <a:lstStyle/>
                    <a:p>
                      <a:pPr algn="r" fontAlgn="b"/>
                      <a:r>
                        <a:rPr lang="fr-BE" sz="1200" u="none" strike="noStrike">
                          <a:solidFill>
                            <a:schemeClr val="tx1"/>
                          </a:solidFill>
                          <a:effectLst/>
                        </a:rPr>
                        <a:t>200,00 €</a:t>
                      </a:r>
                      <a:endParaRPr lang="fr-BE" sz="1200" b="0" i="0" u="none" strike="noStrike">
                        <a:solidFill>
                          <a:schemeClr val="tx1"/>
                        </a:solidFill>
                        <a:effectLst/>
                        <a:latin typeface="Calibri" panose="020F0502020204030204" pitchFamily="34" charset="0"/>
                      </a:endParaRPr>
                    </a:p>
                  </a:txBody>
                  <a:tcPr marL="5744" marR="5744" marT="5744" marB="0" anchor="b">
                    <a:solidFill>
                      <a:schemeClr val="accent1">
                        <a:lumMod val="60000"/>
                        <a:lumOff val="40000"/>
                      </a:schemeClr>
                    </a:solidFill>
                  </a:tcPr>
                </a:tc>
                <a:tc vMerge="1">
                  <a:txBody>
                    <a:bodyPr/>
                    <a:lstStyle/>
                    <a:p>
                      <a:endParaRPr lang="fr-BE"/>
                    </a:p>
                  </a:txBody>
                  <a:tcPr/>
                </a:tc>
                <a:extLst>
                  <a:ext uri="{0D108BD9-81ED-4DB2-BD59-A6C34878D82A}">
                    <a16:rowId xmlns:a16="http://schemas.microsoft.com/office/drawing/2014/main" val="3048791160"/>
                  </a:ext>
                </a:extLst>
              </a:tr>
              <a:tr h="279369">
                <a:tc vMerge="1">
                  <a:txBody>
                    <a:bodyPr/>
                    <a:lstStyle/>
                    <a:p>
                      <a:endParaRPr lang="fr-BE"/>
                    </a:p>
                  </a:txBody>
                  <a:tcPr/>
                </a:tc>
                <a:tc vMerge="1">
                  <a:txBody>
                    <a:bodyPr/>
                    <a:lstStyle/>
                    <a:p>
                      <a:endParaRPr lang="fr-BE"/>
                    </a:p>
                  </a:txBody>
                  <a:tcPr/>
                </a:tc>
                <a:tc vMerge="1">
                  <a:txBody>
                    <a:bodyPr/>
                    <a:lstStyle/>
                    <a:p>
                      <a:endParaRPr lang="fr-BE"/>
                    </a:p>
                  </a:txBody>
                  <a:tcPr/>
                </a:tc>
                <a:tc>
                  <a:txBody>
                    <a:bodyPr/>
                    <a:lstStyle/>
                    <a:p>
                      <a:pPr algn="l" fontAlgn="b"/>
                      <a:r>
                        <a:rPr lang="fr-BE" sz="1200" u="none" strike="noStrike" dirty="0">
                          <a:solidFill>
                            <a:schemeClr val="tx1"/>
                          </a:solidFill>
                          <a:effectLst/>
                        </a:rPr>
                        <a:t>de 250 000,01 € à 500 000 €</a:t>
                      </a:r>
                      <a:endParaRPr lang="fr-BE" sz="1200" b="0" i="0" u="none" strike="noStrike" dirty="0">
                        <a:solidFill>
                          <a:schemeClr val="tx1"/>
                        </a:solidFill>
                        <a:effectLst/>
                        <a:latin typeface="Calibri" panose="020F0502020204030204" pitchFamily="34" charset="0"/>
                      </a:endParaRPr>
                    </a:p>
                  </a:txBody>
                  <a:tcPr marL="5744" marR="5744" marT="5744" marB="0" anchor="b">
                    <a:solidFill>
                      <a:schemeClr val="accent1">
                        <a:lumMod val="60000"/>
                        <a:lumOff val="40000"/>
                      </a:schemeClr>
                    </a:solidFill>
                  </a:tcPr>
                </a:tc>
                <a:tc>
                  <a:txBody>
                    <a:bodyPr/>
                    <a:lstStyle/>
                    <a:p>
                      <a:pPr algn="r" fontAlgn="b"/>
                      <a:r>
                        <a:rPr lang="fr-BE" sz="1200" u="none" strike="noStrike">
                          <a:solidFill>
                            <a:schemeClr val="tx1"/>
                          </a:solidFill>
                          <a:effectLst/>
                        </a:rPr>
                        <a:t>300,00 €</a:t>
                      </a:r>
                      <a:endParaRPr lang="fr-BE" sz="1200" b="0" i="0" u="none" strike="noStrike">
                        <a:solidFill>
                          <a:schemeClr val="tx1"/>
                        </a:solidFill>
                        <a:effectLst/>
                        <a:latin typeface="Calibri" panose="020F0502020204030204" pitchFamily="34" charset="0"/>
                      </a:endParaRPr>
                    </a:p>
                  </a:txBody>
                  <a:tcPr marL="5744" marR="5744" marT="5744" marB="0" anchor="b">
                    <a:solidFill>
                      <a:schemeClr val="accent1">
                        <a:lumMod val="60000"/>
                        <a:lumOff val="40000"/>
                      </a:schemeClr>
                    </a:solidFill>
                  </a:tcPr>
                </a:tc>
                <a:tc vMerge="1">
                  <a:txBody>
                    <a:bodyPr/>
                    <a:lstStyle/>
                    <a:p>
                      <a:endParaRPr lang="fr-BE"/>
                    </a:p>
                  </a:txBody>
                  <a:tcPr/>
                </a:tc>
                <a:extLst>
                  <a:ext uri="{0D108BD9-81ED-4DB2-BD59-A6C34878D82A}">
                    <a16:rowId xmlns:a16="http://schemas.microsoft.com/office/drawing/2014/main" val="4079966348"/>
                  </a:ext>
                </a:extLst>
              </a:tr>
              <a:tr h="176235">
                <a:tc vMerge="1">
                  <a:txBody>
                    <a:bodyPr/>
                    <a:lstStyle/>
                    <a:p>
                      <a:endParaRPr lang="fr-BE"/>
                    </a:p>
                  </a:txBody>
                  <a:tcPr/>
                </a:tc>
                <a:tc vMerge="1">
                  <a:txBody>
                    <a:bodyPr/>
                    <a:lstStyle/>
                    <a:p>
                      <a:endParaRPr lang="fr-BE"/>
                    </a:p>
                  </a:txBody>
                  <a:tcPr/>
                </a:tc>
                <a:tc vMerge="1">
                  <a:txBody>
                    <a:bodyPr/>
                    <a:lstStyle/>
                    <a:p>
                      <a:endParaRPr lang="fr-BE"/>
                    </a:p>
                  </a:txBody>
                  <a:tcPr/>
                </a:tc>
                <a:tc>
                  <a:txBody>
                    <a:bodyPr/>
                    <a:lstStyle/>
                    <a:p>
                      <a:pPr algn="l" fontAlgn="b"/>
                      <a:r>
                        <a:rPr lang="fr-BE" sz="1200" u="none" strike="noStrike" dirty="0">
                          <a:solidFill>
                            <a:schemeClr val="tx1"/>
                          </a:solidFill>
                          <a:effectLst/>
                        </a:rPr>
                        <a:t>plus de 500 000 €</a:t>
                      </a:r>
                      <a:endParaRPr lang="fr-BE" sz="1200" b="0" i="0" u="none" strike="noStrike" dirty="0">
                        <a:solidFill>
                          <a:schemeClr val="tx1"/>
                        </a:solidFill>
                        <a:effectLst/>
                        <a:latin typeface="Calibri" panose="020F0502020204030204" pitchFamily="34" charset="0"/>
                      </a:endParaRPr>
                    </a:p>
                  </a:txBody>
                  <a:tcPr marL="5744" marR="5744" marT="5744" marB="0" anchor="b">
                    <a:solidFill>
                      <a:schemeClr val="accent1">
                        <a:lumMod val="60000"/>
                        <a:lumOff val="40000"/>
                      </a:schemeClr>
                    </a:solidFill>
                  </a:tcPr>
                </a:tc>
                <a:tc>
                  <a:txBody>
                    <a:bodyPr/>
                    <a:lstStyle/>
                    <a:p>
                      <a:pPr algn="r" fontAlgn="b"/>
                      <a:r>
                        <a:rPr lang="fr-BE" sz="1200" u="none" strike="noStrike">
                          <a:solidFill>
                            <a:schemeClr val="tx1"/>
                          </a:solidFill>
                          <a:effectLst/>
                        </a:rPr>
                        <a:t>500,00 €</a:t>
                      </a:r>
                      <a:endParaRPr lang="fr-BE" sz="1200" b="0" i="0" u="none" strike="noStrike">
                        <a:solidFill>
                          <a:schemeClr val="tx1"/>
                        </a:solidFill>
                        <a:effectLst/>
                        <a:latin typeface="Calibri" panose="020F0502020204030204" pitchFamily="34" charset="0"/>
                      </a:endParaRPr>
                    </a:p>
                  </a:txBody>
                  <a:tcPr marL="5744" marR="5744" marT="5744" marB="0" anchor="b">
                    <a:solidFill>
                      <a:schemeClr val="accent1">
                        <a:lumMod val="60000"/>
                        <a:lumOff val="40000"/>
                      </a:schemeClr>
                    </a:solidFill>
                  </a:tcPr>
                </a:tc>
                <a:tc vMerge="1">
                  <a:txBody>
                    <a:bodyPr/>
                    <a:lstStyle/>
                    <a:p>
                      <a:endParaRPr lang="fr-BE"/>
                    </a:p>
                  </a:txBody>
                  <a:tcPr/>
                </a:tc>
                <a:extLst>
                  <a:ext uri="{0D108BD9-81ED-4DB2-BD59-A6C34878D82A}">
                    <a16:rowId xmlns:a16="http://schemas.microsoft.com/office/drawing/2014/main" val="2715024206"/>
                  </a:ext>
                </a:extLst>
              </a:tr>
              <a:tr h="300278">
                <a:tc vMerge="1">
                  <a:txBody>
                    <a:bodyPr/>
                    <a:lstStyle/>
                    <a:p>
                      <a:endParaRPr lang="fr-BE"/>
                    </a:p>
                  </a:txBody>
                  <a:tcPr/>
                </a:tc>
                <a:tc vMerge="1">
                  <a:txBody>
                    <a:bodyPr/>
                    <a:lstStyle/>
                    <a:p>
                      <a:endParaRPr lang="fr-BE"/>
                    </a:p>
                  </a:txBody>
                  <a:tcPr/>
                </a:tc>
                <a:tc rowSpan="2">
                  <a:txBody>
                    <a:bodyPr/>
                    <a:lstStyle/>
                    <a:p>
                      <a:pPr algn="ctr" fontAlgn="ctr"/>
                      <a:r>
                        <a:rPr lang="fr-BE" sz="1200" u="none" strike="noStrike" dirty="0">
                          <a:solidFill>
                            <a:schemeClr val="tx1"/>
                          </a:solidFill>
                          <a:effectLst/>
                        </a:rPr>
                        <a:t>Tribunal du travail et litiges fiscaux si la valeur de la demande &gt; 250.000 €</a:t>
                      </a:r>
                      <a:endParaRPr lang="fr-BE" sz="1200" b="0" i="0" u="none" strike="noStrike" dirty="0">
                        <a:solidFill>
                          <a:schemeClr val="tx1"/>
                        </a:solidFill>
                        <a:effectLst/>
                        <a:latin typeface="Calibri" panose="020F0502020204030204" pitchFamily="34" charset="0"/>
                      </a:endParaRPr>
                    </a:p>
                  </a:txBody>
                  <a:tcPr marL="5744" marR="5744" marT="5744" marB="0" anchor="ctr">
                    <a:solidFill>
                      <a:schemeClr val="accent1">
                        <a:lumMod val="60000"/>
                        <a:lumOff val="40000"/>
                      </a:schemeClr>
                    </a:solidFill>
                  </a:tcPr>
                </a:tc>
                <a:tc>
                  <a:txBody>
                    <a:bodyPr/>
                    <a:lstStyle/>
                    <a:p>
                      <a:pPr algn="l" fontAlgn="b"/>
                      <a:r>
                        <a:rPr lang="fr-BE" sz="1200" u="none" strike="noStrike" dirty="0">
                          <a:solidFill>
                            <a:schemeClr val="tx1"/>
                          </a:solidFill>
                          <a:effectLst/>
                        </a:rPr>
                        <a:t>de 250 000,01 € à 500 000 €</a:t>
                      </a:r>
                      <a:endParaRPr lang="fr-BE" sz="1200" b="0" i="0" u="none" strike="noStrike" dirty="0">
                        <a:solidFill>
                          <a:schemeClr val="tx1"/>
                        </a:solidFill>
                        <a:effectLst/>
                        <a:latin typeface="Calibri" panose="020F0502020204030204" pitchFamily="34" charset="0"/>
                      </a:endParaRPr>
                    </a:p>
                  </a:txBody>
                  <a:tcPr marL="5744" marR="5744" marT="5744" marB="0" anchor="b">
                    <a:solidFill>
                      <a:schemeClr val="accent1">
                        <a:lumMod val="60000"/>
                        <a:lumOff val="40000"/>
                      </a:schemeClr>
                    </a:solidFill>
                  </a:tcPr>
                </a:tc>
                <a:tc>
                  <a:txBody>
                    <a:bodyPr/>
                    <a:lstStyle/>
                    <a:p>
                      <a:pPr algn="r" fontAlgn="b"/>
                      <a:r>
                        <a:rPr lang="fr-BE" sz="1200" u="none" strike="noStrike">
                          <a:solidFill>
                            <a:schemeClr val="tx1"/>
                          </a:solidFill>
                          <a:effectLst/>
                        </a:rPr>
                        <a:t>300,00 €</a:t>
                      </a:r>
                      <a:endParaRPr lang="fr-BE" sz="1200" b="0" i="0" u="none" strike="noStrike">
                        <a:solidFill>
                          <a:schemeClr val="tx1"/>
                        </a:solidFill>
                        <a:effectLst/>
                        <a:latin typeface="Calibri" panose="020F0502020204030204" pitchFamily="34" charset="0"/>
                      </a:endParaRPr>
                    </a:p>
                  </a:txBody>
                  <a:tcPr marL="5744" marR="5744" marT="5744" marB="0" anchor="b">
                    <a:solidFill>
                      <a:schemeClr val="accent1">
                        <a:lumMod val="60000"/>
                        <a:lumOff val="40000"/>
                      </a:schemeClr>
                    </a:solidFill>
                  </a:tcPr>
                </a:tc>
                <a:tc vMerge="1">
                  <a:txBody>
                    <a:bodyPr/>
                    <a:lstStyle/>
                    <a:p>
                      <a:endParaRPr lang="fr-BE"/>
                    </a:p>
                  </a:txBody>
                  <a:tcPr/>
                </a:tc>
                <a:extLst>
                  <a:ext uri="{0D108BD9-81ED-4DB2-BD59-A6C34878D82A}">
                    <a16:rowId xmlns:a16="http://schemas.microsoft.com/office/drawing/2014/main" val="3175852649"/>
                  </a:ext>
                </a:extLst>
              </a:tr>
              <a:tr h="176235">
                <a:tc vMerge="1">
                  <a:txBody>
                    <a:bodyPr/>
                    <a:lstStyle/>
                    <a:p>
                      <a:endParaRPr lang="fr-BE"/>
                    </a:p>
                  </a:txBody>
                  <a:tcPr/>
                </a:tc>
                <a:tc vMerge="1">
                  <a:txBody>
                    <a:bodyPr/>
                    <a:lstStyle/>
                    <a:p>
                      <a:endParaRPr lang="fr-BE"/>
                    </a:p>
                  </a:txBody>
                  <a:tcPr/>
                </a:tc>
                <a:tc vMerge="1">
                  <a:txBody>
                    <a:bodyPr/>
                    <a:lstStyle/>
                    <a:p>
                      <a:endParaRPr lang="fr-BE"/>
                    </a:p>
                  </a:txBody>
                  <a:tcPr/>
                </a:tc>
                <a:tc>
                  <a:txBody>
                    <a:bodyPr/>
                    <a:lstStyle/>
                    <a:p>
                      <a:pPr algn="l" fontAlgn="b"/>
                      <a:r>
                        <a:rPr lang="fr-BE" sz="1200" u="none" strike="noStrike" dirty="0">
                          <a:solidFill>
                            <a:schemeClr val="tx1"/>
                          </a:solidFill>
                          <a:effectLst/>
                        </a:rPr>
                        <a:t>plus de 500 000 €</a:t>
                      </a:r>
                      <a:endParaRPr lang="fr-BE" sz="1200" b="0" i="0" u="none" strike="noStrike" dirty="0">
                        <a:solidFill>
                          <a:schemeClr val="tx1"/>
                        </a:solidFill>
                        <a:effectLst/>
                        <a:latin typeface="Calibri" panose="020F0502020204030204" pitchFamily="34" charset="0"/>
                      </a:endParaRPr>
                    </a:p>
                  </a:txBody>
                  <a:tcPr marL="5744" marR="5744" marT="5744" marB="0" anchor="b">
                    <a:solidFill>
                      <a:schemeClr val="accent1">
                        <a:lumMod val="60000"/>
                        <a:lumOff val="40000"/>
                      </a:schemeClr>
                    </a:solidFill>
                  </a:tcPr>
                </a:tc>
                <a:tc>
                  <a:txBody>
                    <a:bodyPr/>
                    <a:lstStyle/>
                    <a:p>
                      <a:pPr algn="r" fontAlgn="b"/>
                      <a:r>
                        <a:rPr lang="fr-BE" sz="1200" u="none" strike="noStrike">
                          <a:solidFill>
                            <a:schemeClr val="tx1"/>
                          </a:solidFill>
                          <a:effectLst/>
                        </a:rPr>
                        <a:t>500,00 €</a:t>
                      </a:r>
                      <a:endParaRPr lang="fr-BE" sz="1200" b="0" i="0" u="none" strike="noStrike">
                        <a:solidFill>
                          <a:schemeClr val="tx1"/>
                        </a:solidFill>
                        <a:effectLst/>
                        <a:latin typeface="Calibri" panose="020F0502020204030204" pitchFamily="34" charset="0"/>
                      </a:endParaRPr>
                    </a:p>
                  </a:txBody>
                  <a:tcPr marL="5744" marR="5744" marT="5744" marB="0" anchor="b">
                    <a:solidFill>
                      <a:schemeClr val="accent1">
                        <a:lumMod val="60000"/>
                        <a:lumOff val="40000"/>
                      </a:schemeClr>
                    </a:solidFill>
                  </a:tcPr>
                </a:tc>
                <a:tc vMerge="1">
                  <a:txBody>
                    <a:bodyPr/>
                    <a:lstStyle/>
                    <a:p>
                      <a:endParaRPr lang="fr-BE"/>
                    </a:p>
                  </a:txBody>
                  <a:tcPr/>
                </a:tc>
                <a:extLst>
                  <a:ext uri="{0D108BD9-81ED-4DB2-BD59-A6C34878D82A}">
                    <a16:rowId xmlns:a16="http://schemas.microsoft.com/office/drawing/2014/main" val="3115508313"/>
                  </a:ext>
                </a:extLst>
              </a:tr>
              <a:tr h="415392">
                <a:tc rowSpan="6">
                  <a:txBody>
                    <a:bodyPr/>
                    <a:lstStyle/>
                    <a:p>
                      <a:pPr algn="ctr" fontAlgn="ctr"/>
                      <a:r>
                        <a:rPr lang="fr-BE" sz="1200" b="1" u="none" strike="noStrike" dirty="0">
                          <a:solidFill>
                            <a:schemeClr val="tx1"/>
                          </a:solidFill>
                          <a:effectLst/>
                        </a:rPr>
                        <a:t>Cour d’appel</a:t>
                      </a:r>
                      <a:endParaRPr lang="fr-BE" sz="1200" b="1" i="0" u="none" strike="noStrike" dirty="0">
                        <a:solidFill>
                          <a:schemeClr val="tx1"/>
                        </a:solidFill>
                        <a:effectLst/>
                        <a:latin typeface="Calibri" panose="020F0502020204030204" pitchFamily="34" charset="0"/>
                      </a:endParaRPr>
                    </a:p>
                  </a:txBody>
                  <a:tcPr marL="5744" marR="5744" marT="57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60000"/>
                        <a:lumOff val="40000"/>
                      </a:schemeClr>
                    </a:solidFill>
                  </a:tcPr>
                </a:tc>
                <a:tc rowSpan="6">
                  <a:txBody>
                    <a:bodyPr/>
                    <a:lstStyle/>
                    <a:p>
                      <a:pPr algn="ctr" fontAlgn="ctr"/>
                      <a:r>
                        <a:rPr lang="fr-BE" sz="1600" u="none" strike="noStrike" dirty="0">
                          <a:solidFill>
                            <a:schemeClr val="tx1"/>
                          </a:solidFill>
                          <a:effectLst/>
                        </a:rPr>
                        <a:t>210,00 €</a:t>
                      </a:r>
                      <a:endParaRPr lang="fr-BE" sz="1600" b="0" i="0" u="none" strike="noStrike" dirty="0">
                        <a:solidFill>
                          <a:schemeClr val="tx1"/>
                        </a:solidFill>
                        <a:effectLst/>
                        <a:latin typeface="Calibri" panose="020F0502020204030204" pitchFamily="34" charset="0"/>
                      </a:endParaRPr>
                    </a:p>
                  </a:txBody>
                  <a:tcPr marL="5744" marR="5744" marT="5744" marB="0" anchor="ctr">
                    <a:lnL w="12700" cap="flat" cmpd="sng" algn="ctr">
                      <a:solidFill>
                        <a:schemeClr val="tx1"/>
                      </a:solidFill>
                      <a:prstDash val="solid"/>
                      <a:round/>
                      <a:headEnd type="none" w="med" len="med"/>
                      <a:tailEnd type="none" w="med" len="med"/>
                    </a:lnL>
                    <a:solidFill>
                      <a:schemeClr val="accent1">
                        <a:lumMod val="60000"/>
                        <a:lumOff val="40000"/>
                      </a:schemeClr>
                    </a:solidFill>
                  </a:tcPr>
                </a:tc>
                <a:tc rowSpan="4">
                  <a:txBody>
                    <a:bodyPr/>
                    <a:lstStyle/>
                    <a:p>
                      <a:pPr algn="ctr" fontAlgn="ctr"/>
                      <a:r>
                        <a:rPr lang="fr-BE" sz="1200" u="none" strike="noStrike" dirty="0">
                          <a:solidFill>
                            <a:schemeClr val="tx1"/>
                          </a:solidFill>
                          <a:effectLst/>
                        </a:rPr>
                        <a:t>Cour d'appel</a:t>
                      </a:r>
                      <a:endParaRPr lang="fr-BE" sz="1200" b="0" i="0" u="none" strike="noStrike" dirty="0">
                        <a:solidFill>
                          <a:schemeClr val="tx1"/>
                        </a:solidFill>
                        <a:effectLst/>
                        <a:latin typeface="Calibri" panose="020F0502020204030204" pitchFamily="34" charset="0"/>
                      </a:endParaRPr>
                    </a:p>
                  </a:txBody>
                  <a:tcPr marL="5744" marR="5744" marT="5744" marB="0" anchor="ctr">
                    <a:solidFill>
                      <a:schemeClr val="accent1">
                        <a:lumMod val="60000"/>
                        <a:lumOff val="40000"/>
                      </a:schemeClr>
                    </a:solidFill>
                  </a:tcPr>
                </a:tc>
                <a:tc>
                  <a:txBody>
                    <a:bodyPr/>
                    <a:lstStyle/>
                    <a:p>
                      <a:pPr algn="l" fontAlgn="b"/>
                      <a:r>
                        <a:rPr lang="fr-BE" sz="1200" u="none" strike="noStrike" dirty="0">
                          <a:solidFill>
                            <a:schemeClr val="tx1"/>
                          </a:solidFill>
                          <a:effectLst/>
                        </a:rPr>
                        <a:t>jusqu’à 25 000 € ou demandes non évaluables en argent</a:t>
                      </a:r>
                      <a:endParaRPr lang="fr-BE" sz="1200" b="0" i="0" u="none" strike="noStrike" dirty="0">
                        <a:solidFill>
                          <a:schemeClr val="tx1"/>
                        </a:solidFill>
                        <a:effectLst/>
                        <a:latin typeface="Calibri" panose="020F0502020204030204" pitchFamily="34" charset="0"/>
                      </a:endParaRPr>
                    </a:p>
                  </a:txBody>
                  <a:tcPr marL="5744" marR="5744" marT="5744" marB="0" anchor="b">
                    <a:solidFill>
                      <a:schemeClr val="accent1">
                        <a:lumMod val="60000"/>
                        <a:lumOff val="40000"/>
                      </a:schemeClr>
                    </a:solidFill>
                  </a:tcPr>
                </a:tc>
                <a:tc>
                  <a:txBody>
                    <a:bodyPr/>
                    <a:lstStyle/>
                    <a:p>
                      <a:pPr algn="r" fontAlgn="b"/>
                      <a:r>
                        <a:rPr lang="fr-BE" sz="1200" u="none" strike="noStrike">
                          <a:solidFill>
                            <a:schemeClr val="tx1"/>
                          </a:solidFill>
                          <a:effectLst/>
                        </a:rPr>
                        <a:t>210,00 €</a:t>
                      </a:r>
                      <a:endParaRPr lang="fr-BE" sz="1200" b="0" i="0" u="none" strike="noStrike">
                        <a:solidFill>
                          <a:schemeClr val="tx1"/>
                        </a:solidFill>
                        <a:effectLst/>
                        <a:latin typeface="Calibri" panose="020F0502020204030204" pitchFamily="34" charset="0"/>
                      </a:endParaRPr>
                    </a:p>
                  </a:txBody>
                  <a:tcPr marL="5744" marR="5744" marT="5744" marB="0" anchor="b">
                    <a:solidFill>
                      <a:schemeClr val="accent1">
                        <a:lumMod val="60000"/>
                        <a:lumOff val="40000"/>
                      </a:schemeClr>
                    </a:solidFill>
                  </a:tcPr>
                </a:tc>
                <a:tc rowSpan="6">
                  <a:txBody>
                    <a:bodyPr/>
                    <a:lstStyle/>
                    <a:p>
                      <a:pPr marL="0" algn="ctr" defTabSz="914400" rtl="0" eaLnBrk="1" fontAlgn="ctr" latinLnBrk="0" hangingPunct="1"/>
                      <a:r>
                        <a:rPr lang="fr-BE" sz="1600" u="none" strike="noStrike" kern="1200" dirty="0">
                          <a:solidFill>
                            <a:srgbClr val="FF0000"/>
                          </a:solidFill>
                          <a:effectLst/>
                          <a:latin typeface="+mn-lt"/>
                          <a:ea typeface="+mn-ea"/>
                          <a:cs typeface="+mn-cs"/>
                        </a:rPr>
                        <a:t>400,00 €</a:t>
                      </a:r>
                    </a:p>
                  </a:txBody>
                  <a:tcPr marL="5744" marR="5744" marT="5744" marB="0" anchor="ctr">
                    <a:solidFill>
                      <a:schemeClr val="accent1">
                        <a:lumMod val="60000"/>
                        <a:lumOff val="40000"/>
                      </a:schemeClr>
                    </a:solidFill>
                  </a:tcPr>
                </a:tc>
                <a:extLst>
                  <a:ext uri="{0D108BD9-81ED-4DB2-BD59-A6C34878D82A}">
                    <a16:rowId xmlns:a16="http://schemas.microsoft.com/office/drawing/2014/main" val="2772901364"/>
                  </a:ext>
                </a:extLst>
              </a:tr>
              <a:tr h="176235">
                <a:tc vMerge="1">
                  <a:txBody>
                    <a:bodyPr/>
                    <a:lstStyle/>
                    <a:p>
                      <a:endParaRPr lang="fr-BE"/>
                    </a:p>
                  </a:txBody>
                  <a:tcPr/>
                </a:tc>
                <a:tc vMerge="1">
                  <a:txBody>
                    <a:bodyPr/>
                    <a:lstStyle/>
                    <a:p>
                      <a:endParaRPr lang="fr-BE"/>
                    </a:p>
                  </a:txBody>
                  <a:tcPr/>
                </a:tc>
                <a:tc vMerge="1">
                  <a:txBody>
                    <a:bodyPr/>
                    <a:lstStyle/>
                    <a:p>
                      <a:endParaRPr lang="fr-BE"/>
                    </a:p>
                  </a:txBody>
                  <a:tcPr/>
                </a:tc>
                <a:tc>
                  <a:txBody>
                    <a:bodyPr/>
                    <a:lstStyle/>
                    <a:p>
                      <a:pPr algn="l" fontAlgn="b"/>
                      <a:r>
                        <a:rPr lang="fr-BE" sz="1200" u="none" strike="noStrike" dirty="0">
                          <a:solidFill>
                            <a:schemeClr val="tx1"/>
                          </a:solidFill>
                          <a:effectLst/>
                        </a:rPr>
                        <a:t>de 25 000,01 € à 250 000 €</a:t>
                      </a:r>
                      <a:endParaRPr lang="fr-BE" sz="1200" b="0" i="0" u="none" strike="noStrike" dirty="0">
                        <a:solidFill>
                          <a:schemeClr val="tx1"/>
                        </a:solidFill>
                        <a:effectLst/>
                        <a:latin typeface="Calibri" panose="020F0502020204030204" pitchFamily="34" charset="0"/>
                      </a:endParaRPr>
                    </a:p>
                  </a:txBody>
                  <a:tcPr marL="5744" marR="5744" marT="5744" marB="0" anchor="b">
                    <a:solidFill>
                      <a:schemeClr val="accent1">
                        <a:lumMod val="60000"/>
                        <a:lumOff val="40000"/>
                      </a:schemeClr>
                    </a:solidFill>
                  </a:tcPr>
                </a:tc>
                <a:tc>
                  <a:txBody>
                    <a:bodyPr/>
                    <a:lstStyle/>
                    <a:p>
                      <a:pPr algn="r" fontAlgn="b"/>
                      <a:r>
                        <a:rPr lang="fr-BE" sz="1200" u="none" strike="noStrike">
                          <a:solidFill>
                            <a:schemeClr val="tx1"/>
                          </a:solidFill>
                          <a:effectLst/>
                        </a:rPr>
                        <a:t>400,00 €</a:t>
                      </a:r>
                      <a:endParaRPr lang="fr-BE" sz="1200" b="0" i="0" u="none" strike="noStrike">
                        <a:solidFill>
                          <a:schemeClr val="tx1"/>
                        </a:solidFill>
                        <a:effectLst/>
                        <a:latin typeface="Calibri" panose="020F0502020204030204" pitchFamily="34" charset="0"/>
                      </a:endParaRPr>
                    </a:p>
                  </a:txBody>
                  <a:tcPr marL="5744" marR="5744" marT="5744" marB="0" anchor="b">
                    <a:solidFill>
                      <a:schemeClr val="accent1">
                        <a:lumMod val="60000"/>
                        <a:lumOff val="40000"/>
                      </a:schemeClr>
                    </a:solidFill>
                  </a:tcPr>
                </a:tc>
                <a:tc vMerge="1">
                  <a:txBody>
                    <a:bodyPr/>
                    <a:lstStyle/>
                    <a:p>
                      <a:endParaRPr lang="fr-BE"/>
                    </a:p>
                  </a:txBody>
                  <a:tcPr/>
                </a:tc>
                <a:extLst>
                  <a:ext uri="{0D108BD9-81ED-4DB2-BD59-A6C34878D82A}">
                    <a16:rowId xmlns:a16="http://schemas.microsoft.com/office/drawing/2014/main" val="1619915247"/>
                  </a:ext>
                </a:extLst>
              </a:tr>
              <a:tr h="279369">
                <a:tc vMerge="1">
                  <a:txBody>
                    <a:bodyPr/>
                    <a:lstStyle/>
                    <a:p>
                      <a:endParaRPr lang="fr-BE"/>
                    </a:p>
                  </a:txBody>
                  <a:tcPr/>
                </a:tc>
                <a:tc vMerge="1">
                  <a:txBody>
                    <a:bodyPr/>
                    <a:lstStyle/>
                    <a:p>
                      <a:endParaRPr lang="fr-BE"/>
                    </a:p>
                  </a:txBody>
                  <a:tcPr/>
                </a:tc>
                <a:tc vMerge="1">
                  <a:txBody>
                    <a:bodyPr/>
                    <a:lstStyle/>
                    <a:p>
                      <a:endParaRPr lang="fr-BE"/>
                    </a:p>
                  </a:txBody>
                  <a:tcPr/>
                </a:tc>
                <a:tc>
                  <a:txBody>
                    <a:bodyPr/>
                    <a:lstStyle/>
                    <a:p>
                      <a:pPr algn="l" fontAlgn="b"/>
                      <a:r>
                        <a:rPr lang="fr-BE" sz="1200" u="none" strike="noStrike" dirty="0">
                          <a:solidFill>
                            <a:schemeClr val="tx1"/>
                          </a:solidFill>
                          <a:effectLst/>
                        </a:rPr>
                        <a:t>de 250 000,01 € à 500 000 €</a:t>
                      </a:r>
                      <a:endParaRPr lang="fr-BE" sz="1200" b="0" i="0" u="none" strike="noStrike" dirty="0">
                        <a:solidFill>
                          <a:schemeClr val="tx1"/>
                        </a:solidFill>
                        <a:effectLst/>
                        <a:latin typeface="Calibri" panose="020F0502020204030204" pitchFamily="34" charset="0"/>
                      </a:endParaRPr>
                    </a:p>
                  </a:txBody>
                  <a:tcPr marL="5744" marR="5744" marT="5744" marB="0" anchor="b">
                    <a:solidFill>
                      <a:schemeClr val="accent1">
                        <a:lumMod val="60000"/>
                        <a:lumOff val="40000"/>
                      </a:schemeClr>
                    </a:solidFill>
                  </a:tcPr>
                </a:tc>
                <a:tc>
                  <a:txBody>
                    <a:bodyPr/>
                    <a:lstStyle/>
                    <a:p>
                      <a:pPr algn="r" fontAlgn="b"/>
                      <a:r>
                        <a:rPr lang="fr-BE" sz="1200" u="none" strike="noStrike">
                          <a:solidFill>
                            <a:schemeClr val="tx1"/>
                          </a:solidFill>
                          <a:effectLst/>
                        </a:rPr>
                        <a:t>600,00 €</a:t>
                      </a:r>
                      <a:endParaRPr lang="fr-BE" sz="1200" b="0" i="0" u="none" strike="noStrike">
                        <a:solidFill>
                          <a:schemeClr val="tx1"/>
                        </a:solidFill>
                        <a:effectLst/>
                        <a:latin typeface="Calibri" panose="020F0502020204030204" pitchFamily="34" charset="0"/>
                      </a:endParaRPr>
                    </a:p>
                  </a:txBody>
                  <a:tcPr marL="5744" marR="5744" marT="5744" marB="0" anchor="b">
                    <a:solidFill>
                      <a:schemeClr val="accent1">
                        <a:lumMod val="60000"/>
                        <a:lumOff val="40000"/>
                      </a:schemeClr>
                    </a:solidFill>
                  </a:tcPr>
                </a:tc>
                <a:tc vMerge="1">
                  <a:txBody>
                    <a:bodyPr/>
                    <a:lstStyle/>
                    <a:p>
                      <a:endParaRPr lang="fr-BE"/>
                    </a:p>
                  </a:txBody>
                  <a:tcPr/>
                </a:tc>
                <a:extLst>
                  <a:ext uri="{0D108BD9-81ED-4DB2-BD59-A6C34878D82A}">
                    <a16:rowId xmlns:a16="http://schemas.microsoft.com/office/drawing/2014/main" val="286068179"/>
                  </a:ext>
                </a:extLst>
              </a:tr>
              <a:tr h="176235">
                <a:tc vMerge="1">
                  <a:txBody>
                    <a:bodyPr/>
                    <a:lstStyle/>
                    <a:p>
                      <a:endParaRPr lang="fr-BE"/>
                    </a:p>
                  </a:txBody>
                  <a:tcPr/>
                </a:tc>
                <a:tc vMerge="1">
                  <a:txBody>
                    <a:bodyPr/>
                    <a:lstStyle/>
                    <a:p>
                      <a:endParaRPr lang="fr-BE"/>
                    </a:p>
                  </a:txBody>
                  <a:tcPr/>
                </a:tc>
                <a:tc vMerge="1">
                  <a:txBody>
                    <a:bodyPr/>
                    <a:lstStyle/>
                    <a:p>
                      <a:endParaRPr lang="fr-BE"/>
                    </a:p>
                  </a:txBody>
                  <a:tcPr/>
                </a:tc>
                <a:tc>
                  <a:txBody>
                    <a:bodyPr/>
                    <a:lstStyle/>
                    <a:p>
                      <a:pPr algn="l" fontAlgn="b"/>
                      <a:r>
                        <a:rPr lang="fr-BE" sz="1200" u="none" strike="noStrike" dirty="0">
                          <a:solidFill>
                            <a:schemeClr val="tx1"/>
                          </a:solidFill>
                          <a:effectLst/>
                        </a:rPr>
                        <a:t>plus de 500 000 €</a:t>
                      </a:r>
                      <a:endParaRPr lang="fr-BE" sz="1200" b="0" i="0" u="none" strike="noStrike" dirty="0">
                        <a:solidFill>
                          <a:schemeClr val="tx1"/>
                        </a:solidFill>
                        <a:effectLst/>
                        <a:latin typeface="Calibri" panose="020F0502020204030204" pitchFamily="34" charset="0"/>
                      </a:endParaRPr>
                    </a:p>
                  </a:txBody>
                  <a:tcPr marL="5744" marR="5744" marT="5744" marB="0" anchor="b">
                    <a:solidFill>
                      <a:schemeClr val="accent1">
                        <a:lumMod val="60000"/>
                        <a:lumOff val="40000"/>
                      </a:schemeClr>
                    </a:solidFill>
                  </a:tcPr>
                </a:tc>
                <a:tc>
                  <a:txBody>
                    <a:bodyPr/>
                    <a:lstStyle/>
                    <a:p>
                      <a:pPr algn="r" fontAlgn="b"/>
                      <a:r>
                        <a:rPr lang="fr-BE" sz="1200" u="none" strike="noStrike">
                          <a:solidFill>
                            <a:schemeClr val="tx1"/>
                          </a:solidFill>
                          <a:effectLst/>
                        </a:rPr>
                        <a:t>800,00 €</a:t>
                      </a:r>
                      <a:endParaRPr lang="fr-BE" sz="1200" b="0" i="0" u="none" strike="noStrike">
                        <a:solidFill>
                          <a:schemeClr val="tx1"/>
                        </a:solidFill>
                        <a:effectLst/>
                        <a:latin typeface="Calibri" panose="020F0502020204030204" pitchFamily="34" charset="0"/>
                      </a:endParaRPr>
                    </a:p>
                  </a:txBody>
                  <a:tcPr marL="5744" marR="5744" marT="5744" marB="0" anchor="b">
                    <a:solidFill>
                      <a:schemeClr val="accent1">
                        <a:lumMod val="60000"/>
                        <a:lumOff val="40000"/>
                      </a:schemeClr>
                    </a:solidFill>
                  </a:tcPr>
                </a:tc>
                <a:tc vMerge="1">
                  <a:txBody>
                    <a:bodyPr/>
                    <a:lstStyle/>
                    <a:p>
                      <a:endParaRPr lang="fr-BE"/>
                    </a:p>
                  </a:txBody>
                  <a:tcPr/>
                </a:tc>
                <a:extLst>
                  <a:ext uri="{0D108BD9-81ED-4DB2-BD59-A6C34878D82A}">
                    <a16:rowId xmlns:a16="http://schemas.microsoft.com/office/drawing/2014/main" val="3517299930"/>
                  </a:ext>
                </a:extLst>
              </a:tr>
              <a:tr h="279369">
                <a:tc vMerge="1">
                  <a:txBody>
                    <a:bodyPr/>
                    <a:lstStyle/>
                    <a:p>
                      <a:endParaRPr lang="fr-BE"/>
                    </a:p>
                  </a:txBody>
                  <a:tcPr/>
                </a:tc>
                <a:tc vMerge="1">
                  <a:txBody>
                    <a:bodyPr/>
                    <a:lstStyle/>
                    <a:p>
                      <a:endParaRPr lang="fr-BE"/>
                    </a:p>
                  </a:txBody>
                  <a:tcPr/>
                </a:tc>
                <a:tc rowSpan="2">
                  <a:txBody>
                    <a:bodyPr/>
                    <a:lstStyle/>
                    <a:p>
                      <a:pPr algn="ctr" fontAlgn="ctr"/>
                      <a:r>
                        <a:rPr lang="fr-BE" sz="1200" u="none" strike="noStrike" dirty="0">
                          <a:solidFill>
                            <a:schemeClr val="tx1"/>
                          </a:solidFill>
                          <a:effectLst/>
                        </a:rPr>
                        <a:t>Cour du travail et litiges fiscaux si la valeur de la demande &gt; 250.000 €</a:t>
                      </a:r>
                      <a:endParaRPr lang="fr-BE" sz="1200" b="0" i="0" u="none" strike="noStrike" dirty="0">
                        <a:solidFill>
                          <a:schemeClr val="tx1"/>
                        </a:solidFill>
                        <a:effectLst/>
                        <a:latin typeface="Calibri" panose="020F0502020204030204" pitchFamily="34" charset="0"/>
                      </a:endParaRPr>
                    </a:p>
                  </a:txBody>
                  <a:tcPr marL="5744" marR="5744" marT="5744" marB="0" anchor="ctr">
                    <a:solidFill>
                      <a:schemeClr val="accent1">
                        <a:lumMod val="60000"/>
                        <a:lumOff val="40000"/>
                      </a:schemeClr>
                    </a:solidFill>
                  </a:tcPr>
                </a:tc>
                <a:tc>
                  <a:txBody>
                    <a:bodyPr/>
                    <a:lstStyle/>
                    <a:p>
                      <a:pPr algn="l" fontAlgn="b"/>
                      <a:r>
                        <a:rPr lang="fr-BE" sz="1200" u="none" strike="noStrike" dirty="0">
                          <a:solidFill>
                            <a:schemeClr val="tx1"/>
                          </a:solidFill>
                          <a:effectLst/>
                        </a:rPr>
                        <a:t>de 250 000,01 € à 500 000 €</a:t>
                      </a:r>
                      <a:endParaRPr lang="fr-BE" sz="1200" b="0" i="0" u="none" strike="noStrike" dirty="0">
                        <a:solidFill>
                          <a:schemeClr val="tx1"/>
                        </a:solidFill>
                        <a:effectLst/>
                        <a:latin typeface="Calibri" panose="020F0502020204030204" pitchFamily="34" charset="0"/>
                      </a:endParaRPr>
                    </a:p>
                  </a:txBody>
                  <a:tcPr marL="5744" marR="5744" marT="5744" marB="0" anchor="b">
                    <a:solidFill>
                      <a:schemeClr val="accent1">
                        <a:lumMod val="60000"/>
                        <a:lumOff val="40000"/>
                      </a:schemeClr>
                    </a:solidFill>
                  </a:tcPr>
                </a:tc>
                <a:tc>
                  <a:txBody>
                    <a:bodyPr/>
                    <a:lstStyle/>
                    <a:p>
                      <a:pPr algn="r" fontAlgn="b"/>
                      <a:r>
                        <a:rPr lang="fr-BE" sz="1200" u="none" strike="noStrike" dirty="0">
                          <a:solidFill>
                            <a:schemeClr val="tx1"/>
                          </a:solidFill>
                          <a:effectLst/>
                        </a:rPr>
                        <a:t>600,00 €</a:t>
                      </a:r>
                      <a:endParaRPr lang="fr-BE" sz="1200" b="0" i="0" u="none" strike="noStrike" dirty="0">
                        <a:solidFill>
                          <a:schemeClr val="tx1"/>
                        </a:solidFill>
                        <a:effectLst/>
                        <a:latin typeface="Calibri" panose="020F0502020204030204" pitchFamily="34" charset="0"/>
                      </a:endParaRPr>
                    </a:p>
                  </a:txBody>
                  <a:tcPr marL="5744" marR="5744" marT="5744" marB="0" anchor="b">
                    <a:solidFill>
                      <a:schemeClr val="accent1">
                        <a:lumMod val="60000"/>
                        <a:lumOff val="40000"/>
                      </a:schemeClr>
                    </a:solidFill>
                  </a:tcPr>
                </a:tc>
                <a:tc vMerge="1">
                  <a:txBody>
                    <a:bodyPr/>
                    <a:lstStyle/>
                    <a:p>
                      <a:endParaRPr lang="fr-BE"/>
                    </a:p>
                  </a:txBody>
                  <a:tcPr/>
                </a:tc>
                <a:extLst>
                  <a:ext uri="{0D108BD9-81ED-4DB2-BD59-A6C34878D82A}">
                    <a16:rowId xmlns:a16="http://schemas.microsoft.com/office/drawing/2014/main" val="142453632"/>
                  </a:ext>
                </a:extLst>
              </a:tr>
              <a:tr h="176235">
                <a:tc vMerge="1">
                  <a:txBody>
                    <a:bodyPr/>
                    <a:lstStyle/>
                    <a:p>
                      <a:endParaRPr lang="fr-BE"/>
                    </a:p>
                  </a:txBody>
                  <a:tcPr/>
                </a:tc>
                <a:tc vMerge="1">
                  <a:txBody>
                    <a:bodyPr/>
                    <a:lstStyle/>
                    <a:p>
                      <a:endParaRPr lang="fr-BE"/>
                    </a:p>
                  </a:txBody>
                  <a:tcPr/>
                </a:tc>
                <a:tc vMerge="1">
                  <a:txBody>
                    <a:bodyPr/>
                    <a:lstStyle/>
                    <a:p>
                      <a:endParaRPr lang="fr-BE"/>
                    </a:p>
                  </a:txBody>
                  <a:tcPr/>
                </a:tc>
                <a:tc>
                  <a:txBody>
                    <a:bodyPr/>
                    <a:lstStyle/>
                    <a:p>
                      <a:pPr algn="l" fontAlgn="b"/>
                      <a:r>
                        <a:rPr lang="fr-BE" sz="1200" u="none" strike="noStrike" dirty="0">
                          <a:solidFill>
                            <a:schemeClr val="tx1"/>
                          </a:solidFill>
                          <a:effectLst/>
                        </a:rPr>
                        <a:t>plus de 500 000 €</a:t>
                      </a:r>
                      <a:endParaRPr lang="fr-BE" sz="1200" b="0" i="0" u="none" strike="noStrike" dirty="0">
                        <a:solidFill>
                          <a:schemeClr val="tx1"/>
                        </a:solidFill>
                        <a:effectLst/>
                        <a:latin typeface="Calibri" panose="020F0502020204030204" pitchFamily="34" charset="0"/>
                      </a:endParaRPr>
                    </a:p>
                  </a:txBody>
                  <a:tcPr marL="5744" marR="5744" marT="5744" marB="0" anchor="b">
                    <a:solidFill>
                      <a:schemeClr val="accent1">
                        <a:lumMod val="60000"/>
                        <a:lumOff val="40000"/>
                      </a:schemeClr>
                    </a:solidFill>
                  </a:tcPr>
                </a:tc>
                <a:tc>
                  <a:txBody>
                    <a:bodyPr/>
                    <a:lstStyle/>
                    <a:p>
                      <a:pPr algn="r" fontAlgn="b"/>
                      <a:r>
                        <a:rPr lang="fr-BE" sz="1200" u="none" strike="noStrike" dirty="0">
                          <a:solidFill>
                            <a:schemeClr val="tx1"/>
                          </a:solidFill>
                          <a:effectLst/>
                        </a:rPr>
                        <a:t>800,00 €</a:t>
                      </a:r>
                      <a:endParaRPr lang="fr-BE" sz="1200" b="0" i="0" u="none" strike="noStrike" dirty="0">
                        <a:solidFill>
                          <a:schemeClr val="tx1"/>
                        </a:solidFill>
                        <a:effectLst/>
                        <a:latin typeface="Calibri" panose="020F0502020204030204" pitchFamily="34" charset="0"/>
                      </a:endParaRPr>
                    </a:p>
                  </a:txBody>
                  <a:tcPr marL="5744" marR="5744" marT="5744" marB="0" anchor="b">
                    <a:solidFill>
                      <a:schemeClr val="accent1">
                        <a:lumMod val="60000"/>
                        <a:lumOff val="40000"/>
                      </a:schemeClr>
                    </a:solidFill>
                  </a:tcPr>
                </a:tc>
                <a:tc vMerge="1">
                  <a:txBody>
                    <a:bodyPr/>
                    <a:lstStyle/>
                    <a:p>
                      <a:endParaRPr lang="fr-BE"/>
                    </a:p>
                  </a:txBody>
                  <a:tcPr/>
                </a:tc>
                <a:extLst>
                  <a:ext uri="{0D108BD9-81ED-4DB2-BD59-A6C34878D82A}">
                    <a16:rowId xmlns:a16="http://schemas.microsoft.com/office/drawing/2014/main" val="2403968511"/>
                  </a:ext>
                </a:extLst>
              </a:tr>
              <a:tr h="415392">
                <a:tc rowSpan="6">
                  <a:txBody>
                    <a:bodyPr/>
                    <a:lstStyle/>
                    <a:p>
                      <a:pPr algn="ctr" fontAlgn="ctr"/>
                      <a:r>
                        <a:rPr lang="fr-BE" sz="1200" b="1" u="none" strike="noStrike" dirty="0">
                          <a:solidFill>
                            <a:schemeClr val="tx1"/>
                          </a:solidFill>
                          <a:effectLst/>
                        </a:rPr>
                        <a:t>Cour de cassation</a:t>
                      </a:r>
                      <a:endParaRPr lang="fr-BE" sz="1200" b="1" i="0" u="none" strike="noStrike" dirty="0">
                        <a:solidFill>
                          <a:schemeClr val="tx1"/>
                        </a:solidFill>
                        <a:effectLst/>
                        <a:latin typeface="Calibri" panose="020F0502020204030204" pitchFamily="34" charset="0"/>
                      </a:endParaRPr>
                    </a:p>
                  </a:txBody>
                  <a:tcPr marL="5744" marR="5744" marT="57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60000"/>
                        <a:lumOff val="40000"/>
                      </a:schemeClr>
                    </a:solidFill>
                  </a:tcPr>
                </a:tc>
                <a:tc rowSpan="6">
                  <a:txBody>
                    <a:bodyPr/>
                    <a:lstStyle/>
                    <a:p>
                      <a:pPr algn="ctr" fontAlgn="ctr"/>
                      <a:r>
                        <a:rPr lang="fr-BE" sz="1600" u="none" strike="noStrike" dirty="0">
                          <a:solidFill>
                            <a:schemeClr val="tx1"/>
                          </a:solidFill>
                          <a:effectLst/>
                        </a:rPr>
                        <a:t>375,00 €</a:t>
                      </a:r>
                      <a:endParaRPr lang="fr-BE" sz="1600" b="0" i="0" u="none" strike="noStrike" dirty="0">
                        <a:solidFill>
                          <a:schemeClr val="tx1"/>
                        </a:solidFill>
                        <a:effectLst/>
                        <a:latin typeface="Calibri" panose="020F0502020204030204" pitchFamily="34" charset="0"/>
                      </a:endParaRPr>
                    </a:p>
                  </a:txBody>
                  <a:tcPr marL="5744" marR="5744" marT="5744" marB="0" anchor="ctr">
                    <a:lnL w="12700" cap="flat" cmpd="sng" algn="ctr">
                      <a:solidFill>
                        <a:schemeClr val="tx1"/>
                      </a:solidFill>
                      <a:prstDash val="solid"/>
                      <a:round/>
                      <a:headEnd type="none" w="med" len="med"/>
                      <a:tailEnd type="none" w="med" len="med"/>
                    </a:lnL>
                    <a:solidFill>
                      <a:schemeClr val="accent1">
                        <a:lumMod val="60000"/>
                        <a:lumOff val="40000"/>
                      </a:schemeClr>
                    </a:solidFill>
                  </a:tcPr>
                </a:tc>
                <a:tc rowSpan="4">
                  <a:txBody>
                    <a:bodyPr/>
                    <a:lstStyle/>
                    <a:p>
                      <a:pPr algn="ctr" fontAlgn="ctr"/>
                      <a:r>
                        <a:rPr lang="fr-BE" sz="1200" u="none" strike="noStrike" dirty="0">
                          <a:solidFill>
                            <a:schemeClr val="tx1"/>
                          </a:solidFill>
                          <a:effectLst/>
                        </a:rPr>
                        <a:t>pourvois en cassation "normaux"</a:t>
                      </a:r>
                      <a:endParaRPr lang="fr-BE" sz="1200" b="0" i="0" u="none" strike="noStrike" dirty="0">
                        <a:solidFill>
                          <a:schemeClr val="tx1"/>
                        </a:solidFill>
                        <a:effectLst/>
                        <a:latin typeface="Calibri" panose="020F0502020204030204" pitchFamily="34" charset="0"/>
                      </a:endParaRPr>
                    </a:p>
                  </a:txBody>
                  <a:tcPr marL="5744" marR="5744" marT="5744" marB="0" anchor="ctr">
                    <a:solidFill>
                      <a:schemeClr val="accent1">
                        <a:lumMod val="60000"/>
                        <a:lumOff val="40000"/>
                      </a:schemeClr>
                    </a:solidFill>
                  </a:tcPr>
                </a:tc>
                <a:tc>
                  <a:txBody>
                    <a:bodyPr/>
                    <a:lstStyle/>
                    <a:p>
                      <a:pPr algn="l" fontAlgn="b"/>
                      <a:r>
                        <a:rPr lang="fr-BE" sz="1200" u="none" strike="noStrike" dirty="0">
                          <a:solidFill>
                            <a:schemeClr val="tx1"/>
                          </a:solidFill>
                          <a:effectLst/>
                        </a:rPr>
                        <a:t>jusqu’à 25 000 € ou demandes non évaluables en argent</a:t>
                      </a:r>
                      <a:endParaRPr lang="fr-BE" sz="1200" b="0" i="0" u="none" strike="noStrike" dirty="0">
                        <a:solidFill>
                          <a:schemeClr val="tx1"/>
                        </a:solidFill>
                        <a:effectLst/>
                        <a:latin typeface="Calibri" panose="020F0502020204030204" pitchFamily="34" charset="0"/>
                      </a:endParaRPr>
                    </a:p>
                  </a:txBody>
                  <a:tcPr marL="5744" marR="5744" marT="5744" marB="0" anchor="b">
                    <a:solidFill>
                      <a:schemeClr val="accent1">
                        <a:lumMod val="60000"/>
                        <a:lumOff val="40000"/>
                      </a:schemeClr>
                    </a:solidFill>
                  </a:tcPr>
                </a:tc>
                <a:tc>
                  <a:txBody>
                    <a:bodyPr/>
                    <a:lstStyle/>
                    <a:p>
                      <a:pPr algn="r" fontAlgn="b"/>
                      <a:r>
                        <a:rPr lang="fr-BE" sz="1200" u="none" strike="noStrike" dirty="0">
                          <a:solidFill>
                            <a:schemeClr val="tx1"/>
                          </a:solidFill>
                          <a:effectLst/>
                        </a:rPr>
                        <a:t>375,00 €</a:t>
                      </a:r>
                      <a:endParaRPr lang="fr-BE" sz="1200" b="0" i="0" u="none" strike="noStrike" dirty="0">
                        <a:solidFill>
                          <a:schemeClr val="tx1"/>
                        </a:solidFill>
                        <a:effectLst/>
                        <a:latin typeface="Calibri" panose="020F0502020204030204" pitchFamily="34" charset="0"/>
                      </a:endParaRPr>
                    </a:p>
                  </a:txBody>
                  <a:tcPr marL="5744" marR="5744" marT="5744" marB="0" anchor="b">
                    <a:solidFill>
                      <a:schemeClr val="accent1">
                        <a:lumMod val="60000"/>
                        <a:lumOff val="40000"/>
                      </a:schemeClr>
                    </a:solidFill>
                  </a:tcPr>
                </a:tc>
                <a:tc rowSpan="6">
                  <a:txBody>
                    <a:bodyPr/>
                    <a:lstStyle/>
                    <a:p>
                      <a:pPr marL="0" algn="ctr" defTabSz="914400" rtl="0" eaLnBrk="1" fontAlgn="ctr" latinLnBrk="0" hangingPunct="1"/>
                      <a:r>
                        <a:rPr lang="fr-BE" sz="1600" u="none" strike="noStrike" kern="1200" dirty="0">
                          <a:solidFill>
                            <a:srgbClr val="FF0000"/>
                          </a:solidFill>
                          <a:effectLst/>
                          <a:latin typeface="+mn-lt"/>
                          <a:ea typeface="+mn-ea"/>
                          <a:cs typeface="+mn-cs"/>
                        </a:rPr>
                        <a:t>650,00 €</a:t>
                      </a:r>
                    </a:p>
                  </a:txBody>
                  <a:tcPr marL="5744" marR="5744" marT="5744" marB="0" anchor="ctr">
                    <a:solidFill>
                      <a:schemeClr val="accent1">
                        <a:lumMod val="60000"/>
                        <a:lumOff val="40000"/>
                      </a:schemeClr>
                    </a:solidFill>
                  </a:tcPr>
                </a:tc>
                <a:extLst>
                  <a:ext uri="{0D108BD9-81ED-4DB2-BD59-A6C34878D82A}">
                    <a16:rowId xmlns:a16="http://schemas.microsoft.com/office/drawing/2014/main" val="674809046"/>
                  </a:ext>
                </a:extLst>
              </a:tr>
              <a:tr h="176235">
                <a:tc vMerge="1">
                  <a:txBody>
                    <a:bodyPr/>
                    <a:lstStyle/>
                    <a:p>
                      <a:endParaRPr lang="fr-BE"/>
                    </a:p>
                  </a:txBody>
                  <a:tcPr/>
                </a:tc>
                <a:tc vMerge="1">
                  <a:txBody>
                    <a:bodyPr/>
                    <a:lstStyle/>
                    <a:p>
                      <a:endParaRPr lang="fr-BE"/>
                    </a:p>
                  </a:txBody>
                  <a:tcPr/>
                </a:tc>
                <a:tc vMerge="1">
                  <a:txBody>
                    <a:bodyPr/>
                    <a:lstStyle/>
                    <a:p>
                      <a:endParaRPr lang="fr-BE"/>
                    </a:p>
                  </a:txBody>
                  <a:tcPr/>
                </a:tc>
                <a:tc>
                  <a:txBody>
                    <a:bodyPr/>
                    <a:lstStyle/>
                    <a:p>
                      <a:pPr algn="l" fontAlgn="b"/>
                      <a:r>
                        <a:rPr lang="fr-BE" sz="1200" u="none" strike="noStrike" dirty="0">
                          <a:solidFill>
                            <a:schemeClr val="tx1"/>
                          </a:solidFill>
                          <a:effectLst/>
                        </a:rPr>
                        <a:t>de 25 000,01 € à 250 000 €</a:t>
                      </a:r>
                      <a:endParaRPr lang="fr-BE" sz="1200" b="0" i="0" u="none" strike="noStrike" dirty="0">
                        <a:solidFill>
                          <a:schemeClr val="tx1"/>
                        </a:solidFill>
                        <a:effectLst/>
                        <a:latin typeface="Calibri" panose="020F0502020204030204" pitchFamily="34" charset="0"/>
                      </a:endParaRPr>
                    </a:p>
                  </a:txBody>
                  <a:tcPr marL="5744" marR="5744" marT="5744" marB="0" anchor="b">
                    <a:solidFill>
                      <a:schemeClr val="accent1">
                        <a:lumMod val="60000"/>
                        <a:lumOff val="40000"/>
                      </a:schemeClr>
                    </a:solidFill>
                  </a:tcPr>
                </a:tc>
                <a:tc>
                  <a:txBody>
                    <a:bodyPr/>
                    <a:lstStyle/>
                    <a:p>
                      <a:pPr algn="r" fontAlgn="b"/>
                      <a:r>
                        <a:rPr lang="fr-BE" sz="1200" u="none" strike="noStrike" dirty="0">
                          <a:solidFill>
                            <a:schemeClr val="tx1"/>
                          </a:solidFill>
                          <a:effectLst/>
                        </a:rPr>
                        <a:t>500,00 €</a:t>
                      </a:r>
                      <a:endParaRPr lang="fr-BE" sz="1200" b="0" i="0" u="none" strike="noStrike" dirty="0">
                        <a:solidFill>
                          <a:schemeClr val="tx1"/>
                        </a:solidFill>
                        <a:effectLst/>
                        <a:latin typeface="Calibri" panose="020F0502020204030204" pitchFamily="34" charset="0"/>
                      </a:endParaRPr>
                    </a:p>
                  </a:txBody>
                  <a:tcPr marL="5744" marR="5744" marT="5744" marB="0" anchor="b">
                    <a:solidFill>
                      <a:schemeClr val="accent1">
                        <a:lumMod val="60000"/>
                        <a:lumOff val="40000"/>
                      </a:schemeClr>
                    </a:solidFill>
                  </a:tcPr>
                </a:tc>
                <a:tc vMerge="1">
                  <a:txBody>
                    <a:bodyPr/>
                    <a:lstStyle/>
                    <a:p>
                      <a:endParaRPr lang="fr-BE"/>
                    </a:p>
                  </a:txBody>
                  <a:tcPr/>
                </a:tc>
                <a:extLst>
                  <a:ext uri="{0D108BD9-81ED-4DB2-BD59-A6C34878D82A}">
                    <a16:rowId xmlns:a16="http://schemas.microsoft.com/office/drawing/2014/main" val="1581464819"/>
                  </a:ext>
                </a:extLst>
              </a:tr>
              <a:tr h="279369">
                <a:tc vMerge="1">
                  <a:txBody>
                    <a:bodyPr/>
                    <a:lstStyle/>
                    <a:p>
                      <a:endParaRPr lang="fr-BE"/>
                    </a:p>
                  </a:txBody>
                  <a:tcPr/>
                </a:tc>
                <a:tc vMerge="1">
                  <a:txBody>
                    <a:bodyPr/>
                    <a:lstStyle/>
                    <a:p>
                      <a:endParaRPr lang="fr-BE"/>
                    </a:p>
                  </a:txBody>
                  <a:tcPr/>
                </a:tc>
                <a:tc vMerge="1">
                  <a:txBody>
                    <a:bodyPr/>
                    <a:lstStyle/>
                    <a:p>
                      <a:endParaRPr lang="fr-BE"/>
                    </a:p>
                  </a:txBody>
                  <a:tcPr/>
                </a:tc>
                <a:tc>
                  <a:txBody>
                    <a:bodyPr/>
                    <a:lstStyle/>
                    <a:p>
                      <a:pPr algn="l" fontAlgn="b"/>
                      <a:r>
                        <a:rPr lang="fr-BE" sz="1200" u="none" strike="noStrike" dirty="0">
                          <a:solidFill>
                            <a:schemeClr val="tx1"/>
                          </a:solidFill>
                          <a:effectLst/>
                        </a:rPr>
                        <a:t>de 250 000,01 € à 500 000 €</a:t>
                      </a:r>
                      <a:endParaRPr lang="fr-BE" sz="1200" b="0" i="0" u="none" strike="noStrike" dirty="0">
                        <a:solidFill>
                          <a:schemeClr val="tx1"/>
                        </a:solidFill>
                        <a:effectLst/>
                        <a:latin typeface="Calibri" panose="020F0502020204030204" pitchFamily="34" charset="0"/>
                      </a:endParaRPr>
                    </a:p>
                  </a:txBody>
                  <a:tcPr marL="5744" marR="5744" marT="5744" marB="0" anchor="b">
                    <a:solidFill>
                      <a:schemeClr val="accent1">
                        <a:lumMod val="60000"/>
                        <a:lumOff val="40000"/>
                      </a:schemeClr>
                    </a:solidFill>
                  </a:tcPr>
                </a:tc>
                <a:tc>
                  <a:txBody>
                    <a:bodyPr/>
                    <a:lstStyle/>
                    <a:p>
                      <a:pPr algn="r" fontAlgn="b"/>
                      <a:r>
                        <a:rPr lang="fr-BE" sz="1200" u="none" strike="noStrike" dirty="0">
                          <a:solidFill>
                            <a:schemeClr val="tx1"/>
                          </a:solidFill>
                          <a:effectLst/>
                        </a:rPr>
                        <a:t>800,00 €</a:t>
                      </a:r>
                      <a:endParaRPr lang="fr-BE" sz="1200" b="0" i="0" u="none" strike="noStrike" dirty="0">
                        <a:solidFill>
                          <a:schemeClr val="tx1"/>
                        </a:solidFill>
                        <a:effectLst/>
                        <a:latin typeface="Calibri" panose="020F0502020204030204" pitchFamily="34" charset="0"/>
                      </a:endParaRPr>
                    </a:p>
                  </a:txBody>
                  <a:tcPr marL="5744" marR="5744" marT="5744" marB="0" anchor="b">
                    <a:solidFill>
                      <a:schemeClr val="accent1">
                        <a:lumMod val="60000"/>
                        <a:lumOff val="40000"/>
                      </a:schemeClr>
                    </a:solidFill>
                  </a:tcPr>
                </a:tc>
                <a:tc vMerge="1">
                  <a:txBody>
                    <a:bodyPr/>
                    <a:lstStyle/>
                    <a:p>
                      <a:endParaRPr lang="fr-BE"/>
                    </a:p>
                  </a:txBody>
                  <a:tcPr/>
                </a:tc>
                <a:extLst>
                  <a:ext uri="{0D108BD9-81ED-4DB2-BD59-A6C34878D82A}">
                    <a16:rowId xmlns:a16="http://schemas.microsoft.com/office/drawing/2014/main" val="2438913701"/>
                  </a:ext>
                </a:extLst>
              </a:tr>
              <a:tr h="176235">
                <a:tc vMerge="1">
                  <a:txBody>
                    <a:bodyPr/>
                    <a:lstStyle/>
                    <a:p>
                      <a:endParaRPr lang="fr-BE"/>
                    </a:p>
                  </a:txBody>
                  <a:tcPr/>
                </a:tc>
                <a:tc vMerge="1">
                  <a:txBody>
                    <a:bodyPr/>
                    <a:lstStyle/>
                    <a:p>
                      <a:endParaRPr lang="fr-BE"/>
                    </a:p>
                  </a:txBody>
                  <a:tcPr/>
                </a:tc>
                <a:tc vMerge="1">
                  <a:txBody>
                    <a:bodyPr/>
                    <a:lstStyle/>
                    <a:p>
                      <a:endParaRPr lang="fr-BE"/>
                    </a:p>
                  </a:txBody>
                  <a:tcPr/>
                </a:tc>
                <a:tc>
                  <a:txBody>
                    <a:bodyPr/>
                    <a:lstStyle/>
                    <a:p>
                      <a:pPr algn="l" fontAlgn="b"/>
                      <a:r>
                        <a:rPr lang="fr-BE" sz="1200" u="none" strike="noStrike" dirty="0">
                          <a:solidFill>
                            <a:schemeClr val="tx1"/>
                          </a:solidFill>
                          <a:effectLst/>
                        </a:rPr>
                        <a:t>plus de 500 000 €</a:t>
                      </a:r>
                      <a:endParaRPr lang="fr-BE" sz="1200" b="0" i="0" u="none" strike="noStrike" dirty="0">
                        <a:solidFill>
                          <a:schemeClr val="tx1"/>
                        </a:solidFill>
                        <a:effectLst/>
                        <a:latin typeface="Calibri" panose="020F0502020204030204" pitchFamily="34" charset="0"/>
                      </a:endParaRPr>
                    </a:p>
                  </a:txBody>
                  <a:tcPr marL="5744" marR="5744" marT="5744" marB="0" anchor="b">
                    <a:solidFill>
                      <a:schemeClr val="accent1">
                        <a:lumMod val="60000"/>
                        <a:lumOff val="40000"/>
                      </a:schemeClr>
                    </a:solidFill>
                  </a:tcPr>
                </a:tc>
                <a:tc>
                  <a:txBody>
                    <a:bodyPr/>
                    <a:lstStyle/>
                    <a:p>
                      <a:pPr algn="r" fontAlgn="b"/>
                      <a:r>
                        <a:rPr lang="fr-BE" sz="1200" u="none" strike="noStrike" dirty="0">
                          <a:solidFill>
                            <a:schemeClr val="tx1"/>
                          </a:solidFill>
                          <a:effectLst/>
                        </a:rPr>
                        <a:t>1.200,00 €</a:t>
                      </a:r>
                      <a:endParaRPr lang="fr-BE" sz="1200" b="0" i="0" u="none" strike="noStrike" dirty="0">
                        <a:solidFill>
                          <a:schemeClr val="tx1"/>
                        </a:solidFill>
                        <a:effectLst/>
                        <a:latin typeface="Calibri" panose="020F0502020204030204" pitchFamily="34" charset="0"/>
                      </a:endParaRPr>
                    </a:p>
                  </a:txBody>
                  <a:tcPr marL="5744" marR="5744" marT="5744" marB="0" anchor="b">
                    <a:solidFill>
                      <a:schemeClr val="accent1">
                        <a:lumMod val="60000"/>
                        <a:lumOff val="40000"/>
                      </a:schemeClr>
                    </a:solidFill>
                  </a:tcPr>
                </a:tc>
                <a:tc vMerge="1">
                  <a:txBody>
                    <a:bodyPr/>
                    <a:lstStyle/>
                    <a:p>
                      <a:endParaRPr lang="fr-BE"/>
                    </a:p>
                  </a:txBody>
                  <a:tcPr/>
                </a:tc>
                <a:extLst>
                  <a:ext uri="{0D108BD9-81ED-4DB2-BD59-A6C34878D82A}">
                    <a16:rowId xmlns:a16="http://schemas.microsoft.com/office/drawing/2014/main" val="616294065"/>
                  </a:ext>
                </a:extLst>
              </a:tr>
              <a:tr h="439430">
                <a:tc vMerge="1">
                  <a:txBody>
                    <a:bodyPr/>
                    <a:lstStyle/>
                    <a:p>
                      <a:endParaRPr lang="fr-BE"/>
                    </a:p>
                  </a:txBody>
                  <a:tcPr/>
                </a:tc>
                <a:tc vMerge="1">
                  <a:txBody>
                    <a:bodyPr/>
                    <a:lstStyle/>
                    <a:p>
                      <a:endParaRPr lang="fr-BE"/>
                    </a:p>
                  </a:txBody>
                  <a:tcPr/>
                </a:tc>
                <a:tc rowSpan="2">
                  <a:txBody>
                    <a:bodyPr/>
                    <a:lstStyle/>
                    <a:p>
                      <a:pPr algn="ctr" fontAlgn="ctr"/>
                      <a:r>
                        <a:rPr lang="fr-BE" sz="1200" u="none" strike="noStrike">
                          <a:solidFill>
                            <a:schemeClr val="tx1"/>
                          </a:solidFill>
                          <a:effectLst/>
                        </a:rPr>
                        <a:t>pourvois contre des décisions des juridictions du travail ou des décisions dans des litiges fiscaux, si la valeur de la demande &gt; 250 000 €</a:t>
                      </a:r>
                      <a:endParaRPr lang="fr-BE" sz="1200" b="0" i="0" u="none" strike="noStrike">
                        <a:solidFill>
                          <a:schemeClr val="tx1"/>
                        </a:solidFill>
                        <a:effectLst/>
                        <a:latin typeface="Calibri" panose="020F0502020204030204" pitchFamily="34" charset="0"/>
                      </a:endParaRPr>
                    </a:p>
                  </a:txBody>
                  <a:tcPr marL="5744" marR="5744" marT="5744" marB="0" anchor="ctr">
                    <a:solidFill>
                      <a:schemeClr val="accent1">
                        <a:lumMod val="60000"/>
                        <a:lumOff val="40000"/>
                      </a:schemeClr>
                    </a:solidFill>
                  </a:tcPr>
                </a:tc>
                <a:tc>
                  <a:txBody>
                    <a:bodyPr/>
                    <a:lstStyle/>
                    <a:p>
                      <a:pPr algn="l" fontAlgn="b"/>
                      <a:r>
                        <a:rPr lang="fr-BE" sz="1200" u="none" strike="noStrike" dirty="0">
                          <a:solidFill>
                            <a:schemeClr val="tx1"/>
                          </a:solidFill>
                          <a:effectLst/>
                        </a:rPr>
                        <a:t>de 250 000,01 € à 500 000 €</a:t>
                      </a:r>
                      <a:endParaRPr lang="fr-BE" sz="1200" b="0" i="0" u="none" strike="noStrike" dirty="0">
                        <a:solidFill>
                          <a:schemeClr val="tx1"/>
                        </a:solidFill>
                        <a:effectLst/>
                        <a:latin typeface="Calibri" panose="020F0502020204030204" pitchFamily="34" charset="0"/>
                      </a:endParaRPr>
                    </a:p>
                  </a:txBody>
                  <a:tcPr marL="5744" marR="5744" marT="5744" marB="0" anchor="b">
                    <a:solidFill>
                      <a:schemeClr val="accent1">
                        <a:lumMod val="60000"/>
                        <a:lumOff val="40000"/>
                      </a:schemeClr>
                    </a:solidFill>
                  </a:tcPr>
                </a:tc>
                <a:tc>
                  <a:txBody>
                    <a:bodyPr/>
                    <a:lstStyle/>
                    <a:p>
                      <a:pPr algn="r" fontAlgn="b"/>
                      <a:r>
                        <a:rPr lang="fr-BE" sz="1200" u="none" strike="noStrike" dirty="0">
                          <a:solidFill>
                            <a:schemeClr val="tx1"/>
                          </a:solidFill>
                          <a:effectLst/>
                        </a:rPr>
                        <a:t>800,00 €</a:t>
                      </a:r>
                      <a:endParaRPr lang="fr-BE" sz="1200" b="0" i="0" u="none" strike="noStrike" dirty="0">
                        <a:solidFill>
                          <a:schemeClr val="tx1"/>
                        </a:solidFill>
                        <a:effectLst/>
                        <a:latin typeface="Calibri" panose="020F0502020204030204" pitchFamily="34" charset="0"/>
                      </a:endParaRPr>
                    </a:p>
                  </a:txBody>
                  <a:tcPr marL="5744" marR="5744" marT="5744" marB="0" anchor="b">
                    <a:solidFill>
                      <a:schemeClr val="accent1">
                        <a:lumMod val="60000"/>
                        <a:lumOff val="40000"/>
                      </a:schemeClr>
                    </a:solidFill>
                  </a:tcPr>
                </a:tc>
                <a:tc vMerge="1">
                  <a:txBody>
                    <a:bodyPr/>
                    <a:lstStyle/>
                    <a:p>
                      <a:endParaRPr lang="fr-BE"/>
                    </a:p>
                  </a:txBody>
                  <a:tcPr/>
                </a:tc>
                <a:extLst>
                  <a:ext uri="{0D108BD9-81ED-4DB2-BD59-A6C34878D82A}">
                    <a16:rowId xmlns:a16="http://schemas.microsoft.com/office/drawing/2014/main" val="3561550671"/>
                  </a:ext>
                </a:extLst>
              </a:tr>
              <a:tr h="248006">
                <a:tc vMerge="1">
                  <a:txBody>
                    <a:bodyPr/>
                    <a:lstStyle/>
                    <a:p>
                      <a:endParaRPr lang="fr-BE"/>
                    </a:p>
                  </a:txBody>
                  <a:tcPr/>
                </a:tc>
                <a:tc vMerge="1">
                  <a:txBody>
                    <a:bodyPr/>
                    <a:lstStyle/>
                    <a:p>
                      <a:endParaRPr lang="fr-BE"/>
                    </a:p>
                  </a:txBody>
                  <a:tcPr/>
                </a:tc>
                <a:tc vMerge="1">
                  <a:txBody>
                    <a:bodyPr/>
                    <a:lstStyle/>
                    <a:p>
                      <a:endParaRPr lang="fr-BE"/>
                    </a:p>
                  </a:txBody>
                  <a:tcPr/>
                </a:tc>
                <a:tc>
                  <a:txBody>
                    <a:bodyPr/>
                    <a:lstStyle/>
                    <a:p>
                      <a:pPr algn="l" fontAlgn="b"/>
                      <a:r>
                        <a:rPr lang="fr-BE" sz="1200" u="none" strike="noStrike" dirty="0">
                          <a:solidFill>
                            <a:schemeClr val="tx1"/>
                          </a:solidFill>
                          <a:effectLst/>
                        </a:rPr>
                        <a:t>plus de 500 000 €</a:t>
                      </a:r>
                      <a:endParaRPr lang="fr-BE" sz="1200" b="0" i="0" u="none" strike="noStrike" dirty="0">
                        <a:solidFill>
                          <a:schemeClr val="tx1"/>
                        </a:solidFill>
                        <a:effectLst/>
                        <a:latin typeface="Calibri" panose="020F0502020204030204" pitchFamily="34" charset="0"/>
                      </a:endParaRPr>
                    </a:p>
                  </a:txBody>
                  <a:tcPr marL="5744" marR="5744" marT="5744" marB="0" anchor="b">
                    <a:solidFill>
                      <a:schemeClr val="accent1">
                        <a:lumMod val="60000"/>
                        <a:lumOff val="40000"/>
                      </a:schemeClr>
                    </a:solidFill>
                  </a:tcPr>
                </a:tc>
                <a:tc>
                  <a:txBody>
                    <a:bodyPr/>
                    <a:lstStyle/>
                    <a:p>
                      <a:pPr algn="r" fontAlgn="b"/>
                      <a:r>
                        <a:rPr lang="fr-BE" sz="1200" u="none" strike="noStrike" dirty="0">
                          <a:solidFill>
                            <a:schemeClr val="tx1"/>
                          </a:solidFill>
                          <a:effectLst/>
                        </a:rPr>
                        <a:t>1.200,00 €</a:t>
                      </a:r>
                      <a:endParaRPr lang="fr-BE" sz="1200" b="0" i="0" u="none" strike="noStrike" dirty="0">
                        <a:solidFill>
                          <a:schemeClr val="tx1"/>
                        </a:solidFill>
                        <a:effectLst/>
                        <a:latin typeface="Calibri" panose="020F0502020204030204" pitchFamily="34" charset="0"/>
                      </a:endParaRPr>
                    </a:p>
                  </a:txBody>
                  <a:tcPr marL="5744" marR="5744" marT="5744" marB="0" anchor="b">
                    <a:solidFill>
                      <a:schemeClr val="accent1">
                        <a:lumMod val="60000"/>
                        <a:lumOff val="40000"/>
                      </a:schemeClr>
                    </a:solidFill>
                  </a:tcPr>
                </a:tc>
                <a:tc vMerge="1">
                  <a:txBody>
                    <a:bodyPr/>
                    <a:lstStyle/>
                    <a:p>
                      <a:endParaRPr lang="fr-BE"/>
                    </a:p>
                  </a:txBody>
                  <a:tcPr/>
                </a:tc>
                <a:extLst>
                  <a:ext uri="{0D108BD9-81ED-4DB2-BD59-A6C34878D82A}">
                    <a16:rowId xmlns:a16="http://schemas.microsoft.com/office/drawing/2014/main" val="2463404962"/>
                  </a:ext>
                </a:extLst>
              </a:tr>
              <a:tr h="292954">
                <a:tc>
                  <a:txBody>
                    <a:bodyPr/>
                    <a:lstStyle/>
                    <a:p>
                      <a:pPr algn="l" fontAlgn="b"/>
                      <a:r>
                        <a:rPr lang="fr-BE" sz="1200" b="1" u="none" strike="noStrike" dirty="0">
                          <a:solidFill>
                            <a:schemeClr val="tx1"/>
                          </a:solidFill>
                          <a:effectLst/>
                        </a:rPr>
                        <a:t>Requête Justice de paix / tribunal de police </a:t>
                      </a:r>
                      <a:endParaRPr lang="fr-BE" sz="1200" b="1" i="0" u="none" strike="noStrike" dirty="0">
                        <a:solidFill>
                          <a:schemeClr val="tx1"/>
                        </a:solidFill>
                        <a:effectLst/>
                        <a:latin typeface="Calibri" panose="020F0502020204030204" pitchFamily="34" charset="0"/>
                      </a:endParaRPr>
                    </a:p>
                  </a:txBody>
                  <a:tcPr marL="5744" marR="5744" marT="57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60000"/>
                        <a:lumOff val="40000"/>
                      </a:schemeClr>
                    </a:solidFill>
                  </a:tcPr>
                </a:tc>
                <a:tc>
                  <a:txBody>
                    <a:bodyPr/>
                    <a:lstStyle/>
                    <a:p>
                      <a:pPr algn="ctr" fontAlgn="ctr"/>
                      <a:r>
                        <a:rPr lang="fr-BE" sz="1600" u="none" strike="noStrike" dirty="0">
                          <a:solidFill>
                            <a:schemeClr val="tx1"/>
                          </a:solidFill>
                          <a:effectLst/>
                        </a:rPr>
                        <a:t>31,00 €</a:t>
                      </a:r>
                      <a:endParaRPr lang="fr-BE" sz="1600" b="0" i="0" u="none" strike="noStrike" dirty="0">
                        <a:solidFill>
                          <a:schemeClr val="tx1"/>
                        </a:solidFill>
                        <a:effectLst/>
                        <a:latin typeface="Calibri" panose="020F0502020204030204" pitchFamily="34" charset="0"/>
                      </a:endParaRPr>
                    </a:p>
                  </a:txBody>
                  <a:tcPr marL="5744" marR="5744" marT="5744" marB="0" anchor="ctr">
                    <a:lnL w="12700" cap="flat" cmpd="sng" algn="ctr">
                      <a:solidFill>
                        <a:schemeClr val="tx1"/>
                      </a:solidFill>
                      <a:prstDash val="solid"/>
                      <a:round/>
                      <a:headEnd type="none" w="med" len="med"/>
                      <a:tailEnd type="none" w="med" len="med"/>
                    </a:lnL>
                    <a:solidFill>
                      <a:schemeClr val="accent1">
                        <a:lumMod val="60000"/>
                        <a:lumOff val="40000"/>
                      </a:schemeClr>
                    </a:solidFill>
                  </a:tcPr>
                </a:tc>
                <a:tc rowSpan="2">
                  <a:txBody>
                    <a:bodyPr/>
                    <a:lstStyle/>
                    <a:p>
                      <a:pPr algn="ctr" fontAlgn="ctr"/>
                      <a:r>
                        <a:rPr lang="fr-BE" sz="1200" u="none" strike="noStrike">
                          <a:solidFill>
                            <a:schemeClr val="tx1"/>
                          </a:solidFill>
                          <a:effectLst/>
                        </a:rPr>
                        <a:t> /</a:t>
                      </a:r>
                      <a:endParaRPr lang="fr-BE" sz="1200" b="0" i="0" u="none" strike="noStrike">
                        <a:solidFill>
                          <a:schemeClr val="tx1"/>
                        </a:solidFill>
                        <a:effectLst/>
                        <a:latin typeface="Calibri" panose="020F0502020204030204" pitchFamily="34" charset="0"/>
                      </a:endParaRPr>
                    </a:p>
                  </a:txBody>
                  <a:tcPr marL="5744" marR="5744" marT="5744" marB="0" anchor="ctr">
                    <a:solidFill>
                      <a:schemeClr val="accent1">
                        <a:lumMod val="60000"/>
                        <a:lumOff val="40000"/>
                      </a:schemeClr>
                    </a:solidFill>
                  </a:tcPr>
                </a:tc>
                <a:tc rowSpan="2">
                  <a:txBody>
                    <a:bodyPr/>
                    <a:lstStyle/>
                    <a:p>
                      <a:pPr algn="ctr" fontAlgn="ctr"/>
                      <a:r>
                        <a:rPr lang="fr-BE" sz="1200" u="none" strike="noStrike" dirty="0">
                          <a:solidFill>
                            <a:schemeClr val="tx1"/>
                          </a:solidFill>
                          <a:effectLst/>
                        </a:rPr>
                        <a:t> /</a:t>
                      </a:r>
                      <a:endParaRPr lang="fr-BE" sz="1200" b="0" i="0" u="none" strike="noStrike" dirty="0">
                        <a:solidFill>
                          <a:schemeClr val="tx1"/>
                        </a:solidFill>
                        <a:effectLst/>
                        <a:latin typeface="Calibri" panose="020F0502020204030204" pitchFamily="34" charset="0"/>
                      </a:endParaRPr>
                    </a:p>
                  </a:txBody>
                  <a:tcPr marL="5744" marR="5744" marT="5744" marB="0" anchor="ctr">
                    <a:solidFill>
                      <a:schemeClr val="accent1">
                        <a:lumMod val="60000"/>
                        <a:lumOff val="40000"/>
                      </a:schemeClr>
                    </a:solidFill>
                  </a:tcPr>
                </a:tc>
                <a:tc rowSpan="2">
                  <a:txBody>
                    <a:bodyPr/>
                    <a:lstStyle/>
                    <a:p>
                      <a:pPr algn="ctr" fontAlgn="ctr"/>
                      <a:r>
                        <a:rPr lang="fr-BE" sz="1200" u="none" strike="noStrike" dirty="0">
                          <a:solidFill>
                            <a:schemeClr val="tx1"/>
                          </a:solidFill>
                          <a:effectLst/>
                        </a:rPr>
                        <a:t> /</a:t>
                      </a:r>
                      <a:endParaRPr lang="fr-BE" sz="1200" b="0" i="0" u="none" strike="noStrike" dirty="0">
                        <a:solidFill>
                          <a:schemeClr val="tx1"/>
                        </a:solidFill>
                        <a:effectLst/>
                        <a:latin typeface="Calibri" panose="020F0502020204030204" pitchFamily="34" charset="0"/>
                      </a:endParaRPr>
                    </a:p>
                  </a:txBody>
                  <a:tcPr marL="5744" marR="5744" marT="5744" marB="0" anchor="ctr">
                    <a:solidFill>
                      <a:schemeClr val="accent1">
                        <a:lumMod val="60000"/>
                        <a:lumOff val="40000"/>
                      </a:schemeClr>
                    </a:solidFill>
                  </a:tcPr>
                </a:tc>
                <a:tc rowSpan="2">
                  <a:txBody>
                    <a:bodyPr/>
                    <a:lstStyle/>
                    <a:p>
                      <a:pPr marL="0" algn="ctr" defTabSz="914400" rtl="0" eaLnBrk="1" fontAlgn="ctr" latinLnBrk="0" hangingPunct="1"/>
                      <a:r>
                        <a:rPr lang="fr-BE" sz="1600" u="none" strike="noStrike" kern="1200" dirty="0">
                          <a:solidFill>
                            <a:schemeClr val="tx1"/>
                          </a:solidFill>
                          <a:effectLst/>
                          <a:latin typeface="+mn-lt"/>
                          <a:ea typeface="+mn-ea"/>
                          <a:cs typeface="+mn-cs"/>
                        </a:rPr>
                        <a:t> /</a:t>
                      </a:r>
                    </a:p>
                  </a:txBody>
                  <a:tcPr marL="5744" marR="5744" marT="5744" marB="0" anchor="ctr">
                    <a:solidFill>
                      <a:schemeClr val="accent1">
                        <a:lumMod val="60000"/>
                        <a:lumOff val="40000"/>
                      </a:schemeClr>
                    </a:solidFill>
                  </a:tcPr>
                </a:tc>
                <a:extLst>
                  <a:ext uri="{0D108BD9-81ED-4DB2-BD59-A6C34878D82A}">
                    <a16:rowId xmlns:a16="http://schemas.microsoft.com/office/drawing/2014/main" val="1802427354"/>
                  </a:ext>
                </a:extLst>
              </a:tr>
              <a:tr h="176235">
                <a:tc>
                  <a:txBody>
                    <a:bodyPr/>
                    <a:lstStyle/>
                    <a:p>
                      <a:pPr algn="l" fontAlgn="b"/>
                      <a:r>
                        <a:rPr lang="fr-BE" sz="1200" b="1" u="none" strike="noStrike" dirty="0">
                          <a:solidFill>
                            <a:schemeClr val="tx1"/>
                          </a:solidFill>
                          <a:effectLst/>
                        </a:rPr>
                        <a:t>Requête autre</a:t>
                      </a:r>
                      <a:endParaRPr lang="fr-BE" sz="1200" b="1" i="0" u="none" strike="noStrike" dirty="0">
                        <a:solidFill>
                          <a:schemeClr val="tx1"/>
                        </a:solidFill>
                        <a:effectLst/>
                        <a:latin typeface="Calibri" panose="020F0502020204030204" pitchFamily="34" charset="0"/>
                      </a:endParaRPr>
                    </a:p>
                  </a:txBody>
                  <a:tcPr marL="5744" marR="5744" marT="57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60000"/>
                        <a:lumOff val="40000"/>
                      </a:schemeClr>
                    </a:solidFill>
                  </a:tcPr>
                </a:tc>
                <a:tc>
                  <a:txBody>
                    <a:bodyPr/>
                    <a:lstStyle/>
                    <a:p>
                      <a:pPr algn="ctr" fontAlgn="ctr"/>
                      <a:r>
                        <a:rPr lang="fr-BE" sz="1600" u="none" strike="noStrike" dirty="0">
                          <a:solidFill>
                            <a:schemeClr val="tx1"/>
                          </a:solidFill>
                          <a:effectLst/>
                        </a:rPr>
                        <a:t>60,00 €</a:t>
                      </a:r>
                      <a:endParaRPr lang="fr-BE" sz="1600" b="0" i="0" u="none" strike="noStrike" dirty="0">
                        <a:solidFill>
                          <a:schemeClr val="tx1"/>
                        </a:solidFill>
                        <a:effectLst/>
                        <a:latin typeface="Calibri" panose="020F0502020204030204" pitchFamily="34" charset="0"/>
                      </a:endParaRPr>
                    </a:p>
                  </a:txBody>
                  <a:tcPr marL="5744" marR="5744" marT="5744" marB="0" anchor="ctr">
                    <a:lnL w="12700" cap="flat" cmpd="sng" algn="ctr">
                      <a:solidFill>
                        <a:schemeClr val="tx1"/>
                      </a:solidFill>
                      <a:prstDash val="solid"/>
                      <a:round/>
                      <a:headEnd type="none" w="med" len="med"/>
                      <a:tailEnd type="none" w="med" len="med"/>
                    </a:lnL>
                    <a:solidFill>
                      <a:schemeClr val="accent1">
                        <a:lumMod val="60000"/>
                        <a:lumOff val="40000"/>
                      </a:schemeClr>
                    </a:solidFill>
                  </a:tcPr>
                </a:tc>
                <a:tc vMerge="1">
                  <a:txBody>
                    <a:bodyPr/>
                    <a:lstStyle/>
                    <a:p>
                      <a:endParaRPr lang="fr-BE"/>
                    </a:p>
                  </a:txBody>
                  <a:tcPr/>
                </a:tc>
                <a:tc vMerge="1">
                  <a:txBody>
                    <a:bodyPr/>
                    <a:lstStyle/>
                    <a:p>
                      <a:endParaRPr lang="fr-BE"/>
                    </a:p>
                  </a:txBody>
                  <a:tcPr/>
                </a:tc>
                <a:tc vMerge="1">
                  <a:txBody>
                    <a:bodyPr/>
                    <a:lstStyle/>
                    <a:p>
                      <a:endParaRPr lang="fr-BE"/>
                    </a:p>
                  </a:txBody>
                  <a:tcPr/>
                </a:tc>
                <a:tc vMerge="1">
                  <a:txBody>
                    <a:bodyPr/>
                    <a:lstStyle/>
                    <a:p>
                      <a:endParaRPr lang="fr-BE"/>
                    </a:p>
                  </a:txBody>
                  <a:tcPr/>
                </a:tc>
                <a:extLst>
                  <a:ext uri="{0D108BD9-81ED-4DB2-BD59-A6C34878D82A}">
                    <a16:rowId xmlns:a16="http://schemas.microsoft.com/office/drawing/2014/main" val="2824093142"/>
                  </a:ext>
                </a:extLst>
              </a:tr>
              <a:tr h="176235">
                <a:tc>
                  <a:txBody>
                    <a:bodyPr/>
                    <a:lstStyle/>
                    <a:p>
                      <a:pPr algn="l" fontAlgn="b"/>
                      <a:r>
                        <a:rPr lang="fr-BE" sz="1200" b="1" u="none" strike="noStrike" dirty="0" smtClean="0">
                          <a:solidFill>
                            <a:schemeClr val="tx1"/>
                          </a:solidFill>
                          <a:effectLst/>
                        </a:rPr>
                        <a:t>Référé</a:t>
                      </a:r>
                      <a:endParaRPr lang="fr-BE" sz="1200" b="1" i="0" u="none" strike="noStrike" dirty="0">
                        <a:solidFill>
                          <a:schemeClr val="tx1"/>
                        </a:solidFill>
                        <a:effectLst/>
                        <a:latin typeface="Calibri" panose="020F0502020204030204" pitchFamily="34" charset="0"/>
                      </a:endParaRPr>
                    </a:p>
                  </a:txBody>
                  <a:tcPr marL="5744" marR="5744" marT="57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60000"/>
                        <a:lumOff val="40000"/>
                      </a:schemeClr>
                    </a:solidFill>
                  </a:tcPr>
                </a:tc>
                <a:tc>
                  <a:txBody>
                    <a:bodyPr/>
                    <a:lstStyle/>
                    <a:p>
                      <a:pPr algn="ctr" fontAlgn="ctr"/>
                      <a:r>
                        <a:rPr lang="fr-BE" sz="1600" u="none" strike="noStrike" dirty="0">
                          <a:solidFill>
                            <a:schemeClr val="tx1"/>
                          </a:solidFill>
                          <a:effectLst/>
                        </a:rPr>
                        <a:t>80,00 €</a:t>
                      </a:r>
                      <a:endParaRPr lang="fr-BE" sz="1600" b="0" i="0" u="none" strike="noStrike" dirty="0">
                        <a:solidFill>
                          <a:schemeClr val="tx1"/>
                        </a:solidFill>
                        <a:effectLst/>
                        <a:latin typeface="Calibri" panose="020F0502020204030204" pitchFamily="34" charset="0"/>
                      </a:endParaRPr>
                    </a:p>
                  </a:txBody>
                  <a:tcPr marL="5744" marR="5744" marT="5744" marB="0" anchor="ctr">
                    <a:lnL w="12700" cap="flat" cmpd="sng" algn="ctr">
                      <a:solidFill>
                        <a:schemeClr val="tx1"/>
                      </a:solidFill>
                      <a:prstDash val="solid"/>
                      <a:round/>
                      <a:headEnd type="none" w="med" len="med"/>
                      <a:tailEnd type="none" w="med" len="med"/>
                    </a:lnL>
                    <a:solidFill>
                      <a:schemeClr val="accent1">
                        <a:lumMod val="60000"/>
                        <a:lumOff val="40000"/>
                      </a:schemeClr>
                    </a:solidFill>
                  </a:tcPr>
                </a:tc>
                <a:tc rowSpan="2">
                  <a:txBody>
                    <a:bodyPr/>
                    <a:lstStyle/>
                    <a:p>
                      <a:pPr algn="ctr" fontAlgn="ctr"/>
                      <a:r>
                        <a:rPr lang="fr-BE" sz="1200" u="none" strike="noStrike">
                          <a:solidFill>
                            <a:schemeClr val="tx1"/>
                          </a:solidFill>
                          <a:effectLst/>
                        </a:rPr>
                        <a:t> /</a:t>
                      </a:r>
                      <a:endParaRPr lang="fr-BE" sz="1200" b="0" i="0" u="none" strike="noStrike">
                        <a:solidFill>
                          <a:schemeClr val="tx1"/>
                        </a:solidFill>
                        <a:effectLst/>
                        <a:latin typeface="Calibri" panose="020F0502020204030204" pitchFamily="34" charset="0"/>
                      </a:endParaRPr>
                    </a:p>
                  </a:txBody>
                  <a:tcPr marL="5744" marR="5744" marT="5744" marB="0" anchor="ctr">
                    <a:solidFill>
                      <a:schemeClr val="accent1">
                        <a:lumMod val="60000"/>
                        <a:lumOff val="40000"/>
                      </a:schemeClr>
                    </a:solidFill>
                  </a:tcPr>
                </a:tc>
                <a:tc rowSpan="2">
                  <a:txBody>
                    <a:bodyPr/>
                    <a:lstStyle/>
                    <a:p>
                      <a:pPr algn="ctr" fontAlgn="ctr"/>
                      <a:r>
                        <a:rPr lang="fr-BE" sz="1200" u="none" strike="noStrike" dirty="0">
                          <a:solidFill>
                            <a:schemeClr val="tx1"/>
                          </a:solidFill>
                          <a:effectLst/>
                        </a:rPr>
                        <a:t> /</a:t>
                      </a:r>
                      <a:endParaRPr lang="fr-BE" sz="1200" b="0" i="0" u="none" strike="noStrike" dirty="0">
                        <a:solidFill>
                          <a:schemeClr val="tx1"/>
                        </a:solidFill>
                        <a:effectLst/>
                        <a:latin typeface="Calibri" panose="020F0502020204030204" pitchFamily="34" charset="0"/>
                      </a:endParaRPr>
                    </a:p>
                  </a:txBody>
                  <a:tcPr marL="5744" marR="5744" marT="5744" marB="0" anchor="ctr">
                    <a:solidFill>
                      <a:schemeClr val="accent1">
                        <a:lumMod val="60000"/>
                        <a:lumOff val="40000"/>
                      </a:schemeClr>
                    </a:solidFill>
                  </a:tcPr>
                </a:tc>
                <a:tc rowSpan="2">
                  <a:txBody>
                    <a:bodyPr/>
                    <a:lstStyle/>
                    <a:p>
                      <a:pPr algn="ctr" fontAlgn="ctr"/>
                      <a:r>
                        <a:rPr lang="fr-BE" sz="1200" u="none" strike="noStrike" dirty="0">
                          <a:solidFill>
                            <a:schemeClr val="tx1"/>
                          </a:solidFill>
                          <a:effectLst/>
                        </a:rPr>
                        <a:t> /</a:t>
                      </a:r>
                      <a:endParaRPr lang="fr-BE" sz="1200" b="0" i="0" u="none" strike="noStrike" dirty="0">
                        <a:solidFill>
                          <a:schemeClr val="tx1"/>
                        </a:solidFill>
                        <a:effectLst/>
                        <a:latin typeface="Calibri" panose="020F0502020204030204" pitchFamily="34" charset="0"/>
                      </a:endParaRPr>
                    </a:p>
                  </a:txBody>
                  <a:tcPr marL="5744" marR="5744" marT="5744" marB="0" anchor="ctr">
                    <a:solidFill>
                      <a:schemeClr val="accent1">
                        <a:lumMod val="60000"/>
                        <a:lumOff val="40000"/>
                      </a:schemeClr>
                    </a:solidFill>
                  </a:tcPr>
                </a:tc>
                <a:tc rowSpan="2">
                  <a:txBody>
                    <a:bodyPr/>
                    <a:lstStyle/>
                    <a:p>
                      <a:pPr marL="0" algn="ctr" defTabSz="914400" rtl="0" eaLnBrk="1" fontAlgn="ctr" latinLnBrk="0" hangingPunct="1"/>
                      <a:r>
                        <a:rPr lang="fr-BE" sz="1600" u="none" strike="noStrike" kern="1200" dirty="0">
                          <a:solidFill>
                            <a:schemeClr val="tx1"/>
                          </a:solidFill>
                          <a:effectLst/>
                          <a:latin typeface="+mn-lt"/>
                          <a:ea typeface="+mn-ea"/>
                          <a:cs typeface="+mn-cs"/>
                        </a:rPr>
                        <a:t> /</a:t>
                      </a:r>
                    </a:p>
                  </a:txBody>
                  <a:tcPr marL="5744" marR="5744" marT="5744" marB="0" anchor="ctr">
                    <a:solidFill>
                      <a:schemeClr val="accent1">
                        <a:lumMod val="60000"/>
                        <a:lumOff val="40000"/>
                      </a:schemeClr>
                    </a:solidFill>
                  </a:tcPr>
                </a:tc>
                <a:extLst>
                  <a:ext uri="{0D108BD9-81ED-4DB2-BD59-A6C34878D82A}">
                    <a16:rowId xmlns:a16="http://schemas.microsoft.com/office/drawing/2014/main" val="756734555"/>
                  </a:ext>
                </a:extLst>
              </a:tr>
              <a:tr h="176235">
                <a:tc>
                  <a:txBody>
                    <a:bodyPr/>
                    <a:lstStyle/>
                    <a:p>
                      <a:pPr algn="l" fontAlgn="b"/>
                      <a:r>
                        <a:rPr lang="fr-BE" sz="1200" b="1" u="none" strike="noStrike" dirty="0">
                          <a:solidFill>
                            <a:schemeClr val="tx1"/>
                          </a:solidFill>
                          <a:effectLst/>
                        </a:rPr>
                        <a:t>Recours contre référé</a:t>
                      </a:r>
                      <a:endParaRPr lang="fr-BE" sz="1200" b="1" i="0" u="none" strike="noStrike" dirty="0">
                        <a:solidFill>
                          <a:schemeClr val="tx1"/>
                        </a:solidFill>
                        <a:effectLst/>
                        <a:latin typeface="Calibri" panose="020F0502020204030204" pitchFamily="34" charset="0"/>
                      </a:endParaRPr>
                    </a:p>
                  </a:txBody>
                  <a:tcPr marL="5744" marR="5744" marT="57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ctr"/>
                      <a:r>
                        <a:rPr lang="fr-BE" sz="1600" u="none" strike="noStrike" dirty="0">
                          <a:solidFill>
                            <a:schemeClr val="tx1"/>
                          </a:solidFill>
                          <a:effectLst/>
                        </a:rPr>
                        <a:t>160,00 €</a:t>
                      </a:r>
                      <a:endParaRPr lang="fr-BE" sz="1600" b="0" i="0" u="none" strike="noStrike" dirty="0">
                        <a:solidFill>
                          <a:schemeClr val="tx1"/>
                        </a:solidFill>
                        <a:effectLst/>
                        <a:latin typeface="Calibri" panose="020F0502020204030204" pitchFamily="34" charset="0"/>
                      </a:endParaRPr>
                    </a:p>
                  </a:txBody>
                  <a:tcPr marL="5744" marR="5744" marT="5744" marB="0" anchor="ctr">
                    <a:lnL w="12700" cap="flat" cmpd="sng" algn="ctr">
                      <a:solidFill>
                        <a:schemeClr val="tx1"/>
                      </a:solidFill>
                      <a:prstDash val="solid"/>
                      <a:round/>
                      <a:headEnd type="none" w="med" len="med"/>
                      <a:tailEnd type="none" w="med" len="med"/>
                    </a:lnL>
                    <a:solidFill>
                      <a:schemeClr val="accent1">
                        <a:lumMod val="60000"/>
                        <a:lumOff val="40000"/>
                      </a:schemeClr>
                    </a:solidFill>
                  </a:tcPr>
                </a:tc>
                <a:tc vMerge="1">
                  <a:txBody>
                    <a:bodyPr/>
                    <a:lstStyle/>
                    <a:p>
                      <a:endParaRPr lang="fr-BE"/>
                    </a:p>
                  </a:txBody>
                  <a:tcPr/>
                </a:tc>
                <a:tc vMerge="1">
                  <a:txBody>
                    <a:bodyPr/>
                    <a:lstStyle/>
                    <a:p>
                      <a:endParaRPr lang="fr-BE"/>
                    </a:p>
                  </a:txBody>
                  <a:tcPr/>
                </a:tc>
                <a:tc vMerge="1">
                  <a:txBody>
                    <a:bodyPr/>
                    <a:lstStyle/>
                    <a:p>
                      <a:endParaRPr lang="fr-BE"/>
                    </a:p>
                  </a:txBody>
                  <a:tcPr/>
                </a:tc>
                <a:tc vMerge="1">
                  <a:txBody>
                    <a:bodyPr/>
                    <a:lstStyle/>
                    <a:p>
                      <a:endParaRPr lang="fr-BE"/>
                    </a:p>
                  </a:txBody>
                  <a:tcPr/>
                </a:tc>
                <a:extLst>
                  <a:ext uri="{0D108BD9-81ED-4DB2-BD59-A6C34878D82A}">
                    <a16:rowId xmlns:a16="http://schemas.microsoft.com/office/drawing/2014/main" val="398632736"/>
                  </a:ext>
                </a:extLst>
              </a:tr>
            </a:tbl>
          </a:graphicData>
        </a:graphic>
      </p:graphicFrame>
      <p:cxnSp>
        <p:nvCxnSpPr>
          <p:cNvPr id="9" name="Connecteur droit 8"/>
          <p:cNvCxnSpPr/>
          <p:nvPr/>
        </p:nvCxnSpPr>
        <p:spPr>
          <a:xfrm>
            <a:off x="5181600" y="73572"/>
            <a:ext cx="5181600" cy="6642538"/>
          </a:xfrm>
          <a:prstGeom prst="line">
            <a:avLst/>
          </a:prstGeom>
          <a:ln>
            <a:solidFill>
              <a:schemeClr val="tx2"/>
            </a:solidFill>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42921689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6957" y="0"/>
            <a:ext cx="10772775" cy="1658198"/>
          </a:xfrm>
        </p:spPr>
        <p:txBody>
          <a:bodyPr/>
          <a:lstStyle/>
          <a:p>
            <a:r>
              <a:rPr lang="fr-BE" dirty="0"/>
              <a:t>Droits de greffe</a:t>
            </a:r>
          </a:p>
        </p:txBody>
      </p:sp>
      <p:sp>
        <p:nvSpPr>
          <p:cNvPr id="3" name="Espace réservé du contenu 2"/>
          <p:cNvSpPr>
            <a:spLocks noGrp="1"/>
          </p:cNvSpPr>
          <p:nvPr>
            <p:ph idx="1"/>
          </p:nvPr>
        </p:nvSpPr>
        <p:spPr>
          <a:xfrm>
            <a:off x="576121" y="1413367"/>
            <a:ext cx="11232057" cy="5134189"/>
          </a:xfrm>
        </p:spPr>
        <p:txBody>
          <a:bodyPr>
            <a:normAutofit lnSpcReduction="10000"/>
          </a:bodyPr>
          <a:lstStyle/>
          <a:p>
            <a:pPr>
              <a:buFont typeface="Wingdings" panose="05000000000000000000" pitchFamily="2" charset="2"/>
              <a:buChar char="Ø"/>
            </a:pPr>
            <a:r>
              <a:rPr lang="fr-BE" sz="2000" dirty="0" smtClean="0"/>
              <a:t>PAR QUI SONT-ILS DUS ?</a:t>
            </a:r>
          </a:p>
          <a:p>
            <a:pPr marL="0" indent="0">
              <a:buNone/>
            </a:pPr>
            <a:endParaRPr lang="fr-BE" sz="2000" dirty="0" smtClean="0"/>
          </a:p>
          <a:p>
            <a:pPr lvl="2"/>
            <a:r>
              <a:rPr lang="fr-BE" dirty="0" smtClean="0"/>
              <a:t>Par la partie </a:t>
            </a:r>
            <a:r>
              <a:rPr lang="fr-BE" dirty="0" err="1" smtClean="0"/>
              <a:t>succombante</a:t>
            </a:r>
            <a:r>
              <a:rPr lang="fr-BE" dirty="0" smtClean="0"/>
              <a:t> au procès, dans le jugement définitif, c’est-à-dire ;</a:t>
            </a:r>
          </a:p>
          <a:p>
            <a:pPr lvl="3"/>
            <a:r>
              <a:rPr lang="fr-BE" sz="2000" dirty="0" smtClean="0"/>
              <a:t>Le </a:t>
            </a:r>
            <a:r>
              <a:rPr lang="fr-BE" sz="2000" dirty="0"/>
              <a:t>défendeur s’il est </a:t>
            </a:r>
            <a:r>
              <a:rPr lang="fr-BE" sz="2000" dirty="0" smtClean="0"/>
              <a:t>condamné.</a:t>
            </a:r>
            <a:endParaRPr lang="fr-BE" sz="2000" dirty="0"/>
          </a:p>
          <a:p>
            <a:pPr lvl="3"/>
            <a:r>
              <a:rPr lang="fr-BE" sz="2000" dirty="0"/>
              <a:t>Le </a:t>
            </a:r>
            <a:r>
              <a:rPr lang="fr-BE" sz="2000" dirty="0" smtClean="0"/>
              <a:t>requérant </a:t>
            </a:r>
            <a:r>
              <a:rPr lang="fr-BE" sz="2000" dirty="0"/>
              <a:t>s’il est débouté ou condamné à son </a:t>
            </a:r>
            <a:r>
              <a:rPr lang="fr-BE" sz="2000" dirty="0" smtClean="0"/>
              <a:t>tour.</a:t>
            </a:r>
            <a:endParaRPr lang="fr-BE" sz="2000" dirty="0"/>
          </a:p>
          <a:p>
            <a:pPr lvl="3"/>
            <a:r>
              <a:rPr lang="fr-BE" sz="2000" dirty="0" smtClean="0"/>
              <a:t>Si plusieurs redevables, au pro rata parce qu’une fois par cause. </a:t>
            </a:r>
            <a:endParaRPr lang="fr-BE" sz="2000" dirty="0" smtClean="0">
              <a:solidFill>
                <a:srgbClr val="FF0000"/>
              </a:solidFill>
            </a:endParaRPr>
          </a:p>
          <a:p>
            <a:pPr lvl="2"/>
            <a:r>
              <a:rPr lang="fr-BE" dirty="0" smtClean="0"/>
              <a:t>Si l’affaire </a:t>
            </a:r>
            <a:r>
              <a:rPr lang="fr-BE" dirty="0"/>
              <a:t>est rayée du rôle ou omise du rôle en application de l’article 730 du Code </a:t>
            </a:r>
            <a:r>
              <a:rPr lang="fr-BE" dirty="0" smtClean="0"/>
              <a:t>judiciaire ;</a:t>
            </a:r>
          </a:p>
          <a:p>
            <a:pPr lvl="3"/>
            <a:r>
              <a:rPr lang="fr-BE" sz="2000" dirty="0" smtClean="0"/>
              <a:t>Le requérant.</a:t>
            </a:r>
          </a:p>
          <a:p>
            <a:pPr marL="0" lvl="3" indent="0">
              <a:buNone/>
            </a:pPr>
            <a:endParaRPr lang="fr-BE" sz="2000" dirty="0"/>
          </a:p>
          <a:p>
            <a:pPr marL="0" lvl="3" indent="0">
              <a:buNone/>
            </a:pPr>
            <a:r>
              <a:rPr lang="fr-BE" sz="2000" dirty="0"/>
              <a:t>Mention du nr de registre national du requérant dans l’acte introductif </a:t>
            </a:r>
            <a:r>
              <a:rPr lang="fr-BE" sz="2000" dirty="0" smtClean="0"/>
              <a:t>d’instance.</a:t>
            </a:r>
            <a:endParaRPr lang="fr-BE" sz="2000" dirty="0"/>
          </a:p>
          <a:p>
            <a:pPr marL="0" lvl="3" indent="0">
              <a:buNone/>
            </a:pPr>
            <a:endParaRPr lang="fr-BE" sz="2000" dirty="0"/>
          </a:p>
          <a:p>
            <a:pPr>
              <a:lnSpc>
                <a:spcPct val="100000"/>
              </a:lnSpc>
              <a:buFont typeface="Wingdings" panose="05000000000000000000" pitchFamily="2" charset="2"/>
              <a:buChar char="Ø"/>
            </a:pPr>
            <a:r>
              <a:rPr lang="fr-BE" sz="2000" dirty="0" smtClean="0"/>
              <a:t>EXCEPTIONS : </a:t>
            </a:r>
            <a:r>
              <a:rPr lang="fr-BE" sz="2000" dirty="0"/>
              <a:t>	</a:t>
            </a:r>
            <a:r>
              <a:rPr lang="fr-BE" sz="2000" dirty="0" smtClean="0"/>
              <a:t>Pour les affaires fiscales (les impôts)</a:t>
            </a:r>
            <a:br>
              <a:rPr lang="fr-BE" sz="2000" dirty="0" smtClean="0"/>
            </a:br>
            <a:r>
              <a:rPr lang="fr-BE" sz="2000" dirty="0" smtClean="0"/>
              <a:t>		Pour les procédures d’insolvabilité des entreprises (livre XX du CDE)					Pour les affaires sociales (compétence matérielle des juridictions du travail)</a:t>
            </a:r>
            <a:br>
              <a:rPr lang="fr-BE" sz="2000" dirty="0" smtClean="0"/>
            </a:br>
            <a:r>
              <a:rPr lang="fr-BE" sz="2000" dirty="0" smtClean="0"/>
              <a:t>		Saisine permanente du Tribunal de la Famille pour les affaires urgentes.</a:t>
            </a:r>
            <a:endParaRPr lang="fr-BE" sz="2000" dirty="0"/>
          </a:p>
        </p:txBody>
      </p:sp>
    </p:spTree>
    <p:extLst>
      <p:ext uri="{BB962C8B-B14F-4D97-AF65-F5344CB8AC3E}">
        <p14:creationId xmlns:p14="http://schemas.microsoft.com/office/powerpoint/2010/main" val="25956516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0158" y="115711"/>
            <a:ext cx="10772775" cy="1658198"/>
          </a:xfrm>
        </p:spPr>
        <p:txBody>
          <a:bodyPr/>
          <a:lstStyle/>
          <a:p>
            <a:r>
              <a:rPr lang="fr-BE" dirty="0"/>
              <a:t>Droits de greffe</a:t>
            </a:r>
          </a:p>
        </p:txBody>
      </p:sp>
      <p:sp>
        <p:nvSpPr>
          <p:cNvPr id="3" name="Espace réservé du contenu 2"/>
          <p:cNvSpPr>
            <a:spLocks noGrp="1"/>
          </p:cNvSpPr>
          <p:nvPr>
            <p:ph idx="1"/>
          </p:nvPr>
        </p:nvSpPr>
        <p:spPr>
          <a:xfrm>
            <a:off x="439208" y="1650436"/>
            <a:ext cx="11391548" cy="4964853"/>
          </a:xfrm>
        </p:spPr>
        <p:txBody>
          <a:bodyPr>
            <a:normAutofit/>
          </a:bodyPr>
          <a:lstStyle/>
          <a:p>
            <a:pPr lvl="1">
              <a:buFont typeface="Wingdings" panose="05000000000000000000" pitchFamily="2" charset="2"/>
              <a:buChar char="Ø"/>
            </a:pPr>
            <a:r>
              <a:rPr lang="fr-BE" sz="2200" dirty="0"/>
              <a:t>PAR QUI SONT-ILS RECLAMES ?</a:t>
            </a:r>
            <a:br>
              <a:rPr lang="fr-BE" sz="2200" dirty="0"/>
            </a:br>
            <a:endParaRPr lang="fr-BE" sz="2200" dirty="0" smtClean="0"/>
          </a:p>
          <a:p>
            <a:pPr marL="0" indent="0" algn="just">
              <a:buNone/>
            </a:pPr>
            <a:r>
              <a:rPr lang="fr-BE" sz="2200" dirty="0" smtClean="0"/>
              <a:t>Par </a:t>
            </a:r>
            <a:r>
              <a:rPr lang="fr-BE" sz="2200" dirty="0"/>
              <a:t>le SPF </a:t>
            </a:r>
            <a:r>
              <a:rPr lang="fr-BE" sz="2200" dirty="0" smtClean="0"/>
              <a:t>Finances à </a:t>
            </a:r>
            <a:r>
              <a:rPr lang="fr-BE" sz="2200" dirty="0"/>
              <a:t>titre de créance non fiscale (loi domaniale du 22 décembre 1949) à </a:t>
            </a:r>
            <a:r>
              <a:rPr lang="fr-BE" sz="2200" dirty="0" smtClean="0"/>
              <a:t>côté de la condamnation en principal.</a:t>
            </a:r>
            <a:endParaRPr lang="fr-BE" sz="2000" dirty="0" smtClean="0"/>
          </a:p>
          <a:p>
            <a:pPr algn="just">
              <a:buFont typeface="Arial" panose="020B0604020202020204" pitchFamily="34" charset="0"/>
              <a:buChar char="•"/>
            </a:pPr>
            <a:r>
              <a:rPr lang="fr-BE" sz="2200" dirty="0" smtClean="0"/>
              <a:t>« Sans délai », le SPF envoi une invitation à payer dans les 15 jours par courrier simple.</a:t>
            </a:r>
          </a:p>
          <a:p>
            <a:pPr algn="just">
              <a:buFont typeface="Arial" panose="020B0604020202020204" pitchFamily="34" charset="0"/>
              <a:buChar char="•"/>
            </a:pPr>
            <a:r>
              <a:rPr lang="fr-BE" sz="2200" dirty="0" smtClean="0"/>
              <a:t>A défaut de paiement, imposition d’une amende administrative.</a:t>
            </a:r>
          </a:p>
          <a:p>
            <a:pPr algn="just">
              <a:buFont typeface="Arial" panose="020B0604020202020204" pitchFamily="34" charset="0"/>
              <a:buChar char="•"/>
            </a:pPr>
            <a:r>
              <a:rPr lang="fr-BE" sz="2200" dirty="0"/>
              <a:t>Inscription au rôle spécial et envoi d’une sommation de payer contenant un extrait de ce rôle spécial</a:t>
            </a:r>
            <a:r>
              <a:rPr lang="fr-BE" sz="2200" dirty="0" smtClean="0"/>
              <a:t>. Effet après 3 jours + intérêts légaux au taux fiscal.</a:t>
            </a:r>
            <a:endParaRPr lang="fr-BE" sz="2200" dirty="0"/>
          </a:p>
          <a:p>
            <a:pPr algn="just">
              <a:buFont typeface="Arial" panose="020B0604020202020204" pitchFamily="34" charset="0"/>
              <a:buChar char="•"/>
            </a:pPr>
            <a:r>
              <a:rPr lang="fr-BE" sz="2200" dirty="0" smtClean="0"/>
              <a:t>Un mois après l’envoi de cette sommation, la créance peut être recouvrée par voie d’exécution.</a:t>
            </a:r>
          </a:p>
          <a:p>
            <a:pPr algn="just">
              <a:buFont typeface="Arial" panose="020B0604020202020204" pitchFamily="34" charset="0"/>
              <a:buChar char="•"/>
            </a:pPr>
            <a:r>
              <a:rPr lang="fr-BE" sz="2200" dirty="0" smtClean="0"/>
              <a:t>Pas de privilège mais compensation possible avec un remboursement d’impôt.</a:t>
            </a:r>
          </a:p>
          <a:p>
            <a:pPr algn="just">
              <a:buFont typeface="Arial" panose="020B0604020202020204" pitchFamily="34" charset="0"/>
              <a:buChar char="•"/>
            </a:pPr>
            <a:r>
              <a:rPr lang="fr-BE" sz="2200" dirty="0" smtClean="0"/>
              <a:t>Se prescrive en 5 ans.</a:t>
            </a:r>
          </a:p>
          <a:p>
            <a:pPr algn="just">
              <a:buFont typeface="Arial" panose="020B0604020202020204" pitchFamily="34" charset="0"/>
              <a:buChar char="•"/>
            </a:pPr>
            <a:r>
              <a:rPr lang="fr-BE" sz="2200" dirty="0" smtClean="0"/>
              <a:t>Pas de transaction possible.</a:t>
            </a:r>
          </a:p>
          <a:p>
            <a:endParaRPr lang="fr-BE" dirty="0"/>
          </a:p>
        </p:txBody>
      </p:sp>
    </p:spTree>
    <p:extLst>
      <p:ext uri="{BB962C8B-B14F-4D97-AF65-F5344CB8AC3E}">
        <p14:creationId xmlns:p14="http://schemas.microsoft.com/office/powerpoint/2010/main" val="33460225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73402" y="93133"/>
            <a:ext cx="10772775" cy="1658198"/>
          </a:xfrm>
        </p:spPr>
        <p:txBody>
          <a:bodyPr/>
          <a:lstStyle/>
          <a:p>
            <a:r>
              <a:rPr lang="fr-BE" dirty="0"/>
              <a:t>Droits de greffe</a:t>
            </a:r>
          </a:p>
        </p:txBody>
      </p:sp>
      <p:sp>
        <p:nvSpPr>
          <p:cNvPr id="3" name="Espace réservé du contenu 2"/>
          <p:cNvSpPr>
            <a:spLocks noGrp="1"/>
          </p:cNvSpPr>
          <p:nvPr>
            <p:ph idx="1"/>
          </p:nvPr>
        </p:nvSpPr>
        <p:spPr/>
        <p:txBody>
          <a:bodyPr/>
          <a:lstStyle/>
          <a:p>
            <a:pPr>
              <a:buFont typeface="Wingdings" panose="05000000000000000000" pitchFamily="2" charset="2"/>
              <a:buChar char="Ø"/>
            </a:pPr>
            <a:r>
              <a:rPr lang="fr-BE" sz="2200" dirty="0" smtClean="0"/>
              <a:t> Autres améliorations :</a:t>
            </a:r>
          </a:p>
          <a:p>
            <a:pPr marL="0" indent="0">
              <a:buNone/>
            </a:pPr>
            <a:endParaRPr lang="fr-BE" dirty="0" smtClean="0"/>
          </a:p>
          <a:p>
            <a:pPr>
              <a:buFont typeface="Arial" panose="020B0604020202020204" pitchFamily="34" charset="0"/>
              <a:buChar char="•"/>
            </a:pPr>
            <a:r>
              <a:rPr lang="fr-BE" b="1" dirty="0" smtClean="0"/>
              <a:t>GRATUITE DE LA 1</a:t>
            </a:r>
            <a:r>
              <a:rPr lang="fr-BE" b="1" baseline="30000" dirty="0" smtClean="0"/>
              <a:t>ère</a:t>
            </a:r>
            <a:r>
              <a:rPr lang="fr-BE" b="1" dirty="0" smtClean="0"/>
              <a:t> EXPEDITION</a:t>
            </a:r>
          </a:p>
          <a:p>
            <a:pPr>
              <a:buFont typeface="Arial" panose="020B0604020202020204" pitchFamily="34" charset="0"/>
              <a:buChar char="•"/>
            </a:pPr>
            <a:r>
              <a:rPr lang="fr-BE" b="1" dirty="0" smtClean="0"/>
              <a:t>PARTICIPATION </a:t>
            </a:r>
            <a:r>
              <a:rPr lang="fr-BE" b="1" dirty="0"/>
              <a:t>AU FOND D’AIDE </a:t>
            </a:r>
            <a:r>
              <a:rPr lang="fr-BE" b="1" dirty="0" smtClean="0"/>
              <a:t>JURIDIQUE</a:t>
            </a:r>
          </a:p>
          <a:p>
            <a:pPr>
              <a:buFont typeface="Arial" panose="020B0604020202020204" pitchFamily="34" charset="0"/>
              <a:buChar char="•"/>
            </a:pPr>
            <a:r>
              <a:rPr lang="fr-BE" b="1" dirty="0" smtClean="0"/>
              <a:t>DEDUCTION FISCALE POUR L’ASSURANCE PROTECTION JURIDIQUE</a:t>
            </a:r>
            <a:endParaRPr lang="fr-BE" dirty="0"/>
          </a:p>
        </p:txBody>
      </p:sp>
    </p:spTree>
    <p:extLst>
      <p:ext uri="{BB962C8B-B14F-4D97-AF65-F5344CB8AC3E}">
        <p14:creationId xmlns:p14="http://schemas.microsoft.com/office/powerpoint/2010/main" val="9274657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8978" y="164375"/>
            <a:ext cx="11644719" cy="1508760"/>
          </a:xfrm>
        </p:spPr>
        <p:txBody>
          <a:bodyPr/>
          <a:lstStyle/>
          <a:p>
            <a:r>
              <a:rPr lang="fr-BE" dirty="0" smtClean="0"/>
              <a:t>Livre XX du CDE : notions de « gérant »</a:t>
            </a:r>
            <a:endParaRPr lang="fr-BE" dirty="0"/>
          </a:p>
        </p:txBody>
      </p:sp>
      <p:sp>
        <p:nvSpPr>
          <p:cNvPr id="3" name="Espace réservé du contenu 2"/>
          <p:cNvSpPr>
            <a:spLocks noGrp="1"/>
          </p:cNvSpPr>
          <p:nvPr>
            <p:ph idx="1"/>
          </p:nvPr>
        </p:nvSpPr>
        <p:spPr>
          <a:xfrm>
            <a:off x="214489" y="2011679"/>
            <a:ext cx="11644719" cy="4435773"/>
          </a:xfrm>
        </p:spPr>
        <p:txBody>
          <a:bodyPr>
            <a:normAutofit/>
          </a:bodyPr>
          <a:lstStyle/>
          <a:p>
            <a:pPr algn="just">
              <a:lnSpc>
                <a:spcPct val="95000"/>
              </a:lnSpc>
              <a:buFont typeface="Wingdings" panose="05000000000000000000" pitchFamily="2" charset="2"/>
              <a:buChar char="Ø"/>
            </a:pPr>
            <a:r>
              <a:rPr lang="fr-BE" sz="2200" dirty="0"/>
              <a:t>Abandon de la notion de « commerçant » pour celle d’entreprise.</a:t>
            </a:r>
          </a:p>
          <a:p>
            <a:pPr algn="just">
              <a:lnSpc>
                <a:spcPct val="95000"/>
              </a:lnSpc>
              <a:buFont typeface="Wingdings" panose="05000000000000000000" pitchFamily="2" charset="2"/>
              <a:buChar char="Ø"/>
            </a:pPr>
            <a:r>
              <a:rPr lang="fr-BE" sz="2200" dirty="0">
                <a:solidFill>
                  <a:srgbClr val="FF0000"/>
                </a:solidFill>
              </a:rPr>
              <a:t>Entreprise </a:t>
            </a:r>
            <a:r>
              <a:rPr lang="fr-BE" sz="2200" dirty="0"/>
              <a:t>= </a:t>
            </a:r>
            <a:r>
              <a:rPr lang="fr-BE" sz="2200" dirty="0" smtClean="0"/>
              <a:t>« personne </a:t>
            </a:r>
            <a:r>
              <a:rPr lang="fr-BE" sz="2200" dirty="0"/>
              <a:t>physique qui exerce une activité professionnelle à titre </a:t>
            </a:r>
            <a:r>
              <a:rPr lang="fr-BE" sz="2200" dirty="0" smtClean="0"/>
              <a:t>d’indépendant ».</a:t>
            </a:r>
            <a:endParaRPr lang="fr-BE" sz="2200" dirty="0"/>
          </a:p>
          <a:p>
            <a:pPr algn="just">
              <a:lnSpc>
                <a:spcPct val="95000"/>
              </a:lnSpc>
              <a:buFont typeface="Wingdings" panose="05000000000000000000" pitchFamily="2" charset="2"/>
              <a:buChar char="Ø"/>
            </a:pPr>
            <a:r>
              <a:rPr lang="fr-BE" sz="2200" dirty="0">
                <a:solidFill>
                  <a:srgbClr val="FF0000"/>
                </a:solidFill>
              </a:rPr>
              <a:t>Activité professionnelle </a:t>
            </a:r>
            <a:r>
              <a:rPr lang="fr-BE" sz="2200" dirty="0"/>
              <a:t>? = </a:t>
            </a:r>
            <a:r>
              <a:rPr lang="fr-BE" sz="2200" dirty="0" smtClean="0"/>
              <a:t>Exercice </a:t>
            </a:r>
            <a:r>
              <a:rPr lang="fr-BE" sz="2200" dirty="0"/>
              <a:t>régulier d’une activité en vue de se procurer des revenus nécessaires à </a:t>
            </a:r>
            <a:r>
              <a:rPr lang="fr-BE" sz="2200" dirty="0" smtClean="0"/>
              <a:t>l’existence (selon la doctrine et la jurisprudence).</a:t>
            </a:r>
            <a:endParaRPr lang="fr-BE" sz="2200" dirty="0"/>
          </a:p>
          <a:p>
            <a:pPr algn="just">
              <a:lnSpc>
                <a:spcPct val="95000"/>
              </a:lnSpc>
              <a:buFont typeface="Wingdings" panose="05000000000000000000" pitchFamily="2" charset="2"/>
              <a:buChar char="Ø"/>
            </a:pPr>
            <a:r>
              <a:rPr lang="fr-BE" sz="2200" dirty="0"/>
              <a:t>Quid des gérants/mandataires d’entreprises? Sont-ils des entreprises? </a:t>
            </a:r>
          </a:p>
          <a:p>
            <a:pPr algn="just">
              <a:lnSpc>
                <a:spcPct val="95000"/>
              </a:lnSpc>
              <a:buFont typeface="Wingdings" panose="05000000000000000000" pitchFamily="2" charset="2"/>
              <a:buChar char="Ø"/>
            </a:pPr>
            <a:r>
              <a:rPr lang="fr-BE" sz="2200" b="1" dirty="0"/>
              <a:t>Avant le livre XX, </a:t>
            </a:r>
            <a:r>
              <a:rPr lang="fr-BE" sz="2200" dirty="0"/>
              <a:t>les TT considéraient de manière unanime que le gérant d’une société commerciale n’était pas commerçant puisqu’il ne posait pas d’actes de commerce en son nom et pour son compte, mais pour celui de leur société ⇨ RCD</a:t>
            </a:r>
          </a:p>
          <a:p>
            <a:pPr algn="just">
              <a:lnSpc>
                <a:spcPct val="95000"/>
              </a:lnSpc>
              <a:buFont typeface="Wingdings" panose="05000000000000000000" pitchFamily="2" charset="2"/>
              <a:buChar char="Ø"/>
            </a:pPr>
            <a:r>
              <a:rPr lang="fr-BE" sz="2200" b="1" dirty="0"/>
              <a:t>Après le livre XX</a:t>
            </a:r>
            <a:r>
              <a:rPr lang="fr-BE" sz="2200" dirty="0"/>
              <a:t>, certains gérants ont introduit des aveux de faillite pour eux-mêmes ou des demandes de PRJ sur base de la nouvelle définition de l’entreprise. Les TC, puis ceux de l’entreprise, ont adopté des positions différentes</a:t>
            </a:r>
          </a:p>
          <a:p>
            <a:pPr marL="0" indent="0">
              <a:buNone/>
            </a:pPr>
            <a:endParaRPr lang="fr-BE" dirty="0"/>
          </a:p>
        </p:txBody>
      </p:sp>
    </p:spTree>
    <p:extLst>
      <p:ext uri="{BB962C8B-B14F-4D97-AF65-F5344CB8AC3E}">
        <p14:creationId xmlns:p14="http://schemas.microsoft.com/office/powerpoint/2010/main" val="26699887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553156" y="209531"/>
            <a:ext cx="11255022" cy="1508760"/>
          </a:xfrm>
        </p:spPr>
        <p:txBody>
          <a:bodyPr/>
          <a:lstStyle/>
          <a:p>
            <a:r>
              <a:rPr lang="fr-BE" dirty="0" smtClean="0"/>
              <a:t>Livre XX du CDE : notions de « gérant »</a:t>
            </a:r>
            <a:endParaRPr lang="fr-BE" dirty="0"/>
          </a:p>
        </p:txBody>
      </p:sp>
      <p:sp>
        <p:nvSpPr>
          <p:cNvPr id="3" name="Espace réservé du contenu 2"/>
          <p:cNvSpPr>
            <a:spLocks noGrp="1"/>
          </p:cNvSpPr>
          <p:nvPr>
            <p:ph idx="1"/>
          </p:nvPr>
        </p:nvSpPr>
        <p:spPr>
          <a:xfrm>
            <a:off x="251927" y="2011680"/>
            <a:ext cx="11681926" cy="4614898"/>
          </a:xfrm>
        </p:spPr>
        <p:txBody>
          <a:bodyPr>
            <a:normAutofit/>
          </a:bodyPr>
          <a:lstStyle/>
          <a:p>
            <a:pPr>
              <a:buFont typeface="Wingdings" panose="05000000000000000000" pitchFamily="2" charset="2"/>
              <a:buChar char="Ø"/>
            </a:pPr>
            <a:r>
              <a:rPr lang="fr-BE" dirty="0" smtClean="0"/>
              <a:t>Deux courants:</a:t>
            </a:r>
          </a:p>
          <a:p>
            <a:pPr marL="0" indent="0">
              <a:buNone/>
            </a:pPr>
            <a:endParaRPr lang="fr-BE" b="1" u="sng" dirty="0" smtClean="0"/>
          </a:p>
          <a:p>
            <a:pPr marL="0" indent="0">
              <a:buNone/>
            </a:pPr>
            <a:r>
              <a:rPr lang="fr-BE" b="1" u="sng" dirty="0" smtClean="0"/>
              <a:t>1. Gérant = entreprise </a:t>
            </a:r>
            <a:r>
              <a:rPr lang="fr-BE" u="sng" dirty="0" smtClean="0">
                <a:latin typeface="Cambria" panose="02040503050406030204" pitchFamily="18" charset="0"/>
                <a:ea typeface="Cambria" panose="02040503050406030204" pitchFamily="18" charset="0"/>
              </a:rPr>
              <a:t>⇨</a:t>
            </a:r>
            <a:r>
              <a:rPr lang="fr-BE" b="1" u="sng" dirty="0" smtClean="0">
                <a:latin typeface="Cambria" panose="02040503050406030204" pitchFamily="18" charset="0"/>
                <a:ea typeface="Cambria" panose="02040503050406030204" pitchFamily="18" charset="0"/>
              </a:rPr>
              <a:t> faillite/PRJ ok</a:t>
            </a:r>
          </a:p>
          <a:p>
            <a:pPr algn="just">
              <a:lnSpc>
                <a:spcPct val="95000"/>
              </a:lnSpc>
              <a:buFont typeface="Wingdings" panose="05000000000000000000" pitchFamily="2" charset="2"/>
              <a:buChar char="Ø"/>
            </a:pPr>
            <a:r>
              <a:rPr lang="fr-BE" dirty="0" smtClean="0">
                <a:latin typeface="Cambria" panose="02040503050406030204" pitchFamily="18" charset="0"/>
                <a:ea typeface="Cambria" panose="02040503050406030204" pitchFamily="18" charset="0"/>
              </a:rPr>
              <a:t>(</a:t>
            </a:r>
            <a:r>
              <a:rPr lang="fr-BE" sz="2200" i="1" dirty="0"/>
              <a:t>Tribunal du commerce de Liège (division Liège), 11/06/2018 (RG 0/18/0042); Tribunal de l’entreprise de Liège (division Namur),6/12/2018, RG0/18/00031; Tribunal du commerce de Liège (division Liège), 15/10/2018,RG 0/18/00409; Bruxelles, 21 décembre 2018, RG 201/QR/43</a:t>
            </a:r>
            <a:r>
              <a:rPr lang="fr-BE" sz="2200" dirty="0"/>
              <a:t>)</a:t>
            </a:r>
          </a:p>
          <a:p>
            <a:pPr algn="just">
              <a:lnSpc>
                <a:spcPct val="95000"/>
              </a:lnSpc>
              <a:buFont typeface="Wingdings" panose="05000000000000000000" pitchFamily="2" charset="2"/>
              <a:buChar char="Ø"/>
            </a:pPr>
            <a:r>
              <a:rPr lang="fr-BE" sz="2200" dirty="0"/>
              <a:t>Conditions pour être une « entreprise »:</a:t>
            </a:r>
          </a:p>
          <a:p>
            <a:pPr lvl="1" algn="just">
              <a:lnSpc>
                <a:spcPct val="95000"/>
              </a:lnSpc>
              <a:buFont typeface="Arial" panose="020B0604020202020204" pitchFamily="34" charset="0"/>
              <a:buChar char="•"/>
            </a:pPr>
            <a:r>
              <a:rPr lang="fr-BE" sz="2200" dirty="0"/>
              <a:t>PP</a:t>
            </a:r>
          </a:p>
          <a:p>
            <a:pPr lvl="1" algn="just">
              <a:lnSpc>
                <a:spcPct val="95000"/>
              </a:lnSpc>
              <a:buFont typeface="Arial" panose="020B0604020202020204" pitchFamily="34" charset="0"/>
              <a:buChar char="•"/>
            </a:pPr>
            <a:r>
              <a:rPr lang="fr-BE" sz="2200" dirty="0"/>
              <a:t>Indépendant</a:t>
            </a:r>
          </a:p>
          <a:p>
            <a:pPr lvl="1" algn="just">
              <a:lnSpc>
                <a:spcPct val="95000"/>
              </a:lnSpc>
              <a:buFont typeface="Arial" panose="020B0604020202020204" pitchFamily="34" charset="0"/>
              <a:buChar char="•"/>
            </a:pPr>
            <a:r>
              <a:rPr lang="fr-BE" sz="2200" dirty="0"/>
              <a:t>Mandat effectivement rémunéré</a:t>
            </a:r>
            <a:r>
              <a:rPr lang="fr-BE" sz="1800" dirty="0" smtClean="0">
                <a:latin typeface="Cambria" panose="02040503050406030204" pitchFamily="18" charset="0"/>
                <a:ea typeface="Cambria" panose="02040503050406030204" pitchFamily="18" charset="0"/>
              </a:rPr>
              <a:t>.</a:t>
            </a:r>
          </a:p>
          <a:p>
            <a:pPr marL="0" indent="0">
              <a:buNone/>
            </a:pPr>
            <a:endParaRPr lang="fr-BE" dirty="0">
              <a:latin typeface="Cambria" panose="02040503050406030204" pitchFamily="18" charset="0"/>
              <a:ea typeface="Cambria" panose="02040503050406030204" pitchFamily="18" charset="0"/>
            </a:endParaRPr>
          </a:p>
          <a:p>
            <a:pPr marL="0" indent="0">
              <a:buNone/>
            </a:pPr>
            <a:endParaRPr lang="fr-BE" dirty="0" smtClean="0">
              <a:latin typeface="Cambria" panose="02040503050406030204" pitchFamily="18" charset="0"/>
              <a:ea typeface="Cambria" panose="02040503050406030204" pitchFamily="18" charset="0"/>
            </a:endParaRPr>
          </a:p>
          <a:p>
            <a:pPr marL="0" indent="0">
              <a:buNone/>
            </a:pPr>
            <a:endParaRPr lang="fr-BE" dirty="0" smtClean="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1473135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335902" y="217311"/>
            <a:ext cx="10772775" cy="1658198"/>
          </a:xfrm>
        </p:spPr>
        <p:txBody>
          <a:bodyPr/>
          <a:lstStyle/>
          <a:p>
            <a:r>
              <a:rPr lang="fr-BE" dirty="0" smtClean="0"/>
              <a:t>Livre XX du CDE : notions de « gérant »</a:t>
            </a:r>
            <a:endParaRPr lang="fr-BE" dirty="0"/>
          </a:p>
        </p:txBody>
      </p:sp>
      <p:sp>
        <p:nvSpPr>
          <p:cNvPr id="3" name="Espace réservé du contenu 2"/>
          <p:cNvSpPr>
            <a:spLocks noGrp="1"/>
          </p:cNvSpPr>
          <p:nvPr>
            <p:ph idx="1"/>
          </p:nvPr>
        </p:nvSpPr>
        <p:spPr>
          <a:xfrm>
            <a:off x="335902" y="2011679"/>
            <a:ext cx="11597951" cy="4682631"/>
          </a:xfrm>
        </p:spPr>
        <p:txBody>
          <a:bodyPr/>
          <a:lstStyle/>
          <a:p>
            <a:pPr marL="0" indent="0">
              <a:buNone/>
            </a:pPr>
            <a:r>
              <a:rPr lang="fr-BE" b="1" u="sng" dirty="0"/>
              <a:t>2. Gérant ≠ entreprise ⇨ pas de faillite, ni de PRJ</a:t>
            </a:r>
          </a:p>
          <a:p>
            <a:pPr marL="0" indent="0" algn="just">
              <a:buNone/>
            </a:pPr>
            <a:r>
              <a:rPr lang="fr-BE" sz="2200" dirty="0"/>
              <a:t>(</a:t>
            </a:r>
            <a:r>
              <a:rPr lang="fr-BE" sz="2200" i="1" dirty="0"/>
              <a:t>Tribunal du commerce d’Anvers (division Turnhout), 26 juin 2018, RG 0/18/00038; Tribunal du commerce du Brabant wallon, 8/10/2018, RG 0/18/00084; Mons 5/02/2019, RG 2018/RQ/24</a:t>
            </a:r>
            <a:r>
              <a:rPr lang="fr-BE" sz="2200" dirty="0" smtClean="0"/>
              <a:t>)</a:t>
            </a:r>
          </a:p>
          <a:p>
            <a:pPr marL="0" indent="0" algn="just">
              <a:buNone/>
            </a:pPr>
            <a:endParaRPr lang="fr-BE" sz="2200" dirty="0"/>
          </a:p>
          <a:p>
            <a:pPr>
              <a:buFont typeface="Wingdings" panose="05000000000000000000" pitchFamily="2" charset="2"/>
              <a:buChar char="Ø"/>
            </a:pPr>
            <a:r>
              <a:rPr lang="fr-BE" sz="2200" dirty="0"/>
              <a:t>Même si le gérant est indépendant et rémunéré, il n’est qu’un organe de la société dont il ne se distingue ni en apparaissant en nom propre, ni en exerçant une activité qui lui soit personnelle.</a:t>
            </a:r>
          </a:p>
          <a:p>
            <a:pPr>
              <a:buFont typeface="Wingdings" panose="05000000000000000000" pitchFamily="2" charset="2"/>
              <a:buChar char="Ø"/>
            </a:pPr>
            <a:r>
              <a:rPr lang="fr-BE" sz="2200" dirty="0"/>
              <a:t>S’appuyant sur la notion d’entreprise telle que définie par les instances européennes (entreprise = personne agissant en tant qu’organisation, requérant une structure stable et durable), ces décisions mettent en évidence que le gérant agit au nom et pour le compte de la société dont il est l’organe, sans exercer une activité qui lui est propre et par conséquent sans qu’en général une organisation ne soit mise en place de manière personnelle.</a:t>
            </a:r>
          </a:p>
          <a:p>
            <a:pPr marL="0" indent="0">
              <a:buNone/>
            </a:pPr>
            <a:endParaRPr lang="fr-BE" sz="1800" dirty="0"/>
          </a:p>
        </p:txBody>
      </p:sp>
    </p:spTree>
    <p:extLst>
      <p:ext uri="{BB962C8B-B14F-4D97-AF65-F5344CB8AC3E}">
        <p14:creationId xmlns:p14="http://schemas.microsoft.com/office/powerpoint/2010/main" val="20410858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352424" y="353482"/>
            <a:ext cx="10772775" cy="1658198"/>
          </a:xfrm>
        </p:spPr>
        <p:txBody>
          <a:bodyPr/>
          <a:lstStyle/>
          <a:p>
            <a:r>
              <a:rPr lang="fr-BE" dirty="0" smtClean="0"/>
              <a:t>Livre XX du CDE : notions de « gérant »</a:t>
            </a:r>
            <a:endParaRPr lang="fr-BE" dirty="0"/>
          </a:p>
        </p:txBody>
      </p:sp>
      <p:sp>
        <p:nvSpPr>
          <p:cNvPr id="3" name="Espace réservé du contenu 2"/>
          <p:cNvSpPr>
            <a:spLocks noGrp="1"/>
          </p:cNvSpPr>
          <p:nvPr>
            <p:ph idx="1"/>
          </p:nvPr>
        </p:nvSpPr>
        <p:spPr>
          <a:xfrm>
            <a:off x="615820" y="2011680"/>
            <a:ext cx="10963470" cy="4206240"/>
          </a:xfrm>
        </p:spPr>
        <p:txBody>
          <a:bodyPr/>
          <a:lstStyle/>
          <a:p>
            <a:r>
              <a:rPr lang="fr-BE" b="1" dirty="0" smtClean="0">
                <a:solidFill>
                  <a:schemeClr val="tx1"/>
                </a:solidFill>
              </a:rPr>
              <a:t>Quid des juridictions du travail?</a:t>
            </a:r>
          </a:p>
          <a:p>
            <a:r>
              <a:rPr lang="fr-BE" b="1" dirty="0" smtClean="0">
                <a:solidFill>
                  <a:schemeClr val="tx1"/>
                </a:solidFill>
              </a:rPr>
              <a:t>Voir Cour du travail de Bruxelles, (12</a:t>
            </a:r>
            <a:r>
              <a:rPr lang="fr-BE" b="1" baseline="30000" dirty="0" smtClean="0">
                <a:solidFill>
                  <a:schemeClr val="tx1"/>
                </a:solidFill>
              </a:rPr>
              <a:t>ème</a:t>
            </a:r>
            <a:r>
              <a:rPr lang="fr-BE" b="1" dirty="0" smtClean="0">
                <a:solidFill>
                  <a:schemeClr val="tx1"/>
                </a:solidFill>
              </a:rPr>
              <a:t> chambre), 9 octobre 2018, RG 2018/BB/12</a:t>
            </a:r>
          </a:p>
          <a:p>
            <a:endParaRPr lang="fr-BE" b="1" dirty="0" smtClean="0">
              <a:solidFill>
                <a:schemeClr val="tx1"/>
              </a:solidFill>
            </a:endParaRPr>
          </a:p>
          <a:p>
            <a:pPr algn="just">
              <a:buFont typeface="Wingdings" panose="05000000000000000000" pitchFamily="2" charset="2"/>
              <a:buChar char="Ø"/>
            </a:pPr>
            <a:r>
              <a:rPr lang="fr-BE" sz="2200" dirty="0"/>
              <a:t>Réforme une décision du TT de Bruxelles (21ème </a:t>
            </a:r>
            <a:r>
              <a:rPr lang="fr-BE" sz="2200" dirty="0" err="1"/>
              <a:t>ch</a:t>
            </a:r>
            <a:r>
              <a:rPr lang="fr-BE" sz="2200" dirty="0"/>
              <a:t>) du 19/06/2018</a:t>
            </a:r>
          </a:p>
          <a:p>
            <a:pPr algn="just">
              <a:buFont typeface="Wingdings" panose="05000000000000000000" pitchFamily="2" charset="2"/>
              <a:buChar char="Ø"/>
            </a:pPr>
            <a:r>
              <a:rPr lang="fr-BE" sz="2200" dirty="0"/>
              <a:t>Admet au RCD une gérante au motif que son mandat n’est pas rémunéré. </a:t>
            </a:r>
          </a:p>
          <a:p>
            <a:pPr algn="just">
              <a:buFont typeface="Wingdings" panose="05000000000000000000" pitchFamily="2" charset="2"/>
              <a:buChar char="Ø"/>
            </a:pPr>
            <a:r>
              <a:rPr lang="fr-BE" sz="2200" dirty="0"/>
              <a:t>« N’exerçant ni une activité professionnelle, ni une activité économique, elle relève dès lors de la loi sur le RCD et non de celle sur l’insolvabilité des entreprises ».</a:t>
            </a:r>
          </a:p>
          <a:p>
            <a:pPr marL="0" indent="0">
              <a:buNone/>
            </a:pPr>
            <a:endParaRPr lang="fr-BE" b="1" dirty="0">
              <a:solidFill>
                <a:schemeClr val="bg1"/>
              </a:solidFill>
            </a:endParaRPr>
          </a:p>
        </p:txBody>
      </p:sp>
    </p:spTree>
    <p:extLst>
      <p:ext uri="{BB962C8B-B14F-4D97-AF65-F5344CB8AC3E}">
        <p14:creationId xmlns:p14="http://schemas.microsoft.com/office/powerpoint/2010/main" val="352518385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42596" y="6213874"/>
            <a:ext cx="11672596" cy="523220"/>
          </a:xfrm>
          <a:prstGeom prst="rect">
            <a:avLst/>
          </a:prstGeom>
        </p:spPr>
        <p:txBody>
          <a:bodyPr wrap="square">
            <a:spAutoFit/>
          </a:bodyPr>
          <a:lstStyle/>
          <a:p>
            <a:pPr algn="just"/>
            <a:r>
              <a:rPr lang="fr-BE" sz="1400" b="1" dirty="0" smtClean="0">
                <a:solidFill>
                  <a:schemeClr val="bg1"/>
                </a:solidFill>
              </a:rPr>
              <a:t>Arrêté royal du 17 janvier 2019 modifiant l’arrêté royal du 19 décembre 1967 portant règlement général en exécution de l’arrêté royal n° 38 du 27 juillet 1967 organisant le statut social des travailleurs indépendants, M.B., 29 janvier 2019 </a:t>
            </a:r>
            <a:r>
              <a:rPr lang="fr-BE" sz="1400" dirty="0" smtClean="0"/>
              <a:t>.</a:t>
            </a:r>
            <a:endParaRPr lang="fr-BE" sz="1400" dirty="0"/>
          </a:p>
        </p:txBody>
      </p:sp>
      <p:sp>
        <p:nvSpPr>
          <p:cNvPr id="3" name="ZoneTexte 2"/>
          <p:cNvSpPr txBox="1"/>
          <p:nvPr/>
        </p:nvSpPr>
        <p:spPr>
          <a:xfrm>
            <a:off x="597735" y="578039"/>
            <a:ext cx="4391715" cy="804900"/>
          </a:xfrm>
          <a:prstGeom prst="rect">
            <a:avLst/>
          </a:prstGeom>
          <a:noFill/>
        </p:spPr>
        <p:txBody>
          <a:bodyPr wrap="none" rtlCol="0">
            <a:spAutoFit/>
          </a:bodyPr>
          <a:lstStyle/>
          <a:p>
            <a:pPr>
              <a:lnSpc>
                <a:spcPct val="85000"/>
              </a:lnSpc>
              <a:spcBef>
                <a:spcPct val="0"/>
              </a:spcBef>
            </a:pPr>
            <a:r>
              <a:rPr lang="fr-BE" sz="5400" spc="-120" dirty="0">
                <a:solidFill>
                  <a:schemeClr val="accent1"/>
                </a:solidFill>
                <a:latin typeface="+mj-lt"/>
                <a:ea typeface="+mj-ea"/>
                <a:cs typeface="+mj-cs"/>
              </a:rPr>
              <a:t>INDEPENDANTS</a:t>
            </a:r>
          </a:p>
        </p:txBody>
      </p:sp>
      <p:sp>
        <p:nvSpPr>
          <p:cNvPr id="2" name="ZoneTexte 1"/>
          <p:cNvSpPr txBox="1"/>
          <p:nvPr/>
        </p:nvSpPr>
        <p:spPr>
          <a:xfrm>
            <a:off x="242596" y="1627526"/>
            <a:ext cx="11672596" cy="4728474"/>
          </a:xfrm>
          <a:prstGeom prst="rect">
            <a:avLst/>
          </a:prstGeom>
          <a:noFill/>
        </p:spPr>
        <p:txBody>
          <a:bodyPr wrap="square" rtlCol="0">
            <a:spAutoFit/>
          </a:bodyPr>
          <a:lstStyle/>
          <a:p>
            <a:pPr marL="182880" indent="-182880">
              <a:lnSpc>
                <a:spcPct val="90000"/>
              </a:lnSpc>
              <a:spcBef>
                <a:spcPts val="1200"/>
              </a:spcBef>
              <a:spcAft>
                <a:spcPts val="200"/>
              </a:spcAft>
              <a:buClr>
                <a:schemeClr val="tx1"/>
              </a:buClr>
              <a:buFont typeface="Wingdings" pitchFamily="2" charset="2"/>
              <a:buChar char=""/>
            </a:pPr>
            <a:r>
              <a:rPr lang="fr-BE" sz="2800" b="1" dirty="0"/>
              <a:t>Nouvelle procédure de demande de dispense de cotisations </a:t>
            </a:r>
            <a:r>
              <a:rPr lang="fr-BE" sz="2800" b="1" dirty="0" smtClean="0"/>
              <a:t>sociales et nouveaux critères d’octroi (depuis le 1</a:t>
            </a:r>
            <a:r>
              <a:rPr lang="fr-BE" sz="2800" b="1" baseline="30000" dirty="0" smtClean="0"/>
              <a:t>er</a:t>
            </a:r>
            <a:r>
              <a:rPr lang="fr-BE" sz="2800" b="1" dirty="0" smtClean="0"/>
              <a:t> janvier 2019)</a:t>
            </a:r>
          </a:p>
          <a:p>
            <a:pPr>
              <a:lnSpc>
                <a:spcPct val="90000"/>
              </a:lnSpc>
              <a:spcBef>
                <a:spcPts val="1200"/>
              </a:spcBef>
              <a:spcAft>
                <a:spcPts val="200"/>
              </a:spcAft>
              <a:buClr>
                <a:schemeClr val="tx1"/>
              </a:buClr>
            </a:pPr>
            <a:endParaRPr lang="fr-BE" sz="2400" b="1" dirty="0" smtClean="0"/>
          </a:p>
          <a:p>
            <a:pPr marL="342900" indent="-342900" algn="just">
              <a:lnSpc>
                <a:spcPct val="90000"/>
              </a:lnSpc>
              <a:spcBef>
                <a:spcPts val="1200"/>
              </a:spcBef>
              <a:spcAft>
                <a:spcPts val="200"/>
              </a:spcAft>
              <a:buClr>
                <a:schemeClr val="tx1"/>
              </a:buClr>
              <a:buFont typeface="Wingdings" panose="05000000000000000000" pitchFamily="2" charset="2"/>
              <a:buChar char="Ø"/>
            </a:pPr>
            <a:r>
              <a:rPr lang="fr-BE" sz="2000" dirty="0"/>
              <a:t>Exit état de besoin.</a:t>
            </a:r>
          </a:p>
          <a:p>
            <a:pPr marL="342900" indent="-342900" algn="just">
              <a:lnSpc>
                <a:spcPct val="90000"/>
              </a:lnSpc>
              <a:spcBef>
                <a:spcPts val="1200"/>
              </a:spcBef>
              <a:spcAft>
                <a:spcPts val="200"/>
              </a:spcAft>
              <a:buClr>
                <a:schemeClr val="tx1"/>
              </a:buClr>
              <a:buFont typeface="Wingdings" panose="05000000000000000000" pitchFamily="2" charset="2"/>
              <a:buChar char="Ø"/>
            </a:pPr>
            <a:r>
              <a:rPr lang="fr-BE" sz="2000" dirty="0"/>
              <a:t>«Travailleurs indépendants qui se trouvent temporairement dans une situation financière ou économique difficile ».</a:t>
            </a:r>
          </a:p>
          <a:p>
            <a:pPr marL="342900" indent="-342900" algn="just">
              <a:lnSpc>
                <a:spcPct val="90000"/>
              </a:lnSpc>
              <a:spcBef>
                <a:spcPts val="1200"/>
              </a:spcBef>
              <a:spcAft>
                <a:spcPts val="200"/>
              </a:spcAft>
              <a:buClr>
                <a:schemeClr val="tx1"/>
              </a:buClr>
              <a:buFont typeface="Wingdings" panose="05000000000000000000" pitchFamily="2" charset="2"/>
              <a:buChar char="Ø"/>
            </a:pPr>
            <a:r>
              <a:rPr lang="fr-BE" sz="2000" dirty="0"/>
              <a:t>Présomptions</a:t>
            </a:r>
          </a:p>
          <a:p>
            <a:pPr marL="342900" indent="-342900" algn="just">
              <a:lnSpc>
                <a:spcPct val="90000"/>
              </a:lnSpc>
              <a:spcBef>
                <a:spcPts val="1200"/>
              </a:spcBef>
              <a:spcAft>
                <a:spcPts val="200"/>
              </a:spcAft>
              <a:buClr>
                <a:schemeClr val="tx1"/>
              </a:buClr>
              <a:buFont typeface="Wingdings" panose="05000000000000000000" pitchFamily="2" charset="2"/>
              <a:buChar char="Ø"/>
            </a:pPr>
            <a:r>
              <a:rPr lang="fr-BE" sz="2000" dirty="0"/>
              <a:t>La décision est prise par l’INASTI et non plus la commission des dispenses</a:t>
            </a:r>
          </a:p>
          <a:p>
            <a:pPr marL="342900" indent="-342900" algn="just">
              <a:lnSpc>
                <a:spcPct val="90000"/>
              </a:lnSpc>
              <a:spcBef>
                <a:spcPts val="1200"/>
              </a:spcBef>
              <a:spcAft>
                <a:spcPts val="200"/>
              </a:spcAft>
              <a:buClr>
                <a:schemeClr val="tx1"/>
              </a:buClr>
              <a:buFont typeface="Wingdings" panose="05000000000000000000" pitchFamily="2" charset="2"/>
              <a:buChar char="Ø"/>
            </a:pPr>
            <a:r>
              <a:rPr lang="fr-BE" sz="2000" dirty="0"/>
              <a:t>Recours possible devant la commission de recours et d’enquête de l’INASTI</a:t>
            </a:r>
          </a:p>
          <a:p>
            <a:pPr marL="342900" indent="-342900" algn="just">
              <a:lnSpc>
                <a:spcPct val="90000"/>
              </a:lnSpc>
              <a:spcBef>
                <a:spcPts val="1200"/>
              </a:spcBef>
              <a:spcAft>
                <a:spcPts val="200"/>
              </a:spcAft>
              <a:buClr>
                <a:schemeClr val="tx1"/>
              </a:buClr>
              <a:buFont typeface="Wingdings" panose="05000000000000000000" pitchFamily="2" charset="2"/>
              <a:buChar char="Ø"/>
            </a:pPr>
            <a:r>
              <a:rPr lang="fr-BE" sz="2000" dirty="0"/>
              <a:t>La demande de dispense s’effectue via le site « socialsecurity.be » ou auprès de la caisse d’assurances sociales concernées.</a:t>
            </a:r>
          </a:p>
        </p:txBody>
      </p:sp>
    </p:spTree>
    <p:extLst>
      <p:ext uri="{BB962C8B-B14F-4D97-AF65-F5344CB8AC3E}">
        <p14:creationId xmlns:p14="http://schemas.microsoft.com/office/powerpoint/2010/main" val="16470761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9246" y="0"/>
            <a:ext cx="11729156" cy="1351845"/>
          </a:xfrm>
        </p:spPr>
        <p:txBody>
          <a:bodyPr>
            <a:normAutofit/>
          </a:bodyPr>
          <a:lstStyle/>
          <a:p>
            <a:r>
              <a:rPr lang="fr-BE" sz="4000" dirty="0" smtClean="0"/>
              <a:t>Nouveau code du droit des sociétés et des associations </a:t>
            </a:r>
            <a:endParaRPr lang="fr-BE" sz="4000" dirty="0"/>
          </a:p>
        </p:txBody>
      </p:sp>
      <p:sp>
        <p:nvSpPr>
          <p:cNvPr id="3" name="Espace réservé du contenu 2"/>
          <p:cNvSpPr>
            <a:spLocks noGrp="1"/>
          </p:cNvSpPr>
          <p:nvPr>
            <p:ph idx="1"/>
          </p:nvPr>
        </p:nvSpPr>
        <p:spPr>
          <a:xfrm>
            <a:off x="209246" y="1140176"/>
            <a:ext cx="11560627" cy="5717823"/>
          </a:xfrm>
        </p:spPr>
        <p:txBody>
          <a:bodyPr>
            <a:noAutofit/>
          </a:bodyPr>
          <a:lstStyle/>
          <a:p>
            <a:pPr marL="0" indent="0" algn="just">
              <a:buNone/>
            </a:pPr>
            <a:r>
              <a:rPr lang="fr-BE" b="1" dirty="0"/>
              <a:t>23 MARS 2019. - Loi introduisant le Code des sociétés et des associations et portant des dispositions </a:t>
            </a:r>
            <a:r>
              <a:rPr lang="fr-BE" b="1" dirty="0" smtClean="0"/>
              <a:t>diverses. </a:t>
            </a:r>
            <a:r>
              <a:rPr lang="fr-BE" sz="2200" b="1" dirty="0" smtClean="0"/>
              <a:t>EEV </a:t>
            </a:r>
            <a:r>
              <a:rPr lang="fr-BE" sz="2200" b="1" dirty="0"/>
              <a:t>le 1er mai 2019. </a:t>
            </a:r>
            <a:endParaRPr lang="fr-BE" sz="2200" b="1" dirty="0" smtClean="0"/>
          </a:p>
          <a:p>
            <a:pPr marL="0" indent="0" algn="just">
              <a:buNone/>
            </a:pPr>
            <a:r>
              <a:rPr lang="fr-BE" sz="2200" b="1" dirty="0" smtClean="0"/>
              <a:t>Les </a:t>
            </a:r>
            <a:r>
              <a:rPr lang="fr-BE" sz="2200" b="1" dirty="0"/>
              <a:t>sociétés existantes ont jusqu’en 2024 pour adapter leurs statuts au nouveau code.</a:t>
            </a:r>
          </a:p>
          <a:p>
            <a:pPr algn="just">
              <a:buFont typeface="Wingdings" panose="05000000000000000000" pitchFamily="2" charset="2"/>
              <a:buChar char="Ø"/>
            </a:pPr>
            <a:r>
              <a:rPr lang="fr-BE" sz="2200" dirty="0"/>
              <a:t>Plus de distinctions entre sociétés civiles et sociétés commerciales ⇨ toutes les sociétés = entreprises = faillite possible.</a:t>
            </a:r>
          </a:p>
          <a:p>
            <a:pPr algn="just">
              <a:buFont typeface="Wingdings" panose="05000000000000000000" pitchFamily="2" charset="2"/>
              <a:buChar char="Ø"/>
            </a:pPr>
            <a:r>
              <a:rPr lang="fr-BE" sz="2200" dirty="0"/>
              <a:t>Réduction du nombre de sociétés</a:t>
            </a:r>
          </a:p>
          <a:p>
            <a:pPr marL="256032" lvl="1" indent="0" algn="just">
              <a:buNone/>
            </a:pPr>
            <a:r>
              <a:rPr lang="fr-BE" sz="2000" dirty="0"/>
              <a:t>1/Société simple:</a:t>
            </a:r>
          </a:p>
          <a:p>
            <a:pPr marL="960120" lvl="4" indent="0" algn="just">
              <a:buNone/>
            </a:pPr>
            <a:r>
              <a:rPr lang="fr-BE" sz="2000" dirty="0"/>
              <a:t>Sans personnalité juridique</a:t>
            </a:r>
          </a:p>
          <a:p>
            <a:pPr marL="960120" lvl="4" indent="0" algn="just">
              <a:buNone/>
            </a:pPr>
            <a:r>
              <a:rPr lang="fr-BE" sz="2000" dirty="0"/>
              <a:t>Avec personnalité juridique (société en nom collectif + société en commandite)</a:t>
            </a:r>
          </a:p>
          <a:p>
            <a:pPr marL="256032" lvl="1" indent="0" algn="just">
              <a:buNone/>
            </a:pPr>
            <a:r>
              <a:rPr lang="fr-BE" sz="2000" dirty="0"/>
              <a:t>2/Société coopérative (à responsabilité limitée)</a:t>
            </a:r>
          </a:p>
          <a:p>
            <a:pPr marL="256032" lvl="1" indent="0" algn="just">
              <a:buNone/>
            </a:pPr>
            <a:r>
              <a:rPr lang="fr-BE" sz="2000" dirty="0"/>
              <a:t>3/ Société à responsabilité limitée (SRL): </a:t>
            </a:r>
          </a:p>
          <a:p>
            <a:pPr marL="960120" lvl="4" indent="0" algn="just">
              <a:buNone/>
            </a:pPr>
            <a:r>
              <a:rPr lang="fr-BE" sz="2000" dirty="0"/>
              <a:t>Forme de société de référence</a:t>
            </a:r>
          </a:p>
          <a:p>
            <a:pPr marL="960120" lvl="4" indent="0" algn="just">
              <a:buNone/>
            </a:pPr>
            <a:r>
              <a:rPr lang="fr-BE" sz="2000" dirty="0"/>
              <a:t>Peut être créée par une seule personne (morale ou physique)</a:t>
            </a:r>
          </a:p>
          <a:p>
            <a:pPr marL="960120" lvl="4" indent="0" algn="just">
              <a:buNone/>
            </a:pPr>
            <a:r>
              <a:rPr lang="fr-BE" sz="2000" dirty="0"/>
              <a:t>Plus de capital de départ exigé mais plan financier qui tient la route</a:t>
            </a:r>
          </a:p>
          <a:p>
            <a:pPr marL="256032" lvl="1" indent="0" algn="just">
              <a:buNone/>
            </a:pPr>
            <a:r>
              <a:rPr lang="fr-BE" sz="2000" dirty="0"/>
              <a:t>4/Société anonyme</a:t>
            </a:r>
          </a:p>
          <a:p>
            <a:pPr marL="256032" lvl="1" indent="0" algn="just">
              <a:buNone/>
            </a:pPr>
            <a:r>
              <a:rPr lang="fr-BE" sz="2000" dirty="0"/>
              <a:t>5/ ASBL et fondations</a:t>
            </a:r>
          </a:p>
        </p:txBody>
      </p:sp>
    </p:spTree>
    <p:extLst>
      <p:ext uri="{BB962C8B-B14F-4D97-AF65-F5344CB8AC3E}">
        <p14:creationId xmlns:p14="http://schemas.microsoft.com/office/powerpoint/2010/main" val="28506631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28246" y="93133"/>
            <a:ext cx="10772775" cy="1137356"/>
          </a:xfrm>
        </p:spPr>
        <p:txBody>
          <a:bodyPr/>
          <a:lstStyle/>
          <a:p>
            <a:r>
              <a:rPr lang="fr-BE" dirty="0" smtClean="0"/>
              <a:t>Crédit à la consommation</a:t>
            </a:r>
            <a:endParaRPr lang="fr-BE" dirty="0"/>
          </a:p>
        </p:txBody>
      </p:sp>
      <p:sp>
        <p:nvSpPr>
          <p:cNvPr id="4" name="Rectangle 3"/>
          <p:cNvSpPr/>
          <p:nvPr/>
        </p:nvSpPr>
        <p:spPr>
          <a:xfrm>
            <a:off x="352424" y="1318811"/>
            <a:ext cx="11839576" cy="5901616"/>
          </a:xfrm>
          <a:prstGeom prst="rect">
            <a:avLst/>
          </a:prstGeom>
        </p:spPr>
        <p:txBody>
          <a:bodyPr wrap="square">
            <a:spAutoFit/>
          </a:bodyPr>
          <a:lstStyle/>
          <a:p>
            <a:pPr indent="-91440">
              <a:lnSpc>
                <a:spcPct val="85000"/>
              </a:lnSpc>
              <a:spcBef>
                <a:spcPts val="1300"/>
              </a:spcBef>
              <a:buFont typeface="Arial" pitchFamily="34" charset="0"/>
              <a:buChar char=" "/>
            </a:pPr>
            <a:r>
              <a:rPr lang="fr-BE" sz="2000" b="1" dirty="0"/>
              <a:t>1</a:t>
            </a:r>
            <a:r>
              <a:rPr lang="fr-BE" sz="2000" b="1" dirty="0" smtClean="0"/>
              <a:t>/ AR </a:t>
            </a:r>
            <a:r>
              <a:rPr lang="fr-BE" sz="2000" b="1" dirty="0"/>
              <a:t>du 16/12/2018 modifiant l’AR du 23/03/2017 réglementant la CCP:</a:t>
            </a:r>
          </a:p>
          <a:p>
            <a:pPr indent="-91440">
              <a:lnSpc>
                <a:spcPct val="85000"/>
              </a:lnSpc>
              <a:spcBef>
                <a:spcPts val="1300"/>
              </a:spcBef>
              <a:buFont typeface="Arial" pitchFamily="34" charset="0"/>
              <a:buChar char=" "/>
            </a:pPr>
            <a:endParaRPr lang="fr-BE" sz="2000" b="1" dirty="0"/>
          </a:p>
          <a:p>
            <a:pPr marL="285750" indent="-285750">
              <a:buFont typeface="Wingdings" panose="05000000000000000000" pitchFamily="2" charset="2"/>
              <a:buChar char="Ø"/>
            </a:pPr>
            <a:r>
              <a:rPr lang="fr-BE" sz="2000" dirty="0" smtClean="0"/>
              <a:t>Seuil </a:t>
            </a:r>
            <a:r>
              <a:rPr lang="fr-BE" sz="2000" dirty="0"/>
              <a:t>de fichage négatif à la CCP passe de </a:t>
            </a:r>
            <a:r>
              <a:rPr lang="fr-BE" sz="2000" dirty="0" smtClean="0"/>
              <a:t>25 € à 50 €.</a:t>
            </a:r>
          </a:p>
          <a:p>
            <a:pPr marL="285750" indent="-285750">
              <a:buFont typeface="Wingdings" panose="05000000000000000000" pitchFamily="2" charset="2"/>
              <a:buChar char="Ø"/>
            </a:pPr>
            <a:endParaRPr lang="fr-BE" sz="2000" dirty="0"/>
          </a:p>
          <a:p>
            <a:pPr>
              <a:lnSpc>
                <a:spcPct val="85000"/>
              </a:lnSpc>
              <a:spcBef>
                <a:spcPts val="1300"/>
              </a:spcBef>
            </a:pPr>
            <a:r>
              <a:rPr lang="fr-BE" sz="2000" b="1" dirty="0" smtClean="0"/>
              <a:t>2/ Guidelines </a:t>
            </a:r>
            <a:r>
              <a:rPr lang="fr-BE" sz="2000" b="1" dirty="0"/>
              <a:t>ou lignes directrices pour le prêteur afin d’apprécier correctement la solvabilité du candidat emprunteur dans le cadre d’un contrat de crédit à la consommation, éditées par le SPF Economie</a:t>
            </a:r>
          </a:p>
          <a:p>
            <a:pPr marL="285750" indent="-285750">
              <a:buFont typeface="Wingdings" panose="05000000000000000000" pitchFamily="2" charset="2"/>
              <a:buChar char="Ø"/>
            </a:pPr>
            <a:endParaRPr lang="fr-FR" sz="2000" u="sng" dirty="0" smtClean="0">
              <a:hlinkClick r:id="rId2"/>
            </a:endParaRPr>
          </a:p>
          <a:p>
            <a:pPr marL="285750" indent="-285750">
              <a:buFont typeface="Wingdings" panose="05000000000000000000" pitchFamily="2" charset="2"/>
              <a:buChar char="Ø"/>
            </a:pPr>
            <a:r>
              <a:rPr lang="fr-FR" sz="2000" u="sng" dirty="0" smtClean="0">
                <a:hlinkClick r:id="rId2"/>
              </a:rPr>
              <a:t>https</a:t>
            </a:r>
            <a:r>
              <a:rPr lang="fr-FR" sz="2000" u="sng" dirty="0">
                <a:hlinkClick r:id="rId2"/>
              </a:rPr>
              <a:t>://economie.fgov.be/sites/default/files/Files/Entreprises/Guidelines-solvabilite-credit-a-la-consommation.pdf</a:t>
            </a:r>
            <a:endParaRPr lang="fr-BE" sz="2000" dirty="0"/>
          </a:p>
          <a:p>
            <a:endParaRPr lang="fr-BE" sz="2000" dirty="0"/>
          </a:p>
          <a:p>
            <a:pPr>
              <a:lnSpc>
                <a:spcPct val="85000"/>
              </a:lnSpc>
              <a:spcBef>
                <a:spcPts val="1300"/>
              </a:spcBef>
            </a:pPr>
            <a:r>
              <a:rPr lang="fr-BE" sz="2000" b="1" dirty="0" smtClean="0"/>
              <a:t>3/ Arrêt </a:t>
            </a:r>
            <a:r>
              <a:rPr lang="fr-BE" sz="2000" b="1" dirty="0"/>
              <a:t>de la Cour de justice de l’Union européenne (première chambre) du 6 juin 2019 ( C-158)</a:t>
            </a:r>
          </a:p>
          <a:p>
            <a:pPr marL="285750" indent="-285750">
              <a:buFont typeface="Wingdings" panose="05000000000000000000" pitchFamily="2" charset="2"/>
              <a:buChar char="Ø"/>
            </a:pPr>
            <a:endParaRPr lang="fr-BE" sz="2000" dirty="0"/>
          </a:p>
          <a:p>
            <a:pPr marL="285750" indent="-285750">
              <a:buFont typeface="Wingdings" panose="05000000000000000000" pitchFamily="2" charset="2"/>
              <a:buChar char="Ø"/>
            </a:pPr>
            <a:r>
              <a:rPr lang="fr-BE" sz="2000" dirty="0" smtClean="0"/>
              <a:t>Conformité de la législation belge (obligation pour le prêteur de proposer le crédit le mieux adapté à la situation du débiteur + obligation de ne pas accorder de crédit si le prêteur estime que le consommateur ne sera pas en mesure de le respecter) à l’ article 5a directive européenne 20</a:t>
            </a:r>
            <a:r>
              <a:rPr lang="fr-BE" sz="2000" dirty="0"/>
              <a:t>’article 5, paragraphe 6, de la directive 2008/48/CE du Parlement européen et du Conseil, du 23 avril 2008, concernant les contrats de crédit aux consommateurs </a:t>
            </a:r>
          </a:p>
          <a:p>
            <a:endParaRPr lang="fr-BE" sz="2000" dirty="0"/>
          </a:p>
        </p:txBody>
      </p:sp>
    </p:spTree>
    <p:extLst>
      <p:ext uri="{BB962C8B-B14F-4D97-AF65-F5344CB8AC3E}">
        <p14:creationId xmlns:p14="http://schemas.microsoft.com/office/powerpoint/2010/main" val="36993232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4024" y="138289"/>
            <a:ext cx="10772775" cy="1024467"/>
          </a:xfrm>
        </p:spPr>
        <p:txBody>
          <a:bodyPr/>
          <a:lstStyle/>
          <a:p>
            <a:r>
              <a:rPr lang="fr-BE" dirty="0" smtClean="0"/>
              <a:t>Services de paiement</a:t>
            </a:r>
            <a:endParaRPr lang="fr-BE" dirty="0"/>
          </a:p>
        </p:txBody>
      </p:sp>
      <p:sp>
        <p:nvSpPr>
          <p:cNvPr id="3" name="Espace réservé du contenu 2"/>
          <p:cNvSpPr>
            <a:spLocks noGrp="1"/>
          </p:cNvSpPr>
          <p:nvPr>
            <p:ph idx="1"/>
          </p:nvPr>
        </p:nvSpPr>
        <p:spPr>
          <a:xfrm>
            <a:off x="351967" y="1460021"/>
            <a:ext cx="11485984" cy="5211712"/>
          </a:xfrm>
        </p:spPr>
        <p:txBody>
          <a:bodyPr>
            <a:normAutofit/>
          </a:bodyPr>
          <a:lstStyle/>
          <a:p>
            <a:pPr marL="0" indent="0" algn="just">
              <a:buNone/>
            </a:pPr>
            <a:r>
              <a:rPr lang="fr-BE" sz="2000" b="1" dirty="0" smtClean="0">
                <a:solidFill>
                  <a:schemeClr val="tx1"/>
                </a:solidFill>
              </a:rPr>
              <a:t>Loi du 19 juillet 2018 sur les services de paiement. EEV le 9/08/2018. (transposition de la directive SPD II)</a:t>
            </a:r>
          </a:p>
          <a:p>
            <a:pPr marL="0" indent="0" algn="just">
              <a:buNone/>
            </a:pPr>
            <a:endParaRPr lang="fr-BE" sz="2000" b="1" dirty="0" smtClean="0">
              <a:solidFill>
                <a:schemeClr val="tx1"/>
              </a:solidFill>
            </a:endParaRPr>
          </a:p>
          <a:p>
            <a:pPr algn="just">
              <a:buFont typeface="Wingdings" panose="05000000000000000000" pitchFamily="2" charset="2"/>
              <a:buChar char="Ø"/>
            </a:pPr>
            <a:r>
              <a:rPr lang="fr-BE" sz="2000" dirty="0"/>
              <a:t>Interdiction de réclamer des frais supplémentaires en cas de règlement des achats par une carte de paiement (cartes de débit, cartes de crédit, …). Par contre, le commerçant peut toujours refuser le paiement par carte en-deçà d’un certain montant. </a:t>
            </a:r>
          </a:p>
          <a:p>
            <a:pPr algn="just">
              <a:buFont typeface="Wingdings" panose="05000000000000000000" pitchFamily="2" charset="2"/>
              <a:buChar char="Ø"/>
            </a:pPr>
            <a:r>
              <a:rPr lang="fr-BE" sz="2000" dirty="0"/>
              <a:t>Aucun frais pour un virement ou une domiciliation effectuée dans la zone SEPA</a:t>
            </a:r>
          </a:p>
          <a:p>
            <a:pPr algn="just">
              <a:buFont typeface="Wingdings" panose="05000000000000000000" pitchFamily="2" charset="2"/>
              <a:buChar char="Ø"/>
            </a:pPr>
            <a:r>
              <a:rPr lang="fr-BE" sz="2000" dirty="0"/>
              <a:t>Le montant maximum à la charge du consommateur en cas de perte ou de vol de la carte bancaire passe de 150,00 à 50,00 € Sauf dans les cas de négligence grave et de fraude commise par le consommateur même.</a:t>
            </a:r>
          </a:p>
          <a:p>
            <a:pPr algn="just">
              <a:buFont typeface="Wingdings" panose="05000000000000000000" pitchFamily="2" charset="2"/>
              <a:buChar char="Ø"/>
            </a:pPr>
            <a:r>
              <a:rPr lang="fr-BE" sz="2000" dirty="0"/>
              <a:t>Procédure de plainte interne obligatoire: Les prestataires de services de paiement se voient imposer une série de règles de procédure, comme l’obligation de fournir une réponse écrite endéans 15 jours à compter du dépôt de la </a:t>
            </a:r>
            <a:r>
              <a:rPr lang="fr-BE" sz="2000" dirty="0" smtClean="0"/>
              <a:t>plainte</a:t>
            </a:r>
          </a:p>
          <a:p>
            <a:pPr algn="just">
              <a:buFont typeface="Wingdings" panose="05000000000000000000" pitchFamily="2" charset="2"/>
              <a:buChar char="Ø"/>
            </a:pPr>
            <a:r>
              <a:rPr lang="fr-BE" sz="2000" dirty="0" smtClean="0"/>
              <a:t>Authentification « forte » du client (sécurisation des paiements)</a:t>
            </a:r>
          </a:p>
          <a:p>
            <a:pPr algn="just">
              <a:buFont typeface="Wingdings" panose="05000000000000000000" pitchFamily="2" charset="2"/>
              <a:buChar char="Ø"/>
            </a:pPr>
            <a:r>
              <a:rPr lang="fr-BE" sz="2000" dirty="0" smtClean="0"/>
              <a:t>Encadrement du système </a:t>
            </a:r>
            <a:r>
              <a:rPr lang="fr-BE" sz="2000" u="sng" dirty="0" smtClean="0"/>
              <a:t>de pré-autorisation </a:t>
            </a:r>
            <a:r>
              <a:rPr lang="fr-BE" sz="2000" dirty="0" smtClean="0"/>
              <a:t>pour les transactions dont le montant n’est pas connu à l’avance.</a:t>
            </a:r>
          </a:p>
          <a:p>
            <a:pPr algn="just">
              <a:buFont typeface="Wingdings" panose="05000000000000000000" pitchFamily="2" charset="2"/>
              <a:buChar char="Ø"/>
            </a:pPr>
            <a:endParaRPr lang="fr-BE" sz="1800" dirty="0"/>
          </a:p>
          <a:p>
            <a:pPr algn="just">
              <a:buFont typeface="Wingdings" panose="05000000000000000000" pitchFamily="2" charset="2"/>
              <a:buChar char="Ø"/>
            </a:pPr>
            <a:endParaRPr lang="fr-BE" sz="1800" dirty="0"/>
          </a:p>
        </p:txBody>
      </p:sp>
    </p:spTree>
    <p:extLst>
      <p:ext uri="{BB962C8B-B14F-4D97-AF65-F5344CB8AC3E}">
        <p14:creationId xmlns:p14="http://schemas.microsoft.com/office/powerpoint/2010/main" val="25613436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57224" y="499533"/>
            <a:ext cx="10772775" cy="1035756"/>
          </a:xfrm>
        </p:spPr>
        <p:txBody>
          <a:bodyPr/>
          <a:lstStyle/>
          <a:p>
            <a:r>
              <a:rPr lang="fr-BE" dirty="0" smtClean="0"/>
              <a:t>TVA (article 85 nouveau du code TVA)</a:t>
            </a:r>
            <a:endParaRPr lang="fr-BE" dirty="0"/>
          </a:p>
        </p:txBody>
      </p:sp>
      <p:sp>
        <p:nvSpPr>
          <p:cNvPr id="3" name="Espace réservé du contenu 2"/>
          <p:cNvSpPr>
            <a:spLocks noGrp="1"/>
          </p:cNvSpPr>
          <p:nvPr>
            <p:ph idx="1"/>
          </p:nvPr>
        </p:nvSpPr>
        <p:spPr>
          <a:xfrm>
            <a:off x="442456" y="1729457"/>
            <a:ext cx="11532636" cy="4897121"/>
          </a:xfrm>
        </p:spPr>
        <p:txBody>
          <a:bodyPr>
            <a:normAutofit/>
          </a:bodyPr>
          <a:lstStyle/>
          <a:p>
            <a:pPr marL="0" indent="0">
              <a:buNone/>
            </a:pPr>
            <a:r>
              <a:rPr lang="fr-BE" sz="2000" b="1" dirty="0">
                <a:solidFill>
                  <a:schemeClr val="tx1"/>
                </a:solidFill>
              </a:rPr>
              <a:t>Nouveau titre exécutoire</a:t>
            </a:r>
          </a:p>
          <a:p>
            <a:pPr>
              <a:buFont typeface="Wingdings" panose="05000000000000000000" pitchFamily="2" charset="2"/>
              <a:buChar char="Ø"/>
            </a:pPr>
            <a:r>
              <a:rPr lang="fr-BE" sz="2100" dirty="0"/>
              <a:t>Abandon de la contrainte individuelle établie par le Receveur et rendue exécutoire par le directeur général de l’administration de la TVA.</a:t>
            </a:r>
          </a:p>
          <a:p>
            <a:pPr>
              <a:buFont typeface="Wingdings" panose="05000000000000000000" pitchFamily="2" charset="2"/>
              <a:buChar char="Ø"/>
            </a:pPr>
            <a:r>
              <a:rPr lang="fr-BE" sz="2100" dirty="0"/>
              <a:t>Registre de perception et de recouvrement élaboré de manière automatique et rendu exécutoire par l’administrateur général de l’administration de la TVA.</a:t>
            </a:r>
          </a:p>
          <a:p>
            <a:pPr>
              <a:buFont typeface="Wingdings" panose="05000000000000000000" pitchFamily="2" charset="2"/>
              <a:buChar char="Ø"/>
            </a:pPr>
            <a:r>
              <a:rPr lang="fr-BE" sz="2100" dirty="0"/>
              <a:t>Information du contribuable par courrier simple que sa dette est reprise au registre + avis de perception et de recouvrement qui reprend:</a:t>
            </a:r>
          </a:p>
          <a:p>
            <a:pPr lvl="2">
              <a:buFont typeface="Arial" panose="020B0604020202020204" pitchFamily="34" charset="0"/>
              <a:buChar char="•"/>
            </a:pPr>
            <a:r>
              <a:rPr lang="fr-BE" sz="2100" dirty="0"/>
              <a:t>Les données d’identification du contribuable</a:t>
            </a:r>
          </a:p>
          <a:p>
            <a:pPr lvl="2">
              <a:buFont typeface="Arial" panose="020B0604020202020204" pitchFamily="34" charset="0"/>
              <a:buChar char="•"/>
            </a:pPr>
            <a:r>
              <a:rPr lang="fr-BE" sz="2100" dirty="0"/>
              <a:t>Le montant de sa dette TVA, en principal, amendes, intérêts et accessoires</a:t>
            </a:r>
          </a:p>
          <a:p>
            <a:pPr lvl="2">
              <a:buFont typeface="Arial" panose="020B0604020202020204" pitchFamily="34" charset="0"/>
              <a:buChar char="•"/>
            </a:pPr>
            <a:r>
              <a:rPr lang="fr-BE" sz="2100" dirty="0"/>
              <a:t>La date d’exécutoire du registre de perception et de recouvrement</a:t>
            </a:r>
          </a:p>
          <a:p>
            <a:pPr lvl="2">
              <a:buFont typeface="Arial" panose="020B0604020202020204" pitchFamily="34" charset="0"/>
              <a:buChar char="•"/>
            </a:pPr>
            <a:r>
              <a:rPr lang="fr-BE" sz="2100" dirty="0"/>
              <a:t>Une invitation à payer les sommes dues;</a:t>
            </a:r>
          </a:p>
          <a:p>
            <a:pPr>
              <a:buFont typeface="Wingdings" panose="05000000000000000000" pitchFamily="2" charset="2"/>
              <a:buChar char="Ø"/>
            </a:pPr>
            <a:r>
              <a:rPr lang="fr-BE" sz="2100" dirty="0"/>
              <a:t>La reprise de la dette fiscale sur le registre interrompt la prescription. Nouveau délai de 5 ans.</a:t>
            </a:r>
          </a:p>
          <a:p>
            <a:pPr>
              <a:buFont typeface="Wingdings" panose="05000000000000000000" pitchFamily="2" charset="2"/>
              <a:buChar char="Ø"/>
            </a:pPr>
            <a:endParaRPr lang="fr-BE" sz="2100" dirty="0" smtClean="0"/>
          </a:p>
          <a:p>
            <a:pPr>
              <a:buFont typeface="Wingdings" panose="05000000000000000000" pitchFamily="2" charset="2"/>
              <a:buChar char="Ø"/>
            </a:pPr>
            <a:endParaRPr lang="fr-BE" sz="2000" dirty="0"/>
          </a:p>
        </p:txBody>
      </p:sp>
    </p:spTree>
    <p:extLst>
      <p:ext uri="{BB962C8B-B14F-4D97-AF65-F5344CB8AC3E}">
        <p14:creationId xmlns:p14="http://schemas.microsoft.com/office/powerpoint/2010/main" val="10793021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05247" y="216442"/>
            <a:ext cx="11515819" cy="1508760"/>
          </a:xfrm>
        </p:spPr>
        <p:txBody>
          <a:bodyPr vert="horz" lIns="91440" tIns="45720" rIns="91440" bIns="45720" rtlCol="0" anchor="ctr">
            <a:normAutofit/>
          </a:bodyPr>
          <a:lstStyle/>
          <a:p>
            <a:pPr algn="just"/>
            <a:r>
              <a:rPr lang="fr-BE" dirty="0"/>
              <a:t>Compensation fiscale: article 334 nouveau de la loi programme de 2004</a:t>
            </a:r>
          </a:p>
        </p:txBody>
      </p:sp>
      <p:sp>
        <p:nvSpPr>
          <p:cNvPr id="5" name="Espace réservé du contenu 4"/>
          <p:cNvSpPr>
            <a:spLocks noGrp="1"/>
          </p:cNvSpPr>
          <p:nvPr>
            <p:ph idx="1"/>
          </p:nvPr>
        </p:nvSpPr>
        <p:spPr>
          <a:xfrm>
            <a:off x="276574" y="2103949"/>
            <a:ext cx="11773163" cy="4206240"/>
          </a:xfrm>
        </p:spPr>
        <p:txBody>
          <a:bodyPr>
            <a:normAutofit/>
          </a:bodyPr>
          <a:lstStyle/>
          <a:p>
            <a:pPr marL="0" indent="0" algn="just">
              <a:buNone/>
            </a:pPr>
            <a:r>
              <a:rPr lang="fr-BE" b="1" dirty="0" smtClean="0">
                <a:solidFill>
                  <a:schemeClr val="tx1"/>
                </a:solidFill>
              </a:rPr>
              <a:t>Voir article 156 de la loi programme du 25 décembre 2017 modifiant  l’article 334 de la loi programme du 27 décembre 2004.</a:t>
            </a:r>
          </a:p>
          <a:p>
            <a:pPr marL="0" indent="0" algn="just">
              <a:buNone/>
            </a:pPr>
            <a:r>
              <a:rPr lang="fr-BE" b="1" dirty="0" smtClean="0"/>
              <a:t>« </a:t>
            </a:r>
            <a:r>
              <a:rPr lang="fr-BE" sz="2000" dirty="0">
                <a:latin typeface="+mj-lt"/>
              </a:rPr>
              <a:t>Toute somme à restituer ou à payer à une personne par le Service public fédéral Finances, par l'Office national de sécurité sociale </a:t>
            </a:r>
            <a:r>
              <a:rPr lang="fr-BE" sz="2000" i="1" dirty="0">
                <a:solidFill>
                  <a:srgbClr val="FF0000"/>
                </a:solidFill>
                <a:latin typeface="+mj-lt"/>
              </a:rPr>
              <a:t>ou par un autre Service public fédéral ou organisme d'Etat</a:t>
            </a:r>
            <a:r>
              <a:rPr lang="fr-BE" sz="2000" dirty="0">
                <a:solidFill>
                  <a:srgbClr val="FF0000"/>
                </a:solidFill>
                <a:latin typeface="+mj-lt"/>
              </a:rPr>
              <a:t>, </a:t>
            </a:r>
            <a:r>
              <a:rPr lang="fr-BE" sz="2000" dirty="0">
                <a:latin typeface="+mj-lt"/>
              </a:rPr>
              <a:t>peut être affectée sans formalités et au choix du fonctionnaire compétent, sans préjudice de l'application du paragraphe 6, au paiement des sommes dues par cette personne dont la perception et le recouvrement sont assurés par le Service public fédéral Finances ou par l'Office national de sécurité sociale, par ou en vertu d'une disposition ayant force de loi </a:t>
            </a:r>
            <a:r>
              <a:rPr lang="fr-BE" sz="2000" b="1" dirty="0" smtClean="0">
                <a:latin typeface="+mj-lt"/>
              </a:rPr>
              <a:t>»</a:t>
            </a:r>
            <a:r>
              <a:rPr lang="fr-BE" sz="2000" dirty="0" smtClean="0">
                <a:latin typeface="+mj-lt"/>
              </a:rPr>
              <a:t>.</a:t>
            </a:r>
          </a:p>
          <a:p>
            <a:pPr marL="0" indent="0" algn="just">
              <a:buNone/>
            </a:pPr>
            <a:endParaRPr lang="fr-BE" sz="2000" dirty="0" smtClean="0">
              <a:latin typeface="+mj-lt"/>
            </a:endParaRPr>
          </a:p>
          <a:p>
            <a:pPr marL="0" indent="0" algn="just">
              <a:buNone/>
            </a:pPr>
            <a:r>
              <a:rPr lang="fr-BE" sz="2000" dirty="0" smtClean="0">
                <a:latin typeface="+mj-lt"/>
                <a:ea typeface="Cambria" panose="02040503050406030204" pitchFamily="18" charset="0"/>
              </a:rPr>
              <a:t>⇨⇨</a:t>
            </a:r>
            <a:r>
              <a:rPr lang="fr-BE" sz="2000" dirty="0" smtClean="0">
                <a:latin typeface="+mj-lt"/>
              </a:rPr>
              <a:t>Toute </a:t>
            </a:r>
            <a:r>
              <a:rPr lang="fr-BE" sz="2000" dirty="0">
                <a:latin typeface="+mj-lt"/>
              </a:rPr>
              <a:t>somme qui doit être restituée ou payée par un service public fédéral ou un organisme d’État peut être appréhendée. Mais les créances pour lesquelles on peut affecter la </a:t>
            </a:r>
            <a:r>
              <a:rPr lang="fr-BE" sz="2000" dirty="0" smtClean="0">
                <a:latin typeface="+mj-lt"/>
              </a:rPr>
              <a:t>somme doivent </a:t>
            </a:r>
            <a:r>
              <a:rPr lang="fr-BE" sz="2000" dirty="0">
                <a:latin typeface="+mj-lt"/>
              </a:rPr>
              <a:t>être des créances dont la perception et le recouvrement sont assurés par le SPF Finances ou par l’Office national de sécurité sociale.</a:t>
            </a:r>
          </a:p>
        </p:txBody>
      </p:sp>
    </p:spTree>
    <p:extLst>
      <p:ext uri="{BB962C8B-B14F-4D97-AF65-F5344CB8AC3E}">
        <p14:creationId xmlns:p14="http://schemas.microsoft.com/office/powerpoint/2010/main" val="20095785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9180" y="127000"/>
            <a:ext cx="10772775" cy="1035756"/>
          </a:xfrm>
        </p:spPr>
        <p:txBody>
          <a:bodyPr/>
          <a:lstStyle/>
          <a:p>
            <a:r>
              <a:rPr lang="fr-BE" dirty="0" err="1" smtClean="0"/>
              <a:t>Vivaqua</a:t>
            </a:r>
            <a:endParaRPr lang="fr-BE" dirty="0"/>
          </a:p>
        </p:txBody>
      </p:sp>
      <p:sp>
        <p:nvSpPr>
          <p:cNvPr id="3" name="Espace réservé du contenu 2"/>
          <p:cNvSpPr>
            <a:spLocks noGrp="1"/>
          </p:cNvSpPr>
          <p:nvPr>
            <p:ph idx="1"/>
          </p:nvPr>
        </p:nvSpPr>
        <p:spPr>
          <a:xfrm>
            <a:off x="386472" y="1413368"/>
            <a:ext cx="11448661" cy="5247075"/>
          </a:xfrm>
        </p:spPr>
        <p:txBody>
          <a:bodyPr>
            <a:normAutofit/>
          </a:bodyPr>
          <a:lstStyle/>
          <a:p>
            <a:pPr marL="0" indent="0" algn="just">
              <a:buNone/>
            </a:pPr>
            <a:r>
              <a:rPr lang="fr-FR" b="1" dirty="0" smtClean="0">
                <a:solidFill>
                  <a:schemeClr val="tx1"/>
                </a:solidFill>
              </a:rPr>
              <a:t>1/ O</a:t>
            </a:r>
            <a:r>
              <a:rPr lang="fr-BE" b="1" dirty="0" err="1">
                <a:solidFill>
                  <a:schemeClr val="tx1"/>
                </a:solidFill>
              </a:rPr>
              <a:t>rdonnance</a:t>
            </a:r>
            <a:r>
              <a:rPr lang="fr-BE" b="1" dirty="0">
                <a:solidFill>
                  <a:schemeClr val="tx1"/>
                </a:solidFill>
              </a:rPr>
              <a:t> du XX/XX/XXXX modifiant certaines dispositions de l'ordonnance du 8 septembre 1994 réglementant la fourniture d'eau alimentaire distribuée par réseau en Région bruxelloise et de l'ordonnance du 20 octobre 2006 établissant un cadre pour la </a:t>
            </a:r>
            <a:r>
              <a:rPr lang="fr-BE" b="1" dirty="0" smtClean="0">
                <a:solidFill>
                  <a:schemeClr val="tx1"/>
                </a:solidFill>
              </a:rPr>
              <a:t>politique de l'eau </a:t>
            </a:r>
            <a:r>
              <a:rPr lang="fr-BE" dirty="0" smtClean="0"/>
              <a:t>(</a:t>
            </a:r>
            <a:r>
              <a:rPr lang="fr-BE" sz="2000" i="1" dirty="0" smtClean="0"/>
              <a:t>Proposition d’ordonnance a été approuvée en séance plénière en avril 2019 mais pas encore de publication à ce jour</a:t>
            </a:r>
            <a:r>
              <a:rPr lang="fr-BE" dirty="0" smtClean="0"/>
              <a:t>)</a:t>
            </a:r>
          </a:p>
          <a:p>
            <a:pPr marL="0" indent="0" algn="just">
              <a:buNone/>
            </a:pPr>
            <a:endParaRPr lang="fr-BE" dirty="0" smtClean="0"/>
          </a:p>
          <a:p>
            <a:pPr lvl="0">
              <a:buFont typeface="Wingdings" panose="05000000000000000000" pitchFamily="2" charset="2"/>
              <a:buChar char="Ø"/>
            </a:pPr>
            <a:r>
              <a:rPr lang="fr-FR" sz="2200" dirty="0"/>
              <a:t>un </a:t>
            </a:r>
            <a:r>
              <a:rPr lang="fr-FR" sz="2200" b="1" dirty="0"/>
              <a:t>délai de 2 mois</a:t>
            </a:r>
            <a:r>
              <a:rPr lang="fr-FR" sz="2200" dirty="0"/>
              <a:t> (au lieu d’un) pour que les </a:t>
            </a:r>
            <a:r>
              <a:rPr lang="fr-FR" sz="2200" dirty="0" err="1"/>
              <a:t>Cpas</a:t>
            </a:r>
            <a:r>
              <a:rPr lang="fr-FR" sz="2200" dirty="0"/>
              <a:t> puissent intervenir afin d’aider les personnes qui ont des factures d’eau impayées avant que le juge ne puisse décider de faire couper l’eau, </a:t>
            </a:r>
            <a:endParaRPr lang="fr-BE" sz="2200" dirty="0"/>
          </a:p>
          <a:p>
            <a:pPr lvl="0">
              <a:buFont typeface="Wingdings" panose="05000000000000000000" pitchFamily="2" charset="2"/>
              <a:buChar char="Ø"/>
            </a:pPr>
            <a:r>
              <a:rPr lang="fr-FR" sz="2200" dirty="0"/>
              <a:t>l’</a:t>
            </a:r>
            <a:r>
              <a:rPr lang="fr-BE" sz="2200" dirty="0"/>
              <a:t>obligation pour </a:t>
            </a:r>
            <a:r>
              <a:rPr lang="fr-BE" sz="2200" dirty="0" err="1"/>
              <a:t>Vivaqua</a:t>
            </a:r>
            <a:r>
              <a:rPr lang="fr-BE" sz="2200" dirty="0"/>
              <a:t> de transmettre un </a:t>
            </a:r>
            <a:r>
              <a:rPr lang="fr-BE" sz="2200" b="1" dirty="0"/>
              <a:t>décompte détaillé de la dette</a:t>
            </a:r>
            <a:r>
              <a:rPr lang="fr-BE" sz="2200" dirty="0"/>
              <a:t> d’eau lors de la communication des listings au CPAS.</a:t>
            </a:r>
          </a:p>
          <a:p>
            <a:pPr lvl="0">
              <a:buFont typeface="Wingdings" panose="05000000000000000000" pitchFamily="2" charset="2"/>
              <a:buChar char="Ø"/>
            </a:pPr>
            <a:r>
              <a:rPr lang="fr-FR" sz="2200" dirty="0"/>
              <a:t>une </a:t>
            </a:r>
            <a:r>
              <a:rPr lang="fr-FR" sz="2200" b="1" dirty="0"/>
              <a:t>facturation</a:t>
            </a:r>
            <a:r>
              <a:rPr lang="fr-BE" sz="2200" b="1" dirty="0"/>
              <a:t> électronique mensuelle</a:t>
            </a:r>
            <a:r>
              <a:rPr lang="fr-BE" sz="2200" dirty="0"/>
              <a:t> pour tous les ménages qui en font la demande</a:t>
            </a:r>
            <a:r>
              <a:rPr lang="fr-FR" sz="2200" dirty="0"/>
              <a:t>.</a:t>
            </a:r>
            <a:endParaRPr lang="fr-BE" sz="2200" dirty="0"/>
          </a:p>
          <a:p>
            <a:pPr>
              <a:buFont typeface="Wingdings" panose="05000000000000000000" pitchFamily="2" charset="2"/>
              <a:buChar char="Ø"/>
            </a:pPr>
            <a:endParaRPr lang="fr-BE" sz="2200" dirty="0"/>
          </a:p>
        </p:txBody>
      </p:sp>
    </p:spTree>
    <p:extLst>
      <p:ext uri="{BB962C8B-B14F-4D97-AF65-F5344CB8AC3E}">
        <p14:creationId xmlns:p14="http://schemas.microsoft.com/office/powerpoint/2010/main" val="33579053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87891" y="207924"/>
            <a:ext cx="10772775" cy="1022565"/>
          </a:xfrm>
        </p:spPr>
        <p:txBody>
          <a:bodyPr/>
          <a:lstStyle/>
          <a:p>
            <a:r>
              <a:rPr lang="fr-BE" dirty="0" smtClean="0"/>
              <a:t>VIVAQUA</a:t>
            </a:r>
            <a:endParaRPr lang="fr-BE" dirty="0"/>
          </a:p>
        </p:txBody>
      </p:sp>
      <p:sp>
        <p:nvSpPr>
          <p:cNvPr id="3" name="Espace réservé du contenu 2"/>
          <p:cNvSpPr>
            <a:spLocks noGrp="1"/>
          </p:cNvSpPr>
          <p:nvPr>
            <p:ph idx="1"/>
          </p:nvPr>
        </p:nvSpPr>
        <p:spPr>
          <a:xfrm>
            <a:off x="162766" y="1230489"/>
            <a:ext cx="11622834" cy="5667022"/>
          </a:xfrm>
        </p:spPr>
        <p:txBody>
          <a:bodyPr>
            <a:normAutofit fontScale="77500" lnSpcReduction="20000"/>
          </a:bodyPr>
          <a:lstStyle/>
          <a:p>
            <a:pPr algn="just"/>
            <a:r>
              <a:rPr lang="fr-BE" sz="3100" b="1" dirty="0" smtClean="0">
                <a:solidFill>
                  <a:schemeClr val="tx1"/>
                </a:solidFill>
              </a:rPr>
              <a:t>2/ Ordonnance </a:t>
            </a:r>
            <a:r>
              <a:rPr lang="fr-BE" sz="3100" b="1" dirty="0">
                <a:solidFill>
                  <a:schemeClr val="tx1"/>
                </a:solidFill>
              </a:rPr>
              <a:t>du XX/XX/XXXX modifiant l'ordonnance du 20 octobre 2006 établissant un cadre pour la politique de l'eau (pas encore publiée au MB</a:t>
            </a:r>
            <a:r>
              <a:rPr lang="fr-BE" sz="3100" b="1" dirty="0" smtClean="0">
                <a:solidFill>
                  <a:schemeClr val="tx1"/>
                </a:solidFill>
              </a:rPr>
              <a:t>)</a:t>
            </a:r>
          </a:p>
          <a:p>
            <a:pPr marL="0" indent="0" algn="just">
              <a:buNone/>
            </a:pPr>
            <a:endParaRPr lang="fr-BE" sz="300" b="1" dirty="0">
              <a:solidFill>
                <a:schemeClr val="tx1"/>
              </a:solidFill>
            </a:endParaRPr>
          </a:p>
          <a:p>
            <a:pPr marL="0" indent="0" algn="just">
              <a:buNone/>
            </a:pPr>
            <a:r>
              <a:rPr lang="fr-BE" u="sng" dirty="0" smtClean="0">
                <a:solidFill>
                  <a:schemeClr val="tx1"/>
                </a:solidFill>
                <a:latin typeface="Cambria" panose="02040503050406030204" pitchFamily="18" charset="0"/>
                <a:ea typeface="Cambria" panose="02040503050406030204" pitchFamily="18" charset="0"/>
              </a:rPr>
              <a:t>⇨ </a:t>
            </a:r>
            <a:r>
              <a:rPr lang="fr-BE" b="1" u="sng" dirty="0" smtClean="0">
                <a:solidFill>
                  <a:schemeClr val="tx1"/>
                </a:solidFill>
              </a:rPr>
              <a:t>Insertion d’un article 38/2</a:t>
            </a:r>
          </a:p>
          <a:p>
            <a:pPr algn="just">
              <a:spcAft>
                <a:spcPts val="1000"/>
              </a:spcAft>
            </a:pPr>
            <a:r>
              <a:rPr lang="fr-BE" dirty="0">
                <a:solidFill>
                  <a:schemeClr val="tx1"/>
                </a:solidFill>
              </a:rPr>
              <a:t> Art. </a:t>
            </a:r>
            <a:r>
              <a:rPr lang="fr-BE" dirty="0" smtClean="0">
                <a:solidFill>
                  <a:schemeClr val="tx1"/>
                </a:solidFill>
              </a:rPr>
              <a:t>38/2. Principes </a:t>
            </a:r>
            <a:r>
              <a:rPr lang="fr-BE" dirty="0">
                <a:solidFill>
                  <a:schemeClr val="tx1"/>
                </a:solidFill>
              </a:rPr>
              <a:t>de facturation applicables à la distribution d’eau destinée à la consommation humaine </a:t>
            </a:r>
            <a:r>
              <a:rPr lang="fr-BE" dirty="0"/>
              <a:t>comprennent au moins les éléments suivants : </a:t>
            </a:r>
            <a:endParaRPr lang="fr-BE" dirty="0" smtClean="0"/>
          </a:p>
          <a:p>
            <a:pPr algn="just">
              <a:spcAft>
                <a:spcPts val="1000"/>
              </a:spcAft>
            </a:pPr>
            <a:r>
              <a:rPr lang="fr-BE" dirty="0" smtClean="0"/>
              <a:t>– </a:t>
            </a:r>
            <a:r>
              <a:rPr lang="fr-BE" dirty="0"/>
              <a:t>le prix de l’eau est facturé aux usagers à travers une facture intégrale, reprenant au moins le prix de la distribution de l’eau, à titre principal, et le prix de l’assainissement (collecte et épuration), à titre accessoire </a:t>
            </a:r>
            <a:r>
              <a:rPr lang="fr-BE" dirty="0" smtClean="0"/>
              <a:t>;</a:t>
            </a:r>
          </a:p>
          <a:p>
            <a:pPr algn="just">
              <a:spcAft>
                <a:spcPts val="1000"/>
              </a:spcAft>
            </a:pPr>
            <a:r>
              <a:rPr lang="fr-BE" dirty="0" smtClean="0"/>
              <a:t> </a:t>
            </a:r>
            <a:r>
              <a:rPr lang="fr-BE" dirty="0"/>
              <a:t>– une facture intermédiaire est établie au moins chaque trimestre pour les ménages et chaque année pour les autres usagers ; </a:t>
            </a:r>
            <a:endParaRPr lang="fr-BE" dirty="0" smtClean="0"/>
          </a:p>
          <a:p>
            <a:pPr algn="just">
              <a:spcAft>
                <a:spcPts val="1000"/>
              </a:spcAft>
            </a:pPr>
            <a:r>
              <a:rPr lang="fr-BE" dirty="0" smtClean="0"/>
              <a:t>– </a:t>
            </a:r>
            <a:r>
              <a:rPr lang="fr-BE" dirty="0"/>
              <a:t>en annexe de la facture intermédiaire adressée aux ménages, </a:t>
            </a:r>
            <a:r>
              <a:rPr lang="fr-BE" b="1" dirty="0"/>
              <a:t>des informations sont fournies concernant l’existence des dispositifs d’accompagnement existants au sein de la Région de Bruxelles-Capitale et les coordonnées utiles pour les contacter </a:t>
            </a:r>
            <a:r>
              <a:rPr lang="fr-BE" dirty="0"/>
              <a:t>; </a:t>
            </a:r>
            <a:endParaRPr lang="fr-BE" dirty="0" smtClean="0"/>
          </a:p>
          <a:p>
            <a:pPr algn="just">
              <a:spcAft>
                <a:spcPts val="1000"/>
              </a:spcAft>
            </a:pPr>
            <a:r>
              <a:rPr lang="fr-BE" dirty="0" smtClean="0"/>
              <a:t>– </a:t>
            </a:r>
            <a:r>
              <a:rPr lang="fr-BE" dirty="0"/>
              <a:t>le nombre de factures intermédiaires sur une année est arrêté par le Gouvernement sur proposition de l’opérateur de l’eau visé à l’article 17, § 1er, 3°, en fonction des tranches de consommation (m³ consommés par an) ; </a:t>
            </a:r>
            <a:endParaRPr lang="fr-BE" dirty="0" smtClean="0"/>
          </a:p>
          <a:p>
            <a:pPr algn="just">
              <a:spcAft>
                <a:spcPts val="1000"/>
              </a:spcAft>
            </a:pPr>
            <a:r>
              <a:rPr lang="fr-BE" dirty="0" smtClean="0"/>
              <a:t>– </a:t>
            </a:r>
            <a:r>
              <a:rPr lang="fr-BE" dirty="0"/>
              <a:t>en annexe de la facture intégrale adressée aux ménages, et au moins une fois par an, des informations sont fournies aux usagers à propos de la part du coût-vérité prise en charge par les pouvoirs publics, de la composition de l’eau de distribution et toute autre information utile leur permettant de consommer l’eau de manière plus économe. </a:t>
            </a:r>
          </a:p>
        </p:txBody>
      </p:sp>
    </p:spTree>
    <p:extLst>
      <p:ext uri="{BB962C8B-B14F-4D97-AF65-F5344CB8AC3E}">
        <p14:creationId xmlns:p14="http://schemas.microsoft.com/office/powerpoint/2010/main" val="27825041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927" y="239888"/>
            <a:ext cx="10772775" cy="911578"/>
          </a:xfrm>
        </p:spPr>
        <p:txBody>
          <a:bodyPr/>
          <a:lstStyle/>
          <a:p>
            <a:r>
              <a:rPr lang="fr-BE" dirty="0" err="1" smtClean="0"/>
              <a:t>vivaqua</a:t>
            </a:r>
            <a:endParaRPr lang="fr-BE" dirty="0"/>
          </a:p>
        </p:txBody>
      </p:sp>
      <p:sp>
        <p:nvSpPr>
          <p:cNvPr id="3" name="Espace réservé du contenu 2"/>
          <p:cNvSpPr>
            <a:spLocks noGrp="1"/>
          </p:cNvSpPr>
          <p:nvPr>
            <p:ph idx="1"/>
          </p:nvPr>
        </p:nvSpPr>
        <p:spPr>
          <a:xfrm>
            <a:off x="251927" y="2011680"/>
            <a:ext cx="11532636" cy="4206240"/>
          </a:xfrm>
        </p:spPr>
        <p:txBody>
          <a:bodyPr/>
          <a:lstStyle/>
          <a:p>
            <a:pPr lvl="0"/>
            <a:r>
              <a:rPr lang="fr-BE" b="1" dirty="0" smtClean="0">
                <a:solidFill>
                  <a:schemeClr val="tx1"/>
                </a:solidFill>
              </a:rPr>
              <a:t>3/ R</a:t>
            </a:r>
            <a:r>
              <a:rPr lang="fr-BE" sz="2400" b="1" dirty="0" smtClean="0">
                <a:solidFill>
                  <a:schemeClr val="tx1"/>
                </a:solidFill>
              </a:rPr>
              <a:t>ésolution </a:t>
            </a:r>
            <a:r>
              <a:rPr lang="fr-BE" sz="2400" b="1" dirty="0">
                <a:solidFill>
                  <a:schemeClr val="tx1"/>
                </a:solidFill>
              </a:rPr>
              <a:t>concernant l'accès à l'eau pour toutes et tous et la lutte contre la précarité hydrique en Région de Bruxelles-Capitale  </a:t>
            </a:r>
          </a:p>
          <a:p>
            <a:pPr marL="0" indent="0">
              <a:buNone/>
            </a:pPr>
            <a:endParaRPr lang="fr-BE" dirty="0" smtClean="0">
              <a:solidFill>
                <a:schemeClr val="tx1"/>
              </a:solidFill>
            </a:endParaRPr>
          </a:p>
          <a:p>
            <a:pPr marL="0" indent="0" algn="just">
              <a:buNone/>
            </a:pPr>
            <a:r>
              <a:rPr lang="fr-BE" sz="2200" dirty="0" smtClean="0">
                <a:solidFill>
                  <a:schemeClr val="tx1"/>
                </a:solidFill>
              </a:rPr>
              <a:t>Cette </a:t>
            </a:r>
            <a:r>
              <a:rPr lang="fr-BE" sz="2200" dirty="0">
                <a:solidFill>
                  <a:schemeClr val="tx1"/>
                </a:solidFill>
              </a:rPr>
              <a:t>résolution demande au Gouvernement de la Région de Bruxelles-Capitale de constituer un groupe de travail qui devra réunir </a:t>
            </a:r>
            <a:r>
              <a:rPr lang="fr-BE" sz="2200" dirty="0" err="1">
                <a:solidFill>
                  <a:schemeClr val="tx1"/>
                </a:solidFill>
              </a:rPr>
              <a:t>Vivaqua</a:t>
            </a:r>
            <a:r>
              <a:rPr lang="fr-BE" sz="2200" dirty="0">
                <a:solidFill>
                  <a:schemeClr val="tx1"/>
                </a:solidFill>
              </a:rPr>
              <a:t> et les acteurs de la lutte contre la pauvreté, l’endettement, et la précarité hydrique</a:t>
            </a:r>
            <a:r>
              <a:rPr lang="fr-BE" sz="2200" dirty="0" smtClean="0">
                <a:solidFill>
                  <a:schemeClr val="tx1"/>
                </a:solidFill>
              </a:rPr>
              <a:t>.</a:t>
            </a:r>
            <a:endParaRPr lang="fr-BE" sz="2200" dirty="0">
              <a:solidFill>
                <a:schemeClr val="tx1"/>
              </a:solidFill>
            </a:endParaRPr>
          </a:p>
          <a:p>
            <a:pPr marL="0" indent="0" algn="just">
              <a:buNone/>
            </a:pPr>
            <a:r>
              <a:rPr lang="fr-BE" sz="2200" dirty="0">
                <a:solidFill>
                  <a:schemeClr val="tx1"/>
                </a:solidFill>
              </a:rPr>
              <a:t>Ce </a:t>
            </a:r>
            <a:r>
              <a:rPr lang="fr-BE" sz="2200" b="1" dirty="0">
                <a:solidFill>
                  <a:schemeClr val="tx1"/>
                </a:solidFill>
              </a:rPr>
              <a:t>groupe de travail</a:t>
            </a:r>
            <a:r>
              <a:rPr lang="fr-BE" sz="2200" dirty="0">
                <a:solidFill>
                  <a:schemeClr val="tx1"/>
                </a:solidFill>
              </a:rPr>
              <a:t> sera notamment en charge de formuler un avis dans les plus brefs délais sur la question de </a:t>
            </a:r>
            <a:r>
              <a:rPr lang="fr-BE" sz="2200" b="1" dirty="0">
                <a:solidFill>
                  <a:schemeClr val="tx1"/>
                </a:solidFill>
              </a:rPr>
              <a:t>l’établissement d’un plan de paiement raisonnable</a:t>
            </a:r>
            <a:endParaRPr lang="fr-BE" sz="2200" dirty="0">
              <a:solidFill>
                <a:schemeClr val="tx1"/>
              </a:solidFill>
            </a:endParaRPr>
          </a:p>
        </p:txBody>
      </p:sp>
    </p:spTree>
    <p:extLst>
      <p:ext uri="{BB962C8B-B14F-4D97-AF65-F5344CB8AC3E}">
        <p14:creationId xmlns:p14="http://schemas.microsoft.com/office/powerpoint/2010/main" val="7556097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smtClean="0"/>
              <a:t>SECAL</a:t>
            </a:r>
            <a:endParaRPr lang="fr-BE" dirty="0"/>
          </a:p>
        </p:txBody>
      </p:sp>
      <p:sp>
        <p:nvSpPr>
          <p:cNvPr id="4" name="Titre 1"/>
          <p:cNvSpPr>
            <a:spLocks noGrp="1"/>
          </p:cNvSpPr>
          <p:nvPr>
            <p:ph idx="1"/>
          </p:nvPr>
        </p:nvSpPr>
        <p:spPr>
          <a:xfrm>
            <a:off x="447869" y="2011680"/>
            <a:ext cx="10539130" cy="4206240"/>
          </a:xfrm>
        </p:spPr>
        <p:txBody>
          <a:bodyPr>
            <a:normAutofit/>
          </a:bodyPr>
          <a:lstStyle/>
          <a:p>
            <a:r>
              <a:rPr lang="fr-BE" sz="2800" b="1" dirty="0" smtClean="0">
                <a:solidFill>
                  <a:schemeClr val="tx1"/>
                </a:solidFill>
              </a:rPr>
              <a:t>Le plafond du service des créances alimentaires relevé à 2.200,00 €</a:t>
            </a:r>
            <a:r>
              <a:rPr lang="fr-BE" sz="1200" dirty="0" smtClean="0">
                <a:solidFill>
                  <a:schemeClr val="tx1"/>
                </a:solidFill>
              </a:rPr>
              <a:t/>
            </a:r>
            <a:br>
              <a:rPr lang="fr-BE" sz="1200" dirty="0" smtClean="0">
                <a:solidFill>
                  <a:schemeClr val="tx1"/>
                </a:solidFill>
              </a:rPr>
            </a:br>
            <a:endParaRPr lang="fr-BE" sz="1200" dirty="0" smtClean="0">
              <a:solidFill>
                <a:schemeClr val="tx1"/>
              </a:solidFill>
            </a:endParaRPr>
          </a:p>
          <a:p>
            <a:pPr marL="0" indent="0" algn="just">
              <a:buNone/>
            </a:pPr>
            <a:r>
              <a:rPr lang="fr-BE" sz="2000" dirty="0" smtClean="0">
                <a:latin typeface="Cambria" panose="02040503050406030204" pitchFamily="18" charset="0"/>
                <a:ea typeface="Cambria" panose="02040503050406030204" pitchFamily="18" charset="0"/>
              </a:rPr>
              <a:t>⇨ </a:t>
            </a:r>
            <a:r>
              <a:rPr lang="fr-BE" sz="2000" dirty="0" smtClean="0"/>
              <a:t>VOIR PROJET </a:t>
            </a:r>
            <a:r>
              <a:rPr lang="fr-BE" sz="2000" dirty="0"/>
              <a:t>DE LOI </a:t>
            </a:r>
            <a:r>
              <a:rPr lang="fr-BE" sz="2000" dirty="0" smtClean="0"/>
              <a:t>modifiant </a:t>
            </a:r>
            <a:r>
              <a:rPr lang="fr-BE" sz="2000" dirty="0"/>
              <a:t>la loi du 21 février 2003 créant un Service des créances alimentaires au sein du SPF Finances en vue d’augmenter le plafond de revenus pour pouvoir bénéficier d’avances sur pension </a:t>
            </a:r>
            <a:r>
              <a:rPr lang="fr-BE" sz="2000" dirty="0" smtClean="0"/>
              <a:t>alimentaire, adopté en séance plénière de la Chambre le 4/04/2019. </a:t>
            </a:r>
          </a:p>
          <a:p>
            <a:pPr marL="0" indent="0" algn="just">
              <a:buNone/>
            </a:pPr>
            <a:r>
              <a:rPr lang="fr-BE" sz="2000" dirty="0" smtClean="0"/>
              <a:t>Soumis à la sanction royale. </a:t>
            </a:r>
          </a:p>
        </p:txBody>
      </p:sp>
    </p:spTree>
    <p:extLst>
      <p:ext uri="{BB962C8B-B14F-4D97-AF65-F5344CB8AC3E}">
        <p14:creationId xmlns:p14="http://schemas.microsoft.com/office/powerpoint/2010/main" val="91189291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1072444" y="458236"/>
            <a:ext cx="1620315" cy="804900"/>
          </a:xfrm>
          <a:prstGeom prst="rect">
            <a:avLst/>
          </a:prstGeom>
          <a:noFill/>
        </p:spPr>
        <p:txBody>
          <a:bodyPr wrap="none" rtlCol="0">
            <a:spAutoFit/>
          </a:bodyPr>
          <a:lstStyle/>
          <a:p>
            <a:pPr>
              <a:lnSpc>
                <a:spcPct val="85000"/>
              </a:lnSpc>
              <a:spcBef>
                <a:spcPct val="0"/>
              </a:spcBef>
            </a:pPr>
            <a:r>
              <a:rPr lang="fr-BE" sz="5400" spc="-120" dirty="0">
                <a:solidFill>
                  <a:schemeClr val="accent1"/>
                </a:solidFill>
                <a:latin typeface="+mj-lt"/>
                <a:ea typeface="+mj-ea"/>
                <a:cs typeface="+mj-cs"/>
              </a:rPr>
              <a:t>SNCB</a:t>
            </a:r>
          </a:p>
        </p:txBody>
      </p:sp>
      <p:sp>
        <p:nvSpPr>
          <p:cNvPr id="8" name="ZoneTexte 7"/>
          <p:cNvSpPr txBox="1"/>
          <p:nvPr/>
        </p:nvSpPr>
        <p:spPr>
          <a:xfrm>
            <a:off x="415961" y="1509592"/>
            <a:ext cx="10467033" cy="430887"/>
          </a:xfrm>
          <a:prstGeom prst="rect">
            <a:avLst/>
          </a:prstGeom>
          <a:noFill/>
        </p:spPr>
        <p:txBody>
          <a:bodyPr wrap="none" rtlCol="0">
            <a:spAutoFit/>
          </a:bodyPr>
          <a:lstStyle/>
          <a:p>
            <a:r>
              <a:rPr lang="fr-BE" sz="2200" b="1" dirty="0"/>
              <a:t>1er novembre 2018: entrée en vigueur la loi du 27 avril 2018 sur la police des chemins de fer</a:t>
            </a:r>
          </a:p>
        </p:txBody>
      </p:sp>
      <p:graphicFrame>
        <p:nvGraphicFramePr>
          <p:cNvPr id="9" name="Tableau 8"/>
          <p:cNvGraphicFramePr>
            <a:graphicFrameLocks noGrp="1"/>
          </p:cNvGraphicFramePr>
          <p:nvPr>
            <p:extLst>
              <p:ext uri="{D42A27DB-BD31-4B8C-83A1-F6EECF244321}">
                <p14:modId xmlns:p14="http://schemas.microsoft.com/office/powerpoint/2010/main" val="964548985"/>
              </p:ext>
            </p:extLst>
          </p:nvPr>
        </p:nvGraphicFramePr>
        <p:xfrm>
          <a:off x="601190" y="2380757"/>
          <a:ext cx="10568758" cy="4023360"/>
        </p:xfrm>
        <a:graphic>
          <a:graphicData uri="http://schemas.openxmlformats.org/drawingml/2006/table">
            <a:tbl>
              <a:tblPr firstRow="1" bandRow="1">
                <a:tableStyleId>{5C22544A-7EE6-4342-B048-85BDC9FD1C3A}</a:tableStyleId>
              </a:tblPr>
              <a:tblGrid>
                <a:gridCol w="2864431">
                  <a:extLst>
                    <a:ext uri="{9D8B030D-6E8A-4147-A177-3AD203B41FA5}">
                      <a16:colId xmlns:a16="http://schemas.microsoft.com/office/drawing/2014/main" val="1790605713"/>
                    </a:ext>
                  </a:extLst>
                </a:gridCol>
                <a:gridCol w="3337072">
                  <a:extLst>
                    <a:ext uri="{9D8B030D-6E8A-4147-A177-3AD203B41FA5}">
                      <a16:colId xmlns:a16="http://schemas.microsoft.com/office/drawing/2014/main" val="2485947056"/>
                    </a:ext>
                  </a:extLst>
                </a:gridCol>
                <a:gridCol w="4367255">
                  <a:extLst>
                    <a:ext uri="{9D8B030D-6E8A-4147-A177-3AD203B41FA5}">
                      <a16:colId xmlns:a16="http://schemas.microsoft.com/office/drawing/2014/main" val="3532598662"/>
                    </a:ext>
                  </a:extLst>
                </a:gridCol>
              </a:tblGrid>
              <a:tr h="893547">
                <a:tc>
                  <a:txBody>
                    <a:bodyPr/>
                    <a:lstStyle/>
                    <a:p>
                      <a:endParaRPr lang="fr-BE" dirty="0"/>
                    </a:p>
                  </a:txBody>
                  <a:tcPr/>
                </a:tc>
                <a:tc>
                  <a:txBody>
                    <a:bodyPr/>
                    <a:lstStyle/>
                    <a:p>
                      <a:r>
                        <a:rPr lang="fr-BE" dirty="0" smtClean="0"/>
                        <a:t>Amendes</a:t>
                      </a:r>
                      <a:r>
                        <a:rPr lang="fr-BE" baseline="0" dirty="0" smtClean="0"/>
                        <a:t> administratives d’office</a:t>
                      </a:r>
                      <a:endParaRPr lang="fr-BE" dirty="0"/>
                    </a:p>
                  </a:txBody>
                  <a:tcPr/>
                </a:tc>
                <a:tc>
                  <a:txBody>
                    <a:bodyPr/>
                    <a:lstStyle/>
                    <a:p>
                      <a:r>
                        <a:rPr lang="fr-BE" dirty="0" smtClean="0"/>
                        <a:t>Amendes administratives (sauf si le Parquet décide</a:t>
                      </a:r>
                      <a:r>
                        <a:rPr lang="fr-BE" baseline="0" dirty="0" smtClean="0"/>
                        <a:t> de poursuivre dans les 2 mois de l’infraction)</a:t>
                      </a:r>
                      <a:endParaRPr lang="fr-BE" dirty="0"/>
                    </a:p>
                  </a:txBody>
                  <a:tcPr/>
                </a:tc>
                <a:extLst>
                  <a:ext uri="{0D108BD9-81ED-4DB2-BD59-A6C34878D82A}">
                    <a16:rowId xmlns:a16="http://schemas.microsoft.com/office/drawing/2014/main" val="4219384584"/>
                  </a:ext>
                </a:extLst>
              </a:tr>
              <a:tr h="550325">
                <a:tc>
                  <a:txBody>
                    <a:bodyPr/>
                    <a:lstStyle/>
                    <a:p>
                      <a:r>
                        <a:rPr lang="fr-BE" dirty="0" smtClean="0"/>
                        <a:t>1</a:t>
                      </a:r>
                      <a:r>
                        <a:rPr lang="fr-BE" baseline="30000" dirty="0" smtClean="0"/>
                        <a:t>ère</a:t>
                      </a:r>
                      <a:r>
                        <a:rPr lang="fr-BE" dirty="0" smtClean="0"/>
                        <a:t> catégorie:</a:t>
                      </a:r>
                      <a:r>
                        <a:rPr lang="fr-BE" baseline="0" dirty="0" smtClean="0"/>
                        <a:t> 50€</a:t>
                      </a:r>
                      <a:endParaRPr lang="fr-BE" dirty="0"/>
                    </a:p>
                  </a:txBody>
                  <a:tcPr/>
                </a:tc>
                <a:tc>
                  <a:txBody>
                    <a:bodyPr/>
                    <a:lstStyle/>
                    <a:p>
                      <a:r>
                        <a:rPr lang="fr-BE" dirty="0" smtClean="0"/>
                        <a:t>Fumer en</a:t>
                      </a:r>
                      <a:r>
                        <a:rPr lang="fr-BE" baseline="0" dirty="0" smtClean="0"/>
                        <a:t> gare</a:t>
                      </a:r>
                    </a:p>
                    <a:p>
                      <a:r>
                        <a:rPr lang="fr-BE" baseline="0" dirty="0" smtClean="0"/>
                        <a:t>Etre sur les quais sans ticket</a:t>
                      </a:r>
                      <a:endParaRPr lang="fr-BE" dirty="0"/>
                    </a:p>
                  </a:txBody>
                  <a:tcPr/>
                </a:tc>
                <a:tc>
                  <a:txBody>
                    <a:bodyPr/>
                    <a:lstStyle/>
                    <a:p>
                      <a:r>
                        <a:rPr lang="fr-BE" dirty="0" smtClean="0"/>
                        <a:t>Voyager avec objet gênant/dangereux</a:t>
                      </a:r>
                      <a:endParaRPr lang="fr-BE" dirty="0"/>
                    </a:p>
                  </a:txBody>
                  <a:tcPr/>
                </a:tc>
                <a:extLst>
                  <a:ext uri="{0D108BD9-81ED-4DB2-BD59-A6C34878D82A}">
                    <a16:rowId xmlns:a16="http://schemas.microsoft.com/office/drawing/2014/main" val="739593878"/>
                  </a:ext>
                </a:extLst>
              </a:tr>
              <a:tr h="550325">
                <a:tc>
                  <a:txBody>
                    <a:bodyPr/>
                    <a:lstStyle/>
                    <a:p>
                      <a:r>
                        <a:rPr lang="fr-BE" dirty="0" smtClean="0"/>
                        <a:t>2</a:t>
                      </a:r>
                      <a:r>
                        <a:rPr lang="fr-BE" baseline="30000" dirty="0" smtClean="0"/>
                        <a:t>ème</a:t>
                      </a:r>
                      <a:r>
                        <a:rPr lang="fr-BE" dirty="0" smtClean="0"/>
                        <a:t> catégorie: 100€</a:t>
                      </a:r>
                      <a:endParaRPr lang="fr-BE" dirty="0"/>
                    </a:p>
                  </a:txBody>
                  <a:tcPr/>
                </a:tc>
                <a:tc>
                  <a:txBody>
                    <a:bodyPr/>
                    <a:lstStyle/>
                    <a:p>
                      <a:r>
                        <a:rPr lang="fr-BE" dirty="0" smtClean="0"/>
                        <a:t>Faire une mauvaise utiliser des fenêtres ou des portes </a:t>
                      </a:r>
                      <a:endParaRPr lang="fr-BE"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BE" dirty="0" smtClean="0"/>
                        <a:t>Ne pas quitter le train quand c’est demandé lorsqu’il y a une infraction</a:t>
                      </a:r>
                    </a:p>
                    <a:p>
                      <a:endParaRPr lang="fr-BE" dirty="0"/>
                    </a:p>
                  </a:txBody>
                  <a:tcPr/>
                </a:tc>
                <a:extLst>
                  <a:ext uri="{0D108BD9-81ED-4DB2-BD59-A6C34878D82A}">
                    <a16:rowId xmlns:a16="http://schemas.microsoft.com/office/drawing/2014/main" val="1801464458"/>
                  </a:ext>
                </a:extLst>
              </a:tr>
              <a:tr h="302945">
                <a:tc>
                  <a:txBody>
                    <a:bodyPr/>
                    <a:lstStyle/>
                    <a:p>
                      <a:r>
                        <a:rPr lang="fr-BE" dirty="0" smtClean="0"/>
                        <a:t>3</a:t>
                      </a:r>
                      <a:r>
                        <a:rPr lang="fr-BE" baseline="30000" dirty="0" smtClean="0"/>
                        <a:t>ème</a:t>
                      </a:r>
                      <a:r>
                        <a:rPr lang="fr-BE" dirty="0" smtClean="0"/>
                        <a:t> catégorie: 250€</a:t>
                      </a:r>
                      <a:endParaRPr lang="fr-BE" dirty="0"/>
                    </a:p>
                  </a:txBody>
                  <a:tcPr/>
                </a:tc>
                <a:tc>
                  <a:txBody>
                    <a:bodyPr/>
                    <a:lstStyle/>
                    <a:p>
                      <a:r>
                        <a:rPr lang="fr-BE" dirty="0" smtClean="0"/>
                        <a:t>Voyager sans ticket</a:t>
                      </a:r>
                      <a:endParaRPr lang="fr-BE" dirty="0"/>
                    </a:p>
                  </a:txBody>
                  <a:tcPr/>
                </a:tc>
                <a:tc>
                  <a:txBody>
                    <a:bodyPr/>
                    <a:lstStyle/>
                    <a:p>
                      <a:r>
                        <a:rPr lang="fr-BE" dirty="0" smtClean="0"/>
                        <a:t>10eme</a:t>
                      </a:r>
                      <a:r>
                        <a:rPr lang="fr-BE" baseline="0" dirty="0" smtClean="0"/>
                        <a:t> voyage sans ticket</a:t>
                      </a:r>
                      <a:endParaRPr lang="fr-BE" dirty="0"/>
                    </a:p>
                  </a:txBody>
                  <a:tcPr/>
                </a:tc>
                <a:extLst>
                  <a:ext uri="{0D108BD9-81ED-4DB2-BD59-A6C34878D82A}">
                    <a16:rowId xmlns:a16="http://schemas.microsoft.com/office/drawing/2014/main" val="4200490537"/>
                  </a:ext>
                </a:extLst>
              </a:tr>
              <a:tr h="880519">
                <a:tc>
                  <a:txBody>
                    <a:bodyPr/>
                    <a:lstStyle/>
                    <a:p>
                      <a:r>
                        <a:rPr lang="fr-BE" dirty="0" smtClean="0"/>
                        <a:t>4</a:t>
                      </a:r>
                      <a:r>
                        <a:rPr lang="fr-BE" baseline="30000" dirty="0" smtClean="0"/>
                        <a:t>ème</a:t>
                      </a:r>
                      <a:r>
                        <a:rPr lang="fr-BE" dirty="0" smtClean="0"/>
                        <a:t> catégorie: 300€</a:t>
                      </a:r>
                      <a:endParaRPr lang="fr-BE" dirty="0"/>
                    </a:p>
                  </a:txBody>
                  <a:tcPr/>
                </a:tc>
                <a:tc>
                  <a:txBody>
                    <a:bodyPr/>
                    <a:lstStyle/>
                    <a:p>
                      <a:r>
                        <a:rPr lang="fr-BE" dirty="0" smtClean="0"/>
                        <a:t>/</a:t>
                      </a:r>
                      <a:endParaRPr lang="fr-BE" dirty="0"/>
                    </a:p>
                  </a:txBody>
                  <a:tcPr/>
                </a:tc>
                <a:tc>
                  <a:txBody>
                    <a:bodyPr/>
                    <a:lstStyle/>
                    <a:p>
                      <a:r>
                        <a:rPr lang="fr-BE" dirty="0" smtClean="0"/>
                        <a:t>S’accrocher aux trains</a:t>
                      </a:r>
                    </a:p>
                    <a:p>
                      <a:r>
                        <a:rPr lang="fr-BE" dirty="0" smtClean="0"/>
                        <a:t>Descendre quand les portes sont fermées</a:t>
                      </a:r>
                    </a:p>
                    <a:p>
                      <a:r>
                        <a:rPr lang="fr-BE" dirty="0" smtClean="0"/>
                        <a:t>Manipuler les infrastructures</a:t>
                      </a:r>
                    </a:p>
                    <a:p>
                      <a:r>
                        <a:rPr lang="fr-BE" dirty="0" smtClean="0"/>
                        <a:t>Etre violent</a:t>
                      </a:r>
                      <a:endParaRPr lang="fr-BE" dirty="0"/>
                    </a:p>
                  </a:txBody>
                  <a:tcPr/>
                </a:tc>
                <a:extLst>
                  <a:ext uri="{0D108BD9-81ED-4DB2-BD59-A6C34878D82A}">
                    <a16:rowId xmlns:a16="http://schemas.microsoft.com/office/drawing/2014/main" val="2081075511"/>
                  </a:ext>
                </a:extLst>
              </a:tr>
            </a:tbl>
          </a:graphicData>
        </a:graphic>
      </p:graphicFrame>
    </p:spTree>
    <p:extLst>
      <p:ext uri="{BB962C8B-B14F-4D97-AF65-F5344CB8AC3E}">
        <p14:creationId xmlns:p14="http://schemas.microsoft.com/office/powerpoint/2010/main" val="31432256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41891" y="145534"/>
            <a:ext cx="10772775" cy="1182511"/>
          </a:xfrm>
        </p:spPr>
        <p:txBody>
          <a:bodyPr/>
          <a:lstStyle/>
          <a:p>
            <a:r>
              <a:rPr lang="fr-BE" dirty="0" smtClean="0"/>
              <a:t>SNCB- suite</a:t>
            </a:r>
            <a:endParaRPr lang="fr-BE" dirty="0"/>
          </a:p>
        </p:txBody>
      </p:sp>
      <p:sp>
        <p:nvSpPr>
          <p:cNvPr id="4" name="Rectangle 3"/>
          <p:cNvSpPr/>
          <p:nvPr/>
        </p:nvSpPr>
        <p:spPr>
          <a:xfrm>
            <a:off x="420914" y="1697377"/>
            <a:ext cx="10907486" cy="5016758"/>
          </a:xfrm>
          <a:prstGeom prst="rect">
            <a:avLst/>
          </a:prstGeom>
        </p:spPr>
        <p:txBody>
          <a:bodyPr wrap="square">
            <a:spAutoFit/>
          </a:bodyPr>
          <a:lstStyle/>
          <a:p>
            <a:pPr marL="342900" indent="-342900">
              <a:buFont typeface="Wingdings" panose="05000000000000000000" pitchFamily="2" charset="2"/>
              <a:buChar char="Ø"/>
            </a:pPr>
            <a:r>
              <a:rPr lang="fr-BE" sz="2000" dirty="0" smtClean="0"/>
              <a:t>PV dressé par l’agent </a:t>
            </a:r>
            <a:r>
              <a:rPr lang="fr-BE" sz="2000" dirty="0" err="1" smtClean="0"/>
              <a:t>constatateur</a:t>
            </a:r>
            <a:r>
              <a:rPr lang="fr-BE" sz="2000" dirty="0" smtClean="0"/>
              <a:t>; envoyé dans les deux mois à l’agent sanctionnateur.</a:t>
            </a:r>
          </a:p>
          <a:p>
            <a:pPr marL="342900" indent="-342900">
              <a:buFont typeface="Wingdings" panose="05000000000000000000" pitchFamily="2" charset="2"/>
              <a:buChar char="Ø"/>
            </a:pPr>
            <a:endParaRPr lang="fr-BE" sz="2000" dirty="0" smtClean="0"/>
          </a:p>
          <a:p>
            <a:pPr marL="342900" indent="-342900">
              <a:buFont typeface="Wingdings" panose="05000000000000000000" pitchFamily="2" charset="2"/>
              <a:buChar char="Ø"/>
            </a:pPr>
            <a:r>
              <a:rPr lang="fr-BE" sz="2000" dirty="0" smtClean="0"/>
              <a:t>Recommandé </a:t>
            </a:r>
            <a:r>
              <a:rPr lang="fr-BE" sz="2000" dirty="0"/>
              <a:t>envoyé par la SNCB qui reprend : </a:t>
            </a:r>
          </a:p>
          <a:p>
            <a:pPr marL="1257300" lvl="2" indent="-342900">
              <a:buFont typeface="Arial" panose="020B0604020202020204" pitchFamily="34" charset="0"/>
              <a:buChar char="•"/>
            </a:pPr>
            <a:r>
              <a:rPr lang="fr-BE" sz="2000" dirty="0"/>
              <a:t>les faits ;</a:t>
            </a:r>
          </a:p>
          <a:p>
            <a:pPr marL="1257300" lvl="2" indent="-342900">
              <a:buFont typeface="Arial" panose="020B0604020202020204" pitchFamily="34" charset="0"/>
              <a:buChar char="•"/>
            </a:pPr>
            <a:r>
              <a:rPr lang="fr-BE" sz="2000" dirty="0"/>
              <a:t>leur qualification ;</a:t>
            </a:r>
          </a:p>
          <a:p>
            <a:pPr marL="1257300" lvl="2" indent="-342900">
              <a:buFont typeface="Arial" panose="020B0604020202020204" pitchFamily="34" charset="0"/>
              <a:buChar char="•"/>
            </a:pPr>
            <a:r>
              <a:rPr lang="fr-BE" sz="2000" dirty="0"/>
              <a:t>la sanction possible ;</a:t>
            </a:r>
          </a:p>
          <a:p>
            <a:pPr marL="1257300" lvl="2" indent="-342900">
              <a:buFont typeface="Arial" panose="020B0604020202020204" pitchFamily="34" charset="0"/>
              <a:buChar char="•"/>
            </a:pPr>
            <a:r>
              <a:rPr lang="fr-BE" sz="2000" dirty="0"/>
              <a:t>la possibilité de se défendre (si défense : contrevenant doit le faire par recommandé dans les 30 jours. Les mineurs peuvent se défendre oralement) ;</a:t>
            </a:r>
          </a:p>
          <a:p>
            <a:pPr marL="1257300" lvl="2" indent="-342900">
              <a:buFont typeface="Arial" panose="020B0604020202020204" pitchFamily="34" charset="0"/>
              <a:buChar char="•"/>
            </a:pPr>
            <a:r>
              <a:rPr lang="fr-BE" sz="2000" dirty="0"/>
              <a:t>et une copie du PV.</a:t>
            </a:r>
          </a:p>
          <a:p>
            <a:pPr marL="342900" indent="-342900">
              <a:buFont typeface="Wingdings" panose="05000000000000000000" pitchFamily="2" charset="2"/>
              <a:buChar char="Ø"/>
            </a:pPr>
            <a:endParaRPr lang="fr-BE" sz="2000" dirty="0"/>
          </a:p>
          <a:p>
            <a:pPr marL="342900" indent="-342900">
              <a:buFont typeface="Wingdings" panose="05000000000000000000" pitchFamily="2" charset="2"/>
              <a:buChar char="Ø"/>
            </a:pPr>
            <a:r>
              <a:rPr lang="fr-BE" sz="2000" dirty="0"/>
              <a:t>30 jours pour faire valoir ses moyens de </a:t>
            </a:r>
            <a:r>
              <a:rPr lang="fr-BE" sz="2000" dirty="0" smtClean="0"/>
              <a:t>défense. Après ce délai, le FS peut prendre la décision d’infliger une AA qui est notifiée au contrevenant.</a:t>
            </a:r>
            <a:endParaRPr lang="fr-BE" sz="2000" dirty="0"/>
          </a:p>
          <a:p>
            <a:pPr marL="342900" indent="-342900">
              <a:buFont typeface="Wingdings" panose="05000000000000000000" pitchFamily="2" charset="2"/>
              <a:buChar char="Ø"/>
            </a:pPr>
            <a:r>
              <a:rPr lang="fr-BE" sz="2000" dirty="0"/>
              <a:t>1 an max pour infliger une amende</a:t>
            </a:r>
          </a:p>
          <a:p>
            <a:pPr marL="342900" indent="-342900">
              <a:buFont typeface="Wingdings" panose="05000000000000000000" pitchFamily="2" charset="2"/>
              <a:buChar char="Ø"/>
            </a:pPr>
            <a:endParaRPr lang="fr-BE" sz="2000" dirty="0"/>
          </a:p>
          <a:p>
            <a:pPr marL="342900" indent="-342900">
              <a:buFont typeface="Wingdings" panose="05000000000000000000" pitchFamily="2" charset="2"/>
              <a:buChar char="Ø"/>
            </a:pPr>
            <a:r>
              <a:rPr lang="fr-BE" sz="2000" dirty="0"/>
              <a:t>Si plusieurs infractions : Montant max AA = AA la plus élevée X 2</a:t>
            </a:r>
          </a:p>
          <a:p>
            <a:pPr marL="342900" indent="-342900">
              <a:buFont typeface="Wingdings" panose="05000000000000000000" pitchFamily="2" charset="2"/>
              <a:buChar char="Ø"/>
            </a:pPr>
            <a:r>
              <a:rPr lang="fr-BE" sz="2000" dirty="0"/>
              <a:t>Recours </a:t>
            </a:r>
            <a:r>
              <a:rPr lang="fr-BE" sz="2000" dirty="0" smtClean="0"/>
              <a:t>suspensif devant le tribunal de police dans les 30 jours. </a:t>
            </a:r>
            <a:r>
              <a:rPr lang="fr-BE" sz="2000" dirty="0"/>
              <a:t>Sinon force exécutoire</a:t>
            </a:r>
          </a:p>
        </p:txBody>
      </p:sp>
      <p:sp>
        <p:nvSpPr>
          <p:cNvPr id="5" name="ZoneTexte 4"/>
          <p:cNvSpPr txBox="1"/>
          <p:nvPr/>
        </p:nvSpPr>
        <p:spPr>
          <a:xfrm>
            <a:off x="534379" y="1143379"/>
            <a:ext cx="1179618" cy="369332"/>
          </a:xfrm>
          <a:prstGeom prst="rect">
            <a:avLst/>
          </a:prstGeom>
          <a:noFill/>
        </p:spPr>
        <p:txBody>
          <a:bodyPr wrap="none" rtlCol="0">
            <a:spAutoFit/>
          </a:bodyPr>
          <a:lstStyle/>
          <a:p>
            <a:r>
              <a:rPr lang="fr-BE" b="1" dirty="0" smtClean="0"/>
              <a:t>Procédure:</a:t>
            </a:r>
            <a:endParaRPr lang="fr-BE" b="1" dirty="0"/>
          </a:p>
        </p:txBody>
      </p:sp>
    </p:spTree>
    <p:extLst>
      <p:ext uri="{BB962C8B-B14F-4D97-AF65-F5344CB8AC3E}">
        <p14:creationId xmlns:p14="http://schemas.microsoft.com/office/powerpoint/2010/main" val="15735298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24" y="172156"/>
            <a:ext cx="10772775" cy="1658198"/>
          </a:xfrm>
        </p:spPr>
        <p:txBody>
          <a:bodyPr/>
          <a:lstStyle/>
          <a:p>
            <a:r>
              <a:rPr lang="fr-BE" dirty="0" smtClean="0"/>
              <a:t>SNCB - suite</a:t>
            </a:r>
            <a:endParaRPr lang="fr-BE" dirty="0"/>
          </a:p>
        </p:txBody>
      </p:sp>
      <p:sp>
        <p:nvSpPr>
          <p:cNvPr id="3" name="Espace réservé du contenu 2"/>
          <p:cNvSpPr>
            <a:spLocks noGrp="1"/>
          </p:cNvSpPr>
          <p:nvPr>
            <p:ph idx="1"/>
          </p:nvPr>
        </p:nvSpPr>
        <p:spPr>
          <a:xfrm>
            <a:off x="653142" y="2011680"/>
            <a:ext cx="11177613" cy="4206240"/>
          </a:xfrm>
        </p:spPr>
        <p:txBody>
          <a:bodyPr>
            <a:normAutofit/>
          </a:bodyPr>
          <a:lstStyle/>
          <a:p>
            <a:pPr algn="just">
              <a:buFont typeface="Wingdings" panose="05000000000000000000" pitchFamily="2" charset="2"/>
              <a:buChar char="Ø"/>
            </a:pPr>
            <a:r>
              <a:rPr lang="fr-BE" sz="2200" dirty="0" smtClean="0"/>
              <a:t>Avant de recourir à l’AA, en cas de voyage sans titre de transport valable, les conditions générales de la SNCB prévoient que: « </a:t>
            </a:r>
            <a:r>
              <a:rPr lang="fr-BE" sz="2200" i="1" dirty="0" smtClean="0"/>
              <a:t>le </a:t>
            </a:r>
            <a:r>
              <a:rPr lang="fr-BE" sz="2200" i="1" dirty="0"/>
              <a:t>personnel rédige une « </a:t>
            </a:r>
            <a:r>
              <a:rPr lang="fr-BE" sz="2200" i="1" dirty="0">
                <a:solidFill>
                  <a:srgbClr val="FF0000"/>
                </a:solidFill>
              </a:rPr>
              <a:t>Régularisation »</a:t>
            </a:r>
            <a:r>
              <a:rPr lang="fr-BE" sz="2200" i="1" dirty="0"/>
              <a:t>. </a:t>
            </a:r>
            <a:endParaRPr lang="fr-BE" sz="2200" i="1" dirty="0" smtClean="0"/>
          </a:p>
          <a:p>
            <a:pPr algn="just">
              <a:buFont typeface="Wingdings" panose="05000000000000000000" pitchFamily="2" charset="2"/>
              <a:buChar char="Ø"/>
            </a:pPr>
            <a:r>
              <a:rPr lang="fr-BE" sz="2200" i="1" dirty="0" smtClean="0"/>
              <a:t>Ce </a:t>
            </a:r>
            <a:r>
              <a:rPr lang="fr-BE" sz="2200" i="1" dirty="0"/>
              <a:t>document figure sur une carte à puce électronique qui est remise au contrevenant et consultable via les canaux de vente de la SNCB. A compter de la Régularisation, le contrevenant à 14 jours calendrier, date des faits compris, pour régulariser sa situation moyennant un paiement forfaitaire de 75</a:t>
            </a:r>
            <a:r>
              <a:rPr lang="fr-BE" sz="2200" i="1" dirty="0" smtClean="0"/>
              <a:t>€ »</a:t>
            </a:r>
          </a:p>
          <a:p>
            <a:pPr>
              <a:buFont typeface="Wingdings" panose="05000000000000000000" pitchFamily="2" charset="2"/>
              <a:buChar char="Ø"/>
            </a:pPr>
            <a:r>
              <a:rPr lang="fr-BE" sz="2200" dirty="0" smtClean="0"/>
              <a:t> </a:t>
            </a:r>
            <a:r>
              <a:rPr lang="fr-BE" sz="2200" dirty="0"/>
              <a:t>A défaut, la procédure des AA s’enclenche.</a:t>
            </a:r>
          </a:p>
          <a:p>
            <a:endParaRPr lang="fr-BE" sz="2200" dirty="0"/>
          </a:p>
        </p:txBody>
      </p:sp>
    </p:spTree>
    <p:extLst>
      <p:ext uri="{BB962C8B-B14F-4D97-AF65-F5344CB8AC3E}">
        <p14:creationId xmlns:p14="http://schemas.microsoft.com/office/powerpoint/2010/main" val="27202693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765109" y="774441"/>
            <a:ext cx="9976257" cy="804900"/>
          </a:xfrm>
          <a:prstGeom prst="rect">
            <a:avLst/>
          </a:prstGeom>
          <a:noFill/>
        </p:spPr>
        <p:txBody>
          <a:bodyPr wrap="none" rtlCol="0">
            <a:spAutoFit/>
          </a:bodyPr>
          <a:lstStyle/>
          <a:p>
            <a:pPr>
              <a:lnSpc>
                <a:spcPct val="85000"/>
              </a:lnSpc>
              <a:spcBef>
                <a:spcPct val="0"/>
              </a:spcBef>
            </a:pPr>
            <a:r>
              <a:rPr lang="fr-BE" sz="5400" spc="-120" dirty="0">
                <a:solidFill>
                  <a:schemeClr val="accent1"/>
                </a:solidFill>
                <a:latin typeface="+mj-lt"/>
                <a:ea typeface="+mj-ea"/>
                <a:cs typeface="+mj-cs"/>
              </a:rPr>
              <a:t>Ombudsman des huissiers de justices</a:t>
            </a:r>
          </a:p>
        </p:txBody>
      </p:sp>
      <p:sp>
        <p:nvSpPr>
          <p:cNvPr id="5" name="ZoneTexte 4"/>
          <p:cNvSpPr txBox="1"/>
          <p:nvPr/>
        </p:nvSpPr>
        <p:spPr>
          <a:xfrm>
            <a:off x="933061" y="2258008"/>
            <a:ext cx="5434308" cy="1631216"/>
          </a:xfrm>
          <a:prstGeom prst="rect">
            <a:avLst/>
          </a:prstGeom>
          <a:noFill/>
        </p:spPr>
        <p:txBody>
          <a:bodyPr wrap="none" rtlCol="0">
            <a:spAutoFit/>
          </a:bodyPr>
          <a:lstStyle/>
          <a:p>
            <a:pPr marL="342900" indent="-342900">
              <a:buFont typeface="Wingdings" panose="05000000000000000000" pitchFamily="2" charset="2"/>
              <a:buChar char="Ø"/>
            </a:pPr>
            <a:r>
              <a:rPr lang="fr-BE" sz="2000" dirty="0" smtClean="0"/>
              <a:t>1</a:t>
            </a:r>
            <a:r>
              <a:rPr lang="fr-BE" sz="2000" baseline="30000" dirty="0" smtClean="0"/>
              <a:t>er</a:t>
            </a:r>
            <a:r>
              <a:rPr lang="fr-BE" sz="2000" dirty="0" smtClean="0"/>
              <a:t> septembre 2018</a:t>
            </a:r>
          </a:p>
          <a:p>
            <a:pPr marL="342900" indent="-342900">
              <a:buFont typeface="Wingdings" panose="05000000000000000000" pitchFamily="2" charset="2"/>
              <a:buChar char="Ø"/>
            </a:pPr>
            <a:endParaRPr lang="fr-BE" sz="2000" dirty="0"/>
          </a:p>
          <a:p>
            <a:pPr marL="342900" indent="-342900">
              <a:buFont typeface="Wingdings" panose="05000000000000000000" pitchFamily="2" charset="2"/>
              <a:buChar char="Ø"/>
            </a:pPr>
            <a:r>
              <a:rPr lang="fr-BE" sz="2000" dirty="0">
                <a:hlinkClick r:id="rId2"/>
              </a:rPr>
              <a:t>https://</a:t>
            </a:r>
            <a:r>
              <a:rPr lang="fr-BE" sz="2000" dirty="0" smtClean="0">
                <a:hlinkClick r:id="rId2"/>
              </a:rPr>
              <a:t>www.ombudshuissier.be</a:t>
            </a:r>
            <a:endParaRPr lang="fr-BE" sz="2000" dirty="0" smtClean="0"/>
          </a:p>
          <a:p>
            <a:pPr marL="342900" indent="-342900">
              <a:buFont typeface="Wingdings" panose="05000000000000000000" pitchFamily="2" charset="2"/>
              <a:buChar char="Ø"/>
            </a:pPr>
            <a:endParaRPr lang="fr-BE" sz="2000" dirty="0"/>
          </a:p>
          <a:p>
            <a:pPr marL="342900" indent="-342900">
              <a:buFont typeface="Wingdings" panose="05000000000000000000" pitchFamily="2" charset="2"/>
              <a:buChar char="Ø"/>
            </a:pPr>
            <a:r>
              <a:rPr lang="fr-BE" sz="2000" dirty="0" smtClean="0"/>
              <a:t>Mr d’</a:t>
            </a:r>
            <a:r>
              <a:rPr lang="fr-BE" sz="2000" dirty="0" err="1" smtClean="0"/>
              <a:t>Arnout</a:t>
            </a:r>
            <a:r>
              <a:rPr lang="fr-BE" sz="2000" dirty="0" smtClean="0"/>
              <a:t> </a:t>
            </a:r>
            <a:r>
              <a:rPr lang="fr-BE" sz="2000" dirty="0"/>
              <a:t>De </a:t>
            </a:r>
            <a:r>
              <a:rPr lang="fr-BE" sz="2000" dirty="0" err="1"/>
              <a:t>Vidts</a:t>
            </a:r>
            <a:r>
              <a:rPr lang="fr-BE" sz="2000" dirty="0"/>
              <a:t>, juge des saisies honoraire</a:t>
            </a:r>
          </a:p>
        </p:txBody>
      </p:sp>
    </p:spTree>
    <p:extLst>
      <p:ext uri="{BB962C8B-B14F-4D97-AF65-F5344CB8AC3E}">
        <p14:creationId xmlns:p14="http://schemas.microsoft.com/office/powerpoint/2010/main" val="20566106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0158" y="127000"/>
            <a:ext cx="10772775" cy="1658198"/>
          </a:xfrm>
        </p:spPr>
        <p:txBody>
          <a:bodyPr/>
          <a:lstStyle/>
          <a:p>
            <a:r>
              <a:rPr lang="fr-BE" dirty="0" smtClean="0"/>
              <a:t>Téléphonie</a:t>
            </a:r>
            <a:endParaRPr lang="fr-BE" dirty="0"/>
          </a:p>
        </p:txBody>
      </p:sp>
      <p:sp>
        <p:nvSpPr>
          <p:cNvPr id="3" name="Espace réservé du contenu 2"/>
          <p:cNvSpPr>
            <a:spLocks noGrp="1"/>
          </p:cNvSpPr>
          <p:nvPr>
            <p:ph idx="1"/>
          </p:nvPr>
        </p:nvSpPr>
        <p:spPr>
          <a:xfrm>
            <a:off x="319310" y="1927704"/>
            <a:ext cx="11633204" cy="4808997"/>
          </a:xfrm>
        </p:spPr>
        <p:txBody>
          <a:bodyPr>
            <a:normAutofit/>
          </a:bodyPr>
          <a:lstStyle/>
          <a:p>
            <a:pPr algn="just"/>
            <a:r>
              <a:rPr lang="fr-BE" sz="2200" b="1" dirty="0" smtClean="0"/>
              <a:t>Voir nouvel </a:t>
            </a:r>
            <a:r>
              <a:rPr lang="fr-BE" sz="2200" b="1" i="1" dirty="0" smtClean="0"/>
              <a:t>article 119</a:t>
            </a:r>
            <a:r>
              <a:rPr lang="fr-BE" sz="2200" b="1" dirty="0" smtClean="0"/>
              <a:t> de la loi du 13 juin 2005 sur les communications électroniques: en vigueur depuis le 1</a:t>
            </a:r>
            <a:r>
              <a:rPr lang="fr-BE" sz="2200" b="1" baseline="30000" dirty="0" smtClean="0"/>
              <a:t>er</a:t>
            </a:r>
            <a:r>
              <a:rPr lang="fr-BE" sz="2200" b="1" dirty="0" smtClean="0"/>
              <a:t> juillet 2018</a:t>
            </a:r>
          </a:p>
          <a:p>
            <a:pPr algn="just"/>
            <a:endParaRPr lang="fr-BE" sz="2200" b="1" dirty="0" smtClean="0"/>
          </a:p>
          <a:p>
            <a:pPr lvl="1" algn="just">
              <a:buFont typeface="Wingdings" panose="05000000000000000000" pitchFamily="2" charset="2"/>
              <a:buChar char="Ø"/>
            </a:pPr>
            <a:r>
              <a:rPr lang="fr-BE" sz="2200" dirty="0" smtClean="0"/>
              <a:t>Premier rappel gratuit</a:t>
            </a:r>
          </a:p>
          <a:p>
            <a:pPr lvl="1" algn="just">
              <a:buFont typeface="Wingdings" panose="05000000000000000000" pitchFamily="2" charset="2"/>
              <a:buChar char="Ø"/>
            </a:pPr>
            <a:r>
              <a:rPr lang="fr-BE" sz="2200" dirty="0" smtClean="0"/>
              <a:t>Coûts pour les rappels ultérieurs ne peuvent pas dépasser 10€</a:t>
            </a:r>
          </a:p>
          <a:p>
            <a:pPr lvl="1" algn="just">
              <a:buFont typeface="Wingdings" panose="05000000000000000000" pitchFamily="2" charset="2"/>
              <a:buChar char="Ø"/>
            </a:pPr>
            <a:r>
              <a:rPr lang="fr-BE" sz="2200" dirty="0" smtClean="0"/>
              <a:t>Taux d’intérêt de retard = taux d’intérêt légal</a:t>
            </a:r>
          </a:p>
          <a:p>
            <a:pPr lvl="1" algn="just">
              <a:buFont typeface="Wingdings" panose="05000000000000000000" pitchFamily="2" charset="2"/>
              <a:buChar char="Ø"/>
            </a:pPr>
            <a:r>
              <a:rPr lang="fr-BE" sz="2200" dirty="0" smtClean="0"/>
              <a:t>Message d’avertissement</a:t>
            </a:r>
          </a:p>
          <a:p>
            <a:pPr lvl="1" algn="just">
              <a:buFont typeface="Wingdings" panose="05000000000000000000" pitchFamily="2" charset="2"/>
              <a:buChar char="Ø"/>
            </a:pPr>
            <a:r>
              <a:rPr lang="fr-BE" sz="2200" dirty="0" smtClean="0"/>
              <a:t> Service minimum</a:t>
            </a:r>
          </a:p>
          <a:p>
            <a:pPr lvl="1" algn="just">
              <a:buFont typeface="Wingdings" panose="05000000000000000000" pitchFamily="2" charset="2"/>
              <a:buChar char="Ø"/>
            </a:pPr>
            <a:r>
              <a:rPr lang="fr-BE" sz="2200" dirty="0" smtClean="0"/>
              <a:t>Interruption de fourniture</a:t>
            </a:r>
          </a:p>
          <a:p>
            <a:pPr lvl="1" algn="just">
              <a:buFont typeface="Wingdings" panose="05000000000000000000" pitchFamily="2" charset="2"/>
              <a:buChar char="Ø"/>
            </a:pPr>
            <a:r>
              <a:rPr lang="fr-BE" sz="2200" dirty="0" smtClean="0"/>
              <a:t>Réactivation: max 30€</a:t>
            </a:r>
            <a:endParaRPr lang="fr-BE" sz="2200" dirty="0"/>
          </a:p>
        </p:txBody>
      </p:sp>
    </p:spTree>
    <p:extLst>
      <p:ext uri="{BB962C8B-B14F-4D97-AF65-F5344CB8AC3E}">
        <p14:creationId xmlns:p14="http://schemas.microsoft.com/office/powerpoint/2010/main" val="29875349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755780" y="634482"/>
            <a:ext cx="6672661" cy="804900"/>
          </a:xfrm>
          <a:prstGeom prst="rect">
            <a:avLst/>
          </a:prstGeom>
          <a:noFill/>
        </p:spPr>
        <p:txBody>
          <a:bodyPr wrap="none" rtlCol="0">
            <a:spAutoFit/>
          </a:bodyPr>
          <a:lstStyle/>
          <a:p>
            <a:pPr>
              <a:lnSpc>
                <a:spcPct val="85000"/>
              </a:lnSpc>
              <a:spcBef>
                <a:spcPct val="0"/>
              </a:spcBef>
            </a:pPr>
            <a:r>
              <a:rPr lang="fr-BE" sz="5400" spc="-120" dirty="0">
                <a:solidFill>
                  <a:schemeClr val="accent1"/>
                </a:solidFill>
                <a:latin typeface="+mj-lt"/>
                <a:ea typeface="+mj-ea"/>
                <a:cs typeface="+mj-cs"/>
              </a:rPr>
              <a:t>SECRET PROFESSIONNEL</a:t>
            </a:r>
          </a:p>
        </p:txBody>
      </p:sp>
      <p:sp>
        <p:nvSpPr>
          <p:cNvPr id="3" name="ZoneTexte 2"/>
          <p:cNvSpPr txBox="1"/>
          <p:nvPr/>
        </p:nvSpPr>
        <p:spPr>
          <a:xfrm>
            <a:off x="475862" y="2004824"/>
            <a:ext cx="11243387" cy="2369880"/>
          </a:xfrm>
          <a:prstGeom prst="rect">
            <a:avLst/>
          </a:prstGeom>
          <a:noFill/>
        </p:spPr>
        <p:txBody>
          <a:bodyPr wrap="square" rtlCol="0">
            <a:spAutoFit/>
          </a:bodyPr>
          <a:lstStyle/>
          <a:p>
            <a:pPr algn="just"/>
            <a:r>
              <a:rPr lang="fr-BE" sz="2800" b="1" dirty="0"/>
              <a:t>Arrêt de la Cour constitutionnelle du </a:t>
            </a:r>
            <a:r>
              <a:rPr lang="fr-BE" sz="2800" b="1" dirty="0" smtClean="0"/>
              <a:t>14/03/2019</a:t>
            </a:r>
          </a:p>
          <a:p>
            <a:pPr algn="just"/>
            <a:endParaRPr lang="fr-BE" sz="2000" b="1" dirty="0">
              <a:solidFill>
                <a:schemeClr val="bg1"/>
              </a:solidFill>
            </a:endParaRPr>
          </a:p>
          <a:p>
            <a:pPr marL="342900" indent="-342900" algn="just">
              <a:buFont typeface="Wingdings" panose="05000000000000000000" pitchFamily="2" charset="2"/>
              <a:buChar char="Ø"/>
            </a:pPr>
            <a:r>
              <a:rPr lang="fr-BE" sz="2000" dirty="0" smtClean="0"/>
              <a:t>Annulation de l’article 46bis/1 §3 du code d’instruction criminelle: obligation active de dénonciation des informations pouvant constituer des indices sérieux d’une infraction terroriste, à charge des membres du personnel des institutions de sécurité sociale;</a:t>
            </a:r>
          </a:p>
          <a:p>
            <a:pPr marL="342900" indent="-342900" algn="just">
              <a:buFont typeface="Wingdings" panose="05000000000000000000" pitchFamily="2" charset="2"/>
              <a:buChar char="Ø"/>
            </a:pPr>
            <a:endParaRPr lang="fr-BE" sz="2000" dirty="0" smtClean="0"/>
          </a:p>
          <a:p>
            <a:pPr marL="342900" indent="-342900" algn="just">
              <a:buFont typeface="Wingdings" panose="05000000000000000000" pitchFamily="2" charset="2"/>
              <a:buChar char="Ø"/>
            </a:pPr>
            <a:r>
              <a:rPr lang="fr-BE" sz="2000" dirty="0" smtClean="0"/>
              <a:t>Maintien de l’obligation passive d’information.</a:t>
            </a:r>
            <a:endParaRPr lang="fr-BE" sz="2000" dirty="0"/>
          </a:p>
        </p:txBody>
      </p:sp>
    </p:spTree>
    <p:extLst>
      <p:ext uri="{BB962C8B-B14F-4D97-AF65-F5344CB8AC3E}">
        <p14:creationId xmlns:p14="http://schemas.microsoft.com/office/powerpoint/2010/main" val="24010400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765109" y="774441"/>
            <a:ext cx="3239477" cy="798680"/>
          </a:xfrm>
          <a:prstGeom prst="rect">
            <a:avLst/>
          </a:prstGeom>
          <a:noFill/>
        </p:spPr>
        <p:txBody>
          <a:bodyPr wrap="none" rtlCol="0">
            <a:spAutoFit/>
          </a:bodyPr>
          <a:lstStyle/>
          <a:p>
            <a:pPr>
              <a:lnSpc>
                <a:spcPct val="85000"/>
              </a:lnSpc>
              <a:spcBef>
                <a:spcPct val="0"/>
              </a:spcBef>
            </a:pPr>
            <a:r>
              <a:rPr lang="fr-BE" sz="5400" spc="-120" dirty="0" smtClean="0">
                <a:solidFill>
                  <a:schemeClr val="accent1"/>
                </a:solidFill>
                <a:latin typeface="+mj-lt"/>
                <a:ea typeface="+mj-ea"/>
                <a:cs typeface="+mj-cs"/>
              </a:rPr>
              <a:t>Info en </a:t>
            </a:r>
            <a:r>
              <a:rPr lang="fr-BE" sz="5400" spc="-120" dirty="0">
                <a:solidFill>
                  <a:schemeClr val="accent1"/>
                </a:solidFill>
                <a:latin typeface="+mj-lt"/>
                <a:ea typeface="+mj-ea"/>
                <a:cs typeface="+mj-cs"/>
              </a:rPr>
              <a:t>vrac</a:t>
            </a:r>
          </a:p>
        </p:txBody>
      </p:sp>
      <p:sp>
        <p:nvSpPr>
          <p:cNvPr id="2" name="ZoneTexte 1"/>
          <p:cNvSpPr txBox="1"/>
          <p:nvPr/>
        </p:nvSpPr>
        <p:spPr>
          <a:xfrm>
            <a:off x="344426" y="1877180"/>
            <a:ext cx="11374016" cy="4493538"/>
          </a:xfrm>
          <a:prstGeom prst="rect">
            <a:avLst/>
          </a:prstGeom>
          <a:noFill/>
        </p:spPr>
        <p:txBody>
          <a:bodyPr wrap="square" rtlCol="0">
            <a:spAutoFit/>
          </a:bodyPr>
          <a:lstStyle/>
          <a:p>
            <a:pPr marL="342900" indent="-342900" algn="just">
              <a:buFont typeface="Wingdings" panose="05000000000000000000" pitchFamily="2" charset="2"/>
              <a:buChar char="Ø"/>
            </a:pPr>
            <a:r>
              <a:rPr lang="fr-BE" sz="2200" dirty="0" smtClean="0"/>
              <a:t>Compétences du juge de paix: de 2500 € à 5000 € (depuis le 1</a:t>
            </a:r>
            <a:r>
              <a:rPr lang="fr-BE" sz="2200" baseline="30000" dirty="0" smtClean="0"/>
              <a:t>er</a:t>
            </a:r>
            <a:r>
              <a:rPr lang="fr-BE" sz="2200" dirty="0" smtClean="0"/>
              <a:t> septembre 2018)</a:t>
            </a:r>
          </a:p>
          <a:p>
            <a:pPr marL="342900" indent="-342900" algn="just">
              <a:buFont typeface="Wingdings" panose="05000000000000000000" pitchFamily="2" charset="2"/>
              <a:buChar char="Ø"/>
            </a:pPr>
            <a:endParaRPr lang="fr-BE" sz="2200" dirty="0"/>
          </a:p>
          <a:p>
            <a:pPr marL="342900" indent="-342900" algn="just">
              <a:buFont typeface="Wingdings" panose="05000000000000000000" pitchFamily="2" charset="2"/>
              <a:buChar char="Ø"/>
            </a:pPr>
            <a:r>
              <a:rPr lang="fr-BE" sz="2200" dirty="0"/>
              <a:t>Un jugement rendu par le juge de paix peut faire l’objet d’un appel si la valeur du litige dépasse 2.000,00 € au lieu de 1.860,00 €.</a:t>
            </a:r>
            <a:endParaRPr lang="fr-BE" sz="2200" dirty="0" smtClean="0"/>
          </a:p>
          <a:p>
            <a:pPr marL="342900" indent="-342900" algn="just">
              <a:buFont typeface="Wingdings" panose="05000000000000000000" pitchFamily="2" charset="2"/>
              <a:buChar char="Ø"/>
            </a:pPr>
            <a:endParaRPr lang="fr-BE" sz="2200" dirty="0" smtClean="0"/>
          </a:p>
          <a:p>
            <a:pPr marL="342900" indent="-342900" algn="just">
              <a:buFont typeface="Wingdings" panose="05000000000000000000" pitchFamily="2" charset="2"/>
              <a:buChar char="Ø"/>
            </a:pPr>
            <a:r>
              <a:rPr lang="fr-BE" sz="2200" dirty="0" smtClean="0"/>
              <a:t>Le juge de paix est aussi compétent lorsque la créance énergie/télécom a été rachetée/cédée à un tiers, et ce quel que soit le montant de cette créance.</a:t>
            </a:r>
          </a:p>
          <a:p>
            <a:pPr marL="342900" indent="-342900" algn="just">
              <a:buFont typeface="Wingdings" panose="05000000000000000000" pitchFamily="2" charset="2"/>
              <a:buChar char="Ø"/>
            </a:pPr>
            <a:endParaRPr lang="fr-BE" sz="2200" dirty="0"/>
          </a:p>
          <a:p>
            <a:pPr marL="342900" indent="-342900" algn="just">
              <a:buFont typeface="Wingdings" panose="05000000000000000000" pitchFamily="2" charset="2"/>
              <a:buChar char="Ø"/>
            </a:pPr>
            <a:r>
              <a:rPr lang="fr-BE" sz="2200" b="1" dirty="0"/>
              <a:t>Annulation du service communautaire dans le cadre du </a:t>
            </a:r>
            <a:r>
              <a:rPr lang="fr-BE" sz="2200" b="1" dirty="0" smtClean="0"/>
              <a:t>PIIS: </a:t>
            </a:r>
            <a:r>
              <a:rPr lang="fr-BE" sz="2200" b="1" dirty="0"/>
              <a:t>Dans son arrêt rendu le 5 juillet 2018,</a:t>
            </a:r>
            <a:r>
              <a:rPr lang="fr-BE" sz="2200" dirty="0"/>
              <a:t> la Cour Constitutionnelle a annulé le service communautaire instauré dans le cadre du PIIS car elle estime qu’il ne répond pas aux critères d’une activité exercée sans </a:t>
            </a:r>
            <a:r>
              <a:rPr lang="fr-BE" sz="2200" dirty="0" smtClean="0"/>
              <a:t>obligation.</a:t>
            </a:r>
          </a:p>
          <a:p>
            <a:pPr marL="342900" indent="-342900" algn="just">
              <a:buFont typeface="Wingdings" panose="05000000000000000000" pitchFamily="2" charset="2"/>
              <a:buChar char="Ø"/>
            </a:pPr>
            <a:endParaRPr lang="fr-BE" sz="2200" dirty="0"/>
          </a:p>
          <a:p>
            <a:pPr marL="342900" indent="-342900" algn="just">
              <a:buFont typeface="Wingdings" panose="05000000000000000000" pitchFamily="2" charset="2"/>
              <a:buChar char="Ø"/>
            </a:pPr>
            <a:endParaRPr lang="fr-BE" sz="2200" dirty="0"/>
          </a:p>
        </p:txBody>
      </p:sp>
    </p:spTree>
    <p:extLst>
      <p:ext uri="{BB962C8B-B14F-4D97-AF65-F5344CB8AC3E}">
        <p14:creationId xmlns:p14="http://schemas.microsoft.com/office/powerpoint/2010/main" val="18700391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25686" y="633415"/>
            <a:ext cx="9042988" cy="798680"/>
          </a:xfrm>
          <a:prstGeom prst="rect">
            <a:avLst/>
          </a:prstGeom>
          <a:noFill/>
        </p:spPr>
        <p:txBody>
          <a:bodyPr wrap="none" rtlCol="0">
            <a:spAutoFit/>
          </a:bodyPr>
          <a:lstStyle/>
          <a:p>
            <a:pPr>
              <a:lnSpc>
                <a:spcPct val="85000"/>
              </a:lnSpc>
              <a:spcBef>
                <a:spcPct val="0"/>
              </a:spcBef>
            </a:pPr>
            <a:r>
              <a:rPr lang="fr-BE" sz="5400" spc="-120" dirty="0">
                <a:solidFill>
                  <a:schemeClr val="accent1"/>
                </a:solidFill>
                <a:latin typeface="+mj-lt"/>
                <a:ea typeface="+mj-ea"/>
                <a:cs typeface="+mj-cs"/>
              </a:rPr>
              <a:t>INFO utiles: RIS au 1er juillet 2019</a:t>
            </a:r>
          </a:p>
        </p:txBody>
      </p:sp>
      <p:graphicFrame>
        <p:nvGraphicFramePr>
          <p:cNvPr id="7" name="Tableau 6"/>
          <p:cNvGraphicFramePr>
            <a:graphicFrameLocks noGrp="1"/>
          </p:cNvGraphicFramePr>
          <p:nvPr>
            <p:extLst>
              <p:ext uri="{D42A27DB-BD31-4B8C-83A1-F6EECF244321}">
                <p14:modId xmlns:p14="http://schemas.microsoft.com/office/powerpoint/2010/main" val="749894880"/>
              </p:ext>
            </p:extLst>
          </p:nvPr>
        </p:nvGraphicFramePr>
        <p:xfrm>
          <a:off x="925686" y="1952977"/>
          <a:ext cx="10080980" cy="4334933"/>
        </p:xfrm>
        <a:graphic>
          <a:graphicData uri="http://schemas.openxmlformats.org/drawingml/2006/table">
            <a:tbl>
              <a:tblPr firstRow="1" bandRow="1">
                <a:tableStyleId>{5C22544A-7EE6-4342-B048-85BDC9FD1C3A}</a:tableStyleId>
              </a:tblPr>
              <a:tblGrid>
                <a:gridCol w="5040490">
                  <a:extLst>
                    <a:ext uri="{9D8B030D-6E8A-4147-A177-3AD203B41FA5}">
                      <a16:colId xmlns:a16="http://schemas.microsoft.com/office/drawing/2014/main" val="416111179"/>
                    </a:ext>
                  </a:extLst>
                </a:gridCol>
                <a:gridCol w="5040490">
                  <a:extLst>
                    <a:ext uri="{9D8B030D-6E8A-4147-A177-3AD203B41FA5}">
                      <a16:colId xmlns:a16="http://schemas.microsoft.com/office/drawing/2014/main" val="491894312"/>
                    </a:ext>
                  </a:extLst>
                </a:gridCol>
              </a:tblGrid>
              <a:tr h="693590">
                <a:tc>
                  <a:txBody>
                    <a:bodyPr/>
                    <a:lstStyle/>
                    <a:p>
                      <a:endParaRPr lang="fr-BE" dirty="0">
                        <a:solidFill>
                          <a:schemeClr val="bg1"/>
                        </a:solidFill>
                      </a:endParaRPr>
                    </a:p>
                  </a:txBody>
                  <a:tcPr/>
                </a:tc>
                <a:tc>
                  <a:txBody>
                    <a:bodyPr/>
                    <a:lstStyle/>
                    <a:p>
                      <a:r>
                        <a:rPr lang="fr-BE" dirty="0" smtClean="0">
                          <a:solidFill>
                            <a:schemeClr val="bg1"/>
                          </a:solidFill>
                        </a:rPr>
                        <a:t>Base mensuelle</a:t>
                      </a:r>
                      <a:endParaRPr lang="fr-BE" dirty="0">
                        <a:solidFill>
                          <a:schemeClr val="bg1"/>
                        </a:solidFill>
                      </a:endParaRPr>
                    </a:p>
                  </a:txBody>
                  <a:tcPr/>
                </a:tc>
                <a:extLst>
                  <a:ext uri="{0D108BD9-81ED-4DB2-BD59-A6C34878D82A}">
                    <a16:rowId xmlns:a16="http://schemas.microsoft.com/office/drawing/2014/main" val="3964840018"/>
                  </a:ext>
                </a:extLst>
              </a:tr>
              <a:tr h="1213781">
                <a:tc>
                  <a:txBody>
                    <a:bodyPr/>
                    <a:lstStyle/>
                    <a:p>
                      <a:r>
                        <a:rPr lang="fr-BE" sz="2500" dirty="0" smtClean="0"/>
                        <a:t>Cohabitant</a:t>
                      </a:r>
                      <a:endParaRPr lang="fr-BE" sz="25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2500" dirty="0" smtClean="0">
                          <a:effectLst/>
                        </a:rPr>
                        <a:t>€ 619,15</a:t>
                      </a:r>
                      <a:endParaRPr lang="fr-BE" sz="2500" dirty="0" smtClean="0">
                        <a:effectLst/>
                        <a:latin typeface="Arial" panose="020B0604020202020204" pitchFamily="34" charset="0"/>
                        <a:ea typeface="Times New Roman" panose="02020603050405020304" pitchFamily="18" charset="0"/>
                        <a:cs typeface="Times New Roman" panose="02020603050405020304" pitchFamily="18" charset="0"/>
                      </a:endParaRPr>
                    </a:p>
                    <a:p>
                      <a:endParaRPr lang="fr-BE" sz="2500" dirty="0"/>
                    </a:p>
                  </a:txBody>
                  <a:tcPr/>
                </a:tc>
                <a:extLst>
                  <a:ext uri="{0D108BD9-81ED-4DB2-BD59-A6C34878D82A}">
                    <a16:rowId xmlns:a16="http://schemas.microsoft.com/office/drawing/2014/main" val="3198919073"/>
                  </a:ext>
                </a:extLst>
              </a:tr>
              <a:tr h="1213781">
                <a:tc>
                  <a:txBody>
                    <a:bodyPr/>
                    <a:lstStyle/>
                    <a:p>
                      <a:r>
                        <a:rPr lang="fr-BE" sz="2500" dirty="0" smtClean="0"/>
                        <a:t>Isolé</a:t>
                      </a:r>
                      <a:endParaRPr lang="fr-BE" sz="25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2500" dirty="0" smtClean="0">
                          <a:effectLst/>
                        </a:rPr>
                        <a:t>€ 928,73</a:t>
                      </a:r>
                      <a:endParaRPr lang="fr-BE" sz="2500" dirty="0" smtClean="0">
                        <a:effectLst/>
                        <a:latin typeface="Arial" panose="020B0604020202020204" pitchFamily="34" charset="0"/>
                        <a:ea typeface="Times New Roman" panose="02020603050405020304" pitchFamily="18" charset="0"/>
                        <a:cs typeface="Times New Roman" panose="02020603050405020304" pitchFamily="18" charset="0"/>
                      </a:endParaRPr>
                    </a:p>
                    <a:p>
                      <a:endParaRPr lang="fr-BE" sz="2500" dirty="0"/>
                    </a:p>
                  </a:txBody>
                  <a:tcPr/>
                </a:tc>
                <a:extLst>
                  <a:ext uri="{0D108BD9-81ED-4DB2-BD59-A6C34878D82A}">
                    <a16:rowId xmlns:a16="http://schemas.microsoft.com/office/drawing/2014/main" val="1708010132"/>
                  </a:ext>
                </a:extLst>
              </a:tr>
              <a:tr h="1213781">
                <a:tc>
                  <a:txBody>
                    <a:bodyPr/>
                    <a:lstStyle/>
                    <a:p>
                      <a:r>
                        <a:rPr lang="fr-BE" sz="2500" dirty="0" smtClean="0"/>
                        <a:t>Personne</a:t>
                      </a:r>
                      <a:r>
                        <a:rPr lang="fr-BE" sz="2500" baseline="0" dirty="0" smtClean="0"/>
                        <a:t> qui cohabite avec famille à charge</a:t>
                      </a:r>
                      <a:endParaRPr lang="fr-BE" sz="25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2500" dirty="0" smtClean="0">
                          <a:effectLst/>
                        </a:rPr>
                        <a:t>€ 1.254,82</a:t>
                      </a:r>
                      <a:endParaRPr lang="fr-BE" sz="2500" dirty="0" smtClean="0">
                        <a:effectLst/>
                        <a:latin typeface="Arial" panose="020B0604020202020204" pitchFamily="34" charset="0"/>
                        <a:ea typeface="Times New Roman" panose="02020603050405020304" pitchFamily="18" charset="0"/>
                        <a:cs typeface="Times New Roman" panose="02020603050405020304" pitchFamily="18" charset="0"/>
                      </a:endParaRPr>
                    </a:p>
                    <a:p>
                      <a:endParaRPr lang="fr-BE" sz="2500" dirty="0"/>
                    </a:p>
                  </a:txBody>
                  <a:tcPr/>
                </a:tc>
                <a:extLst>
                  <a:ext uri="{0D108BD9-81ED-4DB2-BD59-A6C34878D82A}">
                    <a16:rowId xmlns:a16="http://schemas.microsoft.com/office/drawing/2014/main" val="3308167139"/>
                  </a:ext>
                </a:extLst>
              </a:tr>
            </a:tbl>
          </a:graphicData>
        </a:graphic>
      </p:graphicFrame>
    </p:spTree>
    <p:extLst>
      <p:ext uri="{BB962C8B-B14F-4D97-AF65-F5344CB8AC3E}">
        <p14:creationId xmlns:p14="http://schemas.microsoft.com/office/powerpoint/2010/main" val="38829535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20050" y="655994"/>
            <a:ext cx="5984395" cy="804900"/>
          </a:xfrm>
          <a:prstGeom prst="rect">
            <a:avLst/>
          </a:prstGeom>
        </p:spPr>
        <p:txBody>
          <a:bodyPr wrap="none">
            <a:spAutoFit/>
          </a:bodyPr>
          <a:lstStyle/>
          <a:p>
            <a:pPr>
              <a:lnSpc>
                <a:spcPct val="85000"/>
              </a:lnSpc>
              <a:spcBef>
                <a:spcPct val="0"/>
              </a:spcBef>
            </a:pPr>
            <a:r>
              <a:rPr lang="fr-BE" sz="5400" spc="-120" dirty="0">
                <a:solidFill>
                  <a:schemeClr val="accent1"/>
                </a:solidFill>
                <a:latin typeface="+mj-lt"/>
                <a:ea typeface="+mj-ea"/>
                <a:cs typeface="+mj-cs"/>
              </a:rPr>
              <a:t>INFO utiles: TAEG max</a:t>
            </a:r>
          </a:p>
        </p:txBody>
      </p:sp>
      <p:pic>
        <p:nvPicPr>
          <p:cNvPr id="8" name="Image 7"/>
          <p:cNvPicPr>
            <a:picLocks noChangeAspect="1"/>
          </p:cNvPicPr>
          <p:nvPr/>
        </p:nvPicPr>
        <p:blipFill>
          <a:blip r:embed="rId2"/>
          <a:stretch>
            <a:fillRect/>
          </a:stretch>
        </p:blipFill>
        <p:spPr>
          <a:xfrm>
            <a:off x="920049" y="1727200"/>
            <a:ext cx="9292441" cy="4865511"/>
          </a:xfrm>
          <a:prstGeom prst="rect">
            <a:avLst/>
          </a:prstGeom>
        </p:spPr>
      </p:pic>
    </p:spTree>
    <p:extLst>
      <p:ext uri="{BB962C8B-B14F-4D97-AF65-F5344CB8AC3E}">
        <p14:creationId xmlns:p14="http://schemas.microsoft.com/office/powerpoint/2010/main" val="4969723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28095"/>
            <a:ext cx="12129924" cy="804900"/>
          </a:xfrm>
          <a:prstGeom prst="rect">
            <a:avLst/>
          </a:prstGeom>
        </p:spPr>
        <p:txBody>
          <a:bodyPr wrap="none">
            <a:spAutoFit/>
          </a:bodyPr>
          <a:lstStyle/>
          <a:p>
            <a:pPr>
              <a:lnSpc>
                <a:spcPct val="85000"/>
              </a:lnSpc>
              <a:spcBef>
                <a:spcPct val="0"/>
              </a:spcBef>
            </a:pPr>
            <a:r>
              <a:rPr lang="fr-BE" sz="5400" spc="-120" dirty="0">
                <a:solidFill>
                  <a:schemeClr val="accent1"/>
                </a:solidFill>
                <a:latin typeface="+mj-lt"/>
                <a:ea typeface="+mj-ea"/>
                <a:cs typeface="+mj-cs"/>
              </a:rPr>
              <a:t>INFO utiles: quotités insaisissables/incessibles</a:t>
            </a:r>
          </a:p>
        </p:txBody>
      </p:sp>
      <p:pic>
        <p:nvPicPr>
          <p:cNvPr id="5" name="Image 4"/>
          <p:cNvPicPr>
            <a:picLocks noChangeAspect="1"/>
          </p:cNvPicPr>
          <p:nvPr/>
        </p:nvPicPr>
        <p:blipFill>
          <a:blip r:embed="rId2"/>
          <a:stretch>
            <a:fillRect/>
          </a:stretch>
        </p:blipFill>
        <p:spPr>
          <a:xfrm>
            <a:off x="145345" y="2046254"/>
            <a:ext cx="11811000" cy="4476750"/>
          </a:xfrm>
          <a:prstGeom prst="rect">
            <a:avLst/>
          </a:prstGeom>
        </p:spPr>
      </p:pic>
    </p:spTree>
    <p:extLst>
      <p:ext uri="{BB962C8B-B14F-4D97-AF65-F5344CB8AC3E}">
        <p14:creationId xmlns:p14="http://schemas.microsoft.com/office/powerpoint/2010/main" val="33045442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95111" y="316089"/>
            <a:ext cx="11537245" cy="1505027"/>
          </a:xfrm>
          <a:prstGeom prst="rect">
            <a:avLst/>
          </a:prstGeom>
          <a:noFill/>
        </p:spPr>
        <p:txBody>
          <a:bodyPr wrap="square" rtlCol="0">
            <a:spAutoFit/>
          </a:bodyPr>
          <a:lstStyle/>
          <a:p>
            <a:pPr>
              <a:lnSpc>
                <a:spcPct val="85000"/>
              </a:lnSpc>
              <a:spcBef>
                <a:spcPct val="0"/>
              </a:spcBef>
            </a:pPr>
            <a:r>
              <a:rPr lang="fr-BE" sz="5400" spc="-120" dirty="0">
                <a:solidFill>
                  <a:schemeClr val="accent1"/>
                </a:solidFill>
                <a:latin typeface="+mj-lt"/>
                <a:ea typeface="+mj-ea"/>
                <a:cs typeface="+mj-cs"/>
              </a:rPr>
              <a:t>Info utiles: </a:t>
            </a:r>
            <a:r>
              <a:rPr lang="fr-BE" sz="5400" spc="-120" dirty="0" smtClean="0">
                <a:solidFill>
                  <a:schemeClr val="accent1"/>
                </a:solidFill>
                <a:latin typeface="+mj-lt"/>
                <a:ea typeface="+mj-ea"/>
                <a:cs typeface="+mj-cs"/>
              </a:rPr>
              <a:t>FSMA: </a:t>
            </a:r>
            <a:r>
              <a:rPr lang="fr-BE" sz="5400" spc="-120" dirty="0">
                <a:solidFill>
                  <a:schemeClr val="accent1"/>
                </a:solidFill>
                <a:latin typeface="+mj-lt"/>
                <a:ea typeface="+mj-ea"/>
                <a:cs typeface="+mj-cs"/>
              </a:rPr>
              <a:t>com</a:t>
            </a:r>
            <a:r>
              <a:rPr lang="fr-BE" sz="5400" spc="-120" dirty="0" smtClean="0">
                <a:solidFill>
                  <a:schemeClr val="accent1"/>
                </a:solidFill>
                <a:latin typeface="+mj-lt"/>
                <a:ea typeface="+mj-ea"/>
                <a:cs typeface="+mj-cs"/>
              </a:rPr>
              <a:t>parateur de comptes à vue</a:t>
            </a:r>
            <a:endParaRPr lang="fr-BE" sz="5400" spc="-120" dirty="0">
              <a:solidFill>
                <a:schemeClr val="accent1"/>
              </a:solidFill>
              <a:latin typeface="+mj-lt"/>
              <a:ea typeface="+mj-ea"/>
              <a:cs typeface="+mj-cs"/>
            </a:endParaRPr>
          </a:p>
        </p:txBody>
      </p:sp>
      <p:sp>
        <p:nvSpPr>
          <p:cNvPr id="3" name="ZoneTexte 2"/>
          <p:cNvSpPr txBox="1"/>
          <p:nvPr/>
        </p:nvSpPr>
        <p:spPr>
          <a:xfrm>
            <a:off x="790222" y="2460978"/>
            <a:ext cx="1677062" cy="430887"/>
          </a:xfrm>
          <a:prstGeom prst="rect">
            <a:avLst/>
          </a:prstGeom>
          <a:noFill/>
        </p:spPr>
        <p:txBody>
          <a:bodyPr wrap="none" rtlCol="0">
            <a:spAutoFit/>
          </a:bodyPr>
          <a:lstStyle/>
          <a:p>
            <a:pPr marL="342900" indent="-342900">
              <a:buFont typeface="Wingdings" panose="05000000000000000000" pitchFamily="2" charset="2"/>
              <a:buChar char="Ø"/>
            </a:pPr>
            <a:r>
              <a:rPr lang="fr-BE" sz="2200" dirty="0" smtClean="0"/>
              <a:t>Wikifin.be</a:t>
            </a:r>
            <a:endParaRPr lang="fr-BE" sz="2200" dirty="0"/>
          </a:p>
        </p:txBody>
      </p:sp>
    </p:spTree>
    <p:extLst>
      <p:ext uri="{BB962C8B-B14F-4D97-AF65-F5344CB8AC3E}">
        <p14:creationId xmlns:p14="http://schemas.microsoft.com/office/powerpoint/2010/main" val="33156339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83822" y="2415823"/>
            <a:ext cx="11497315" cy="1477328"/>
          </a:xfrm>
          <a:prstGeom prst="rect">
            <a:avLst/>
          </a:prstGeom>
          <a:noFill/>
        </p:spPr>
        <p:txBody>
          <a:bodyPr wrap="none" rtlCol="0">
            <a:spAutoFit/>
          </a:bodyPr>
          <a:lstStyle/>
          <a:p>
            <a:r>
              <a:rPr lang="fr-BE" sz="9000" dirty="0" smtClean="0"/>
              <a:t>Merci de votre attention</a:t>
            </a:r>
            <a:endParaRPr lang="fr-BE" sz="9000" dirty="0"/>
          </a:p>
        </p:txBody>
      </p:sp>
    </p:spTree>
    <p:extLst>
      <p:ext uri="{BB962C8B-B14F-4D97-AF65-F5344CB8AC3E}">
        <p14:creationId xmlns:p14="http://schemas.microsoft.com/office/powerpoint/2010/main" val="1690222805"/>
      </p:ext>
    </p:extLst>
  </p:cSld>
  <p:clrMapOvr>
    <a:masterClrMapping/>
  </p:clrMapOvr>
</p:sld>
</file>

<file path=ppt/theme/theme1.xml><?xml version="1.0" encoding="utf-8"?>
<a:theme xmlns:a="http://schemas.openxmlformats.org/drawingml/2006/main" name="Métropolitain">
  <a:themeElements>
    <a:clrScheme name="Métropolitai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étropolitai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étropolitai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docProps/app.xml><?xml version="1.0" encoding="utf-8"?>
<Properties xmlns="http://schemas.openxmlformats.org/officeDocument/2006/extended-properties" xmlns:vt="http://schemas.openxmlformats.org/officeDocument/2006/docPropsVTypes">
  <Template>TM03457491[[fn=Métropolitain]]</Template>
  <TotalTime>1566</TotalTime>
  <Words>2950</Words>
  <Application>Microsoft Office PowerPoint</Application>
  <PresentationFormat>Grand écran</PresentationFormat>
  <Paragraphs>374</Paragraphs>
  <Slides>39</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39</vt:i4>
      </vt:variant>
    </vt:vector>
  </HeadingPairs>
  <TitlesOfParts>
    <vt:vector size="46" baseType="lpstr">
      <vt:lpstr>Arial</vt:lpstr>
      <vt:lpstr>Calibri</vt:lpstr>
      <vt:lpstr>Calibri Light</vt:lpstr>
      <vt:lpstr>Cambria</vt:lpstr>
      <vt:lpstr>Times New Roman</vt:lpstr>
      <vt:lpstr>Wingdings</vt:lpstr>
      <vt:lpstr>Métropolitain</vt:lpstr>
      <vt:lpstr>ACTU 2019</vt:lpstr>
      <vt:lpstr>Présentation PowerPoint</vt:lpstr>
      <vt:lpstr>Règlement collectif de dettes</vt:lpstr>
      <vt:lpstr>Règlement collectif de dettes</vt:lpstr>
      <vt:lpstr>Règlement collectif de dettes</vt:lpstr>
      <vt:lpstr>Règlement collectif de dettes</vt:lpstr>
      <vt:lpstr>Règlement collectif de dettes</vt:lpstr>
      <vt:lpstr>Règlement collectif de dettes</vt:lpstr>
      <vt:lpstr>Droits de greffe</vt:lpstr>
      <vt:lpstr>Présentation PowerPoint</vt:lpstr>
      <vt:lpstr>Droits de greffe</vt:lpstr>
      <vt:lpstr>Droits de greffe</vt:lpstr>
      <vt:lpstr>Droits de greffe</vt:lpstr>
      <vt:lpstr>Livre XX du CDE : notions de « gérant »</vt:lpstr>
      <vt:lpstr>Livre XX du CDE : notions de « gérant »</vt:lpstr>
      <vt:lpstr>Livre XX du CDE : notions de « gérant »</vt:lpstr>
      <vt:lpstr>Livre XX du CDE : notions de « gérant »</vt:lpstr>
      <vt:lpstr>Présentation PowerPoint</vt:lpstr>
      <vt:lpstr>Nouveau code du droit des sociétés et des associations </vt:lpstr>
      <vt:lpstr>Crédit à la consommation</vt:lpstr>
      <vt:lpstr>Services de paiement</vt:lpstr>
      <vt:lpstr>TVA (article 85 nouveau du code TVA)</vt:lpstr>
      <vt:lpstr>Compensation fiscale: article 334 nouveau de la loi programme de 2004</vt:lpstr>
      <vt:lpstr>Vivaqua</vt:lpstr>
      <vt:lpstr>VIVAQUA</vt:lpstr>
      <vt:lpstr>vivaqua</vt:lpstr>
      <vt:lpstr>SECAL</vt:lpstr>
      <vt:lpstr>Présentation PowerPoint</vt:lpstr>
      <vt:lpstr>SNCB- suite</vt:lpstr>
      <vt:lpstr>SNCB - suite</vt:lpstr>
      <vt:lpstr>Présentation PowerPoint</vt:lpstr>
      <vt:lpstr>Téléphonie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PRIMINFO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plafond du service des créances alimentaires relevé à 2.200,00 € Davantage de familles monoparentales pourront obtenir des avances sur les créances alimentaires impayées par leur ex-conjoint. La Commission finances de la Chambre a récemment adopté une proposition de loi relevant le plafond de revenus pour faire appel au service du SECAL de 1.800,00 € à 2.200,00 € net par mois, et ce à dater du 1er janvier 2020. Selon le Baromètre des parents de la Ligue des familles, très active sur le dossier également, les créances alimentaires sont payées de façon irrégulière ou non payées dans 40 % des cas. Il s’agit d’une bonne avancée en matière de lutte contre la pauvreté des familles monoparentales puisque plus de familles pourront faire appel au SECAL.</dc:title>
  <dc:creator>sylvie</dc:creator>
  <cp:lastModifiedBy>sylvie</cp:lastModifiedBy>
  <cp:revision>103</cp:revision>
  <dcterms:created xsi:type="dcterms:W3CDTF">2019-06-12T09:11:45Z</dcterms:created>
  <dcterms:modified xsi:type="dcterms:W3CDTF">2019-06-20T10:01:00Z</dcterms:modified>
</cp:coreProperties>
</file>