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sldIdLst>
    <p:sldId id="256" r:id="rId2"/>
    <p:sldId id="309" r:id="rId3"/>
    <p:sldId id="259" r:id="rId4"/>
    <p:sldId id="273" r:id="rId5"/>
    <p:sldId id="274" r:id="rId6"/>
    <p:sldId id="310" r:id="rId7"/>
    <p:sldId id="275" r:id="rId8"/>
    <p:sldId id="311" r:id="rId9"/>
    <p:sldId id="312" r:id="rId10"/>
    <p:sldId id="313" r:id="rId11"/>
    <p:sldId id="276" r:id="rId12"/>
    <p:sldId id="320" r:id="rId13"/>
    <p:sldId id="315" r:id="rId14"/>
    <p:sldId id="300" r:id="rId15"/>
    <p:sldId id="324" r:id="rId16"/>
    <p:sldId id="316" r:id="rId17"/>
    <p:sldId id="329" r:id="rId18"/>
    <p:sldId id="317" r:id="rId19"/>
    <p:sldId id="330" r:id="rId20"/>
    <p:sldId id="318" r:id="rId21"/>
    <p:sldId id="331" r:id="rId22"/>
    <p:sldId id="319" r:id="rId23"/>
    <p:sldId id="325" r:id="rId24"/>
    <p:sldId id="303" r:id="rId25"/>
    <p:sldId id="304" r:id="rId26"/>
    <p:sldId id="321" r:id="rId27"/>
    <p:sldId id="284" r:id="rId28"/>
    <p:sldId id="322" r:id="rId29"/>
    <p:sldId id="328" r:id="rId30"/>
    <p:sldId id="323" r:id="rId31"/>
    <p:sldId id="305" r:id="rId32"/>
    <p:sldId id="286" r:id="rId33"/>
    <p:sldId id="326" r:id="rId34"/>
    <p:sldId id="298" r:id="rId35"/>
    <p:sldId id="327" r:id="rId36"/>
    <p:sldId id="263" r:id="rId37"/>
    <p:sldId id="268"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2" d="100"/>
          <a:sy n="112" d="100"/>
        </p:scale>
        <p:origin x="3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07-02-21</a:t>
            </a:fld>
            <a:endParaRPr lang="fr-BE"/>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596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07-02-21</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4674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63A048E-6E0D-4442-A256-0165157245DC}" type="datetimeFigureOut">
              <a:rPr lang="fr-BE" smtClean="0"/>
              <a:t>07-02-21</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6617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63A048E-6E0D-4442-A256-0165157245DC}" type="datetimeFigureOut">
              <a:rPr lang="fr-BE" smtClean="0"/>
              <a:t>07-02-21</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266796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63A048E-6E0D-4442-A256-0165157245DC}" type="datetimeFigureOut">
              <a:rPr lang="fr-BE" smtClean="0"/>
              <a:t>07-02-21</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76753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63A048E-6E0D-4442-A256-0165157245DC}" type="datetimeFigureOut">
              <a:rPr lang="fr-BE" smtClean="0"/>
              <a:t>07-02-21</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84092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A048E-6E0D-4442-A256-0165157245DC}" type="datetimeFigureOut">
              <a:rPr lang="fr-BE" smtClean="0"/>
              <a:t>07-02-21</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165290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Modifier les styles du texte du masque</a:t>
            </a:r>
          </a:p>
        </p:txBody>
      </p:sp>
      <p:sp>
        <p:nvSpPr>
          <p:cNvPr id="5" name="Date Placeholder 4"/>
          <p:cNvSpPr>
            <a:spLocks noGrp="1"/>
          </p:cNvSpPr>
          <p:nvPr>
            <p:ph type="dt" sz="half" idx="10"/>
          </p:nvPr>
        </p:nvSpPr>
        <p:spPr/>
        <p:txBody>
          <a:bodyPr/>
          <a:lstStyle/>
          <a:p>
            <a:fld id="{F63A048E-6E0D-4442-A256-0165157245DC}" type="datetimeFigureOut">
              <a:rPr lang="fr-BE" smtClean="0"/>
              <a:t>07-02-21</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52832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07-02-21</a:t>
            </a:fld>
            <a:endParaRPr lang="fr-BE"/>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35011757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07-02-21</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3824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07-02-21</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1021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63A048E-6E0D-4442-A256-0165157245DC}" type="datetimeFigureOut">
              <a:rPr lang="fr-BE" smtClean="0"/>
              <a:t>07-02-21</a:t>
            </a:fld>
            <a:endParaRPr lang="fr-BE"/>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BE"/>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725581366"/>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file:///C:\Users\Sylvie\Downloads\tableau-recapitulatif-quel-droit-passerelle-en-octobre-novembre-decembre-et-janvier.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eservices.minfin.fgov.be/myminfin-web/pages/fisconet?_ga=2.6130355.1404349466.1591596456-1719521864.1585903492#!/document/d2493983-69e9-43cd-9a45-e656400eef17#_Toc50972544"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rudivervoort.brussels/news_/pandemie-coronavirus-covid-19-prolongation-des-mesures-bruxelloises-pour-lutter-contre-la-propagation-du-viru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BE" dirty="0"/>
              <a:t>ACTU 2021</a:t>
            </a:r>
          </a:p>
        </p:txBody>
      </p:sp>
      <p:sp>
        <p:nvSpPr>
          <p:cNvPr id="3" name="Sous-titre 2"/>
          <p:cNvSpPr>
            <a:spLocks noGrp="1"/>
          </p:cNvSpPr>
          <p:nvPr>
            <p:ph type="subTitle" idx="1"/>
          </p:nvPr>
        </p:nvSpPr>
        <p:spPr/>
        <p:txBody>
          <a:bodyPr>
            <a:normAutofit lnSpcReduction="10000"/>
          </a:bodyPr>
          <a:lstStyle/>
          <a:p>
            <a:r>
              <a:rPr lang="fr-BE" dirty="0"/>
              <a:t>Conférence-débats du 28 janvier 2021</a:t>
            </a:r>
          </a:p>
          <a:p>
            <a:r>
              <a:rPr lang="fr-BE" dirty="0"/>
              <a:t>Centre d’appui-services de médiation de dettes</a:t>
            </a:r>
          </a:p>
          <a:p>
            <a:r>
              <a:rPr lang="fr-BE" dirty="0"/>
              <a:t>Avec le soutien de la COCOF et de la COCOM</a:t>
            </a:r>
          </a:p>
        </p:txBody>
      </p:sp>
    </p:spTree>
    <p:extLst>
      <p:ext uri="{BB962C8B-B14F-4D97-AF65-F5344CB8AC3E}">
        <p14:creationId xmlns:p14="http://schemas.microsoft.com/office/powerpoint/2010/main" val="2406447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txBox="1">
            <a:spLocks noGrp="1"/>
          </p:cNvSpPr>
          <p:nvPr>
            <p:ph type="title"/>
          </p:nvPr>
        </p:nvSpPr>
        <p:spPr>
          <a:xfrm>
            <a:off x="2187622" y="983006"/>
            <a:ext cx="7816755" cy="804900"/>
          </a:xfrm>
          <a:prstGeom prst="rect">
            <a:avLst/>
          </a:prstGeom>
          <a:noFill/>
        </p:spPr>
        <p:txBody>
          <a:bodyPr wrap="none" rtlCol="0">
            <a:spAutoFit/>
          </a:bodyPr>
          <a:lstStyle/>
          <a:p>
            <a:pPr algn="ctr">
              <a:lnSpc>
                <a:spcPct val="85000"/>
              </a:lnSpc>
              <a:spcBef>
                <a:spcPct val="0"/>
              </a:spcBef>
            </a:pPr>
            <a:r>
              <a:rPr lang="fr-BE" sz="5400" spc="-120" dirty="0">
                <a:solidFill>
                  <a:schemeClr val="accent1"/>
                </a:solidFill>
                <a:latin typeface="+mj-lt"/>
                <a:ea typeface="+mj-ea"/>
                <a:cs typeface="+mj-cs"/>
              </a:rPr>
              <a:t>Règlement collectif de dettes</a:t>
            </a:r>
          </a:p>
        </p:txBody>
      </p:sp>
      <p:pic>
        <p:nvPicPr>
          <p:cNvPr id="1026" name="Picture 2" descr="Dossier : Le médiateur de dettes : quel parcours et quelles aspirations ? –  Echos du crédit et de l'endettement">
            <a:extLst>
              <a:ext uri="{FF2B5EF4-FFF2-40B4-BE49-F238E27FC236}">
                <a16:creationId xmlns:a16="http://schemas.microsoft.com/office/drawing/2014/main" id="{C9FA1E7E-4DCD-4B10-99BB-9D133F589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7468" y="2268814"/>
            <a:ext cx="4896685" cy="4117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08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43632" y="557134"/>
            <a:ext cx="11745168" cy="4401205"/>
          </a:xfrm>
          <a:prstGeom prst="rect">
            <a:avLst/>
          </a:prstGeom>
          <a:noFill/>
        </p:spPr>
        <p:txBody>
          <a:bodyPr wrap="square" rtlCol="0">
            <a:spAutoFit/>
          </a:bodyPr>
          <a:lstStyle/>
          <a:p>
            <a:pPr algn="just"/>
            <a:r>
              <a:rPr lang="fr-BE" sz="2800" b="1" u="sng" dirty="0">
                <a:solidFill>
                  <a:srgbClr val="FF0000"/>
                </a:solidFill>
              </a:rPr>
              <a:t>1/ Registre central des règlements collectifs de dettes</a:t>
            </a:r>
          </a:p>
          <a:p>
            <a:pPr algn="just"/>
            <a:endParaRPr lang="fr-BE" dirty="0"/>
          </a:p>
          <a:p>
            <a:pPr algn="just"/>
            <a:r>
              <a:rPr lang="fr-BE" sz="2000" dirty="0">
                <a:latin typeface="GillSans" panose="020B0602020204020204" pitchFamily="34" charset="0"/>
              </a:rPr>
              <a:t>Voir </a:t>
            </a:r>
            <a:r>
              <a:rPr lang="fr-BE" sz="2000" b="1" dirty="0">
                <a:latin typeface="GillSans" panose="020B0602020204020204" pitchFamily="34" charset="0"/>
              </a:rPr>
              <a:t>Loi du 5 mai 2019 </a:t>
            </a:r>
            <a:r>
              <a:rPr lang="fr-BE" sz="2000" dirty="0">
                <a:latin typeface="GillSans" panose="020B0602020204020204" pitchFamily="34" charset="0"/>
              </a:rPr>
              <a:t>portant dispositions diverses en matière d'informatisation de la Justice, de modernisation du statut des juges consulaires et relativement à la banque des actes notariés: 1</a:t>
            </a:r>
            <a:r>
              <a:rPr lang="fr-BE" sz="2000" baseline="30000" dirty="0">
                <a:latin typeface="GillSans" panose="020B0602020204020204" pitchFamily="34" charset="0"/>
              </a:rPr>
              <a:t>er</a:t>
            </a:r>
            <a:r>
              <a:rPr lang="fr-BE" sz="2000" dirty="0">
                <a:latin typeface="GillSans" panose="020B0602020204020204" pitchFamily="34" charset="0"/>
              </a:rPr>
              <a:t> janvier 2020 </a:t>
            </a:r>
          </a:p>
          <a:p>
            <a:pPr algn="just"/>
            <a:endParaRPr lang="fr-BE" sz="2800" b="1" u="sng" dirty="0"/>
          </a:p>
          <a:p>
            <a:pPr algn="just"/>
            <a:r>
              <a:rPr lang="fr-BE" sz="2500" b="1" u="sng" dirty="0"/>
              <a:t>Report au 1</a:t>
            </a:r>
            <a:r>
              <a:rPr lang="fr-BE" sz="2500" b="1" u="sng" baseline="30000" dirty="0"/>
              <a:t>er</a:t>
            </a:r>
            <a:r>
              <a:rPr lang="fr-BE" sz="2500" b="1" u="sng" dirty="0"/>
              <a:t> janvier 2022: </a:t>
            </a:r>
          </a:p>
          <a:p>
            <a:pPr algn="just"/>
            <a:endParaRPr lang="fr-BE" sz="2500" b="1" u="sng" dirty="0"/>
          </a:p>
          <a:p>
            <a:pPr algn="just"/>
            <a:r>
              <a:rPr lang="fr-BE" sz="2000" dirty="0">
                <a:latin typeface="GillSans" panose="020B0602020204020204" pitchFamily="34" charset="0"/>
              </a:rPr>
              <a:t>Voir </a:t>
            </a:r>
            <a:r>
              <a:rPr lang="fr-BE" sz="2000" b="1" dirty="0">
                <a:latin typeface="GillSans" panose="020B0602020204020204" pitchFamily="34" charset="0"/>
              </a:rPr>
              <a:t>loi du 20 décembre 2020 </a:t>
            </a:r>
            <a:r>
              <a:rPr lang="fr-BE" sz="2000" dirty="0">
                <a:latin typeface="GillSans" panose="020B0602020204020204" pitchFamily="34" charset="0"/>
              </a:rPr>
              <a:t>portant des dispositions diverses temporaires et structurelles en matière de justice dans le cadre de la lutte contre la propagation du coronavirus COVID-19 qui modifie l'article 53 de la loi du 5 mai 2019 précité. MB, 24 décembre 2020</a:t>
            </a:r>
            <a:r>
              <a:rPr lang="fr-BE" dirty="0"/>
              <a:t>.</a:t>
            </a:r>
          </a:p>
          <a:p>
            <a:pPr algn="just"/>
            <a:endParaRPr lang="fr-BE" sz="2800" b="1" u="sng" dirty="0"/>
          </a:p>
          <a:p>
            <a:pPr algn="just"/>
            <a:endParaRPr lang="fr-BE" sz="2800" b="1" u="sng" dirty="0"/>
          </a:p>
        </p:txBody>
      </p:sp>
      <p:sp>
        <p:nvSpPr>
          <p:cNvPr id="5" name="Rectangle 4"/>
          <p:cNvSpPr/>
          <p:nvPr/>
        </p:nvSpPr>
        <p:spPr>
          <a:xfrm>
            <a:off x="243632" y="2119100"/>
            <a:ext cx="11327364" cy="369332"/>
          </a:xfrm>
          <a:prstGeom prst="rect">
            <a:avLst/>
          </a:prstGeom>
        </p:spPr>
        <p:txBody>
          <a:bodyPr wrap="square">
            <a:spAutoFit/>
          </a:bodyPr>
          <a:lstStyle/>
          <a:p>
            <a:pPr algn="just"/>
            <a:r>
              <a:rPr lang="fr-BE" dirty="0">
                <a:solidFill>
                  <a:schemeClr val="bg1"/>
                </a:solidFill>
              </a:rPr>
              <a:t> </a:t>
            </a:r>
            <a:endParaRPr lang="fr-BE" sz="1600" i="1" dirty="0">
              <a:solidFill>
                <a:schemeClr val="bg1"/>
              </a:solidFill>
            </a:endParaRPr>
          </a:p>
        </p:txBody>
      </p:sp>
    </p:spTree>
    <p:extLst>
      <p:ext uri="{BB962C8B-B14F-4D97-AF65-F5344CB8AC3E}">
        <p14:creationId xmlns:p14="http://schemas.microsoft.com/office/powerpoint/2010/main" val="4010853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2698" y="59922"/>
            <a:ext cx="11188960" cy="6801862"/>
          </a:xfrm>
          <a:prstGeom prst="rect">
            <a:avLst/>
          </a:prstGeom>
        </p:spPr>
        <p:txBody>
          <a:bodyPr wrap="square">
            <a:spAutoFit/>
          </a:bodyPr>
          <a:lstStyle/>
          <a:p>
            <a:pPr algn="just"/>
            <a:r>
              <a:rPr lang="fr-BE" sz="2800" b="1" dirty="0">
                <a:solidFill>
                  <a:srgbClr val="FF0000"/>
                </a:solidFill>
              </a:rPr>
              <a:t>2</a:t>
            </a:r>
            <a:r>
              <a:rPr lang="fr-BE" sz="2800" b="1" u="sng" dirty="0">
                <a:solidFill>
                  <a:srgbClr val="FF0000"/>
                </a:solidFill>
              </a:rPr>
              <a:t>/ Répartition du solde du compte de médiation en cas de révocation</a:t>
            </a:r>
          </a:p>
          <a:p>
            <a:pPr algn="just"/>
            <a:endParaRPr lang="fr-BE" sz="2800" b="1" dirty="0">
              <a:solidFill>
                <a:srgbClr val="FF0000"/>
              </a:solidFill>
            </a:endParaRPr>
          </a:p>
          <a:p>
            <a:pPr marL="285750" indent="-285750" algn="just">
              <a:buFont typeface="Symbol" panose="05050102010706020507" pitchFamily="18" charset="2"/>
              <a:buChar char="Þ"/>
            </a:pPr>
            <a:r>
              <a:rPr lang="fr-BE" sz="2000" b="1" dirty="0">
                <a:latin typeface="GillSans" panose="020B0602020204020204" pitchFamily="34" charset="0"/>
              </a:rPr>
              <a:t>Cour constitutionnelle du 4 octobre 2018</a:t>
            </a:r>
            <a:r>
              <a:rPr lang="fr-BE" sz="2000" dirty="0">
                <a:latin typeface="GillSans" panose="020B0602020204020204" pitchFamily="34" charset="0"/>
              </a:rPr>
              <a:t>: répartition en tenant compte des causes de préférence entre les créanciers</a:t>
            </a:r>
          </a:p>
          <a:p>
            <a:pPr algn="just"/>
            <a:endParaRPr lang="fr-BE" sz="2000" dirty="0">
              <a:latin typeface="GillSans" panose="020B0602020204020204" pitchFamily="34" charset="0"/>
            </a:endParaRPr>
          </a:p>
          <a:p>
            <a:pPr marL="285750" indent="-285750" algn="just">
              <a:buFont typeface="Symbol" panose="05050102010706020507" pitchFamily="18" charset="2"/>
              <a:buChar char="Þ"/>
            </a:pPr>
            <a:r>
              <a:rPr lang="fr-BE" sz="2000" b="1" dirty="0">
                <a:latin typeface="GillSans" panose="020B0602020204020204" pitchFamily="34" charset="0"/>
              </a:rPr>
              <a:t>CT de Liège du 15/01/2019</a:t>
            </a:r>
            <a:r>
              <a:rPr lang="fr-BE" sz="2000" dirty="0">
                <a:latin typeface="GillSans" panose="020B0602020204020204" pitchFamily="34" charset="0"/>
              </a:rPr>
              <a:t>: nouvelle question préjudicielle </a:t>
            </a:r>
            <a:r>
              <a:rPr lang="fr-BE" sz="2000" dirty="0">
                <a:latin typeface="GillSans" panose="020B0602020204020204" pitchFamily="34" charset="0"/>
                <a:ea typeface="Cambria" panose="02040503050406030204" pitchFamily="18" charset="0"/>
              </a:rPr>
              <a:t>⇨</a:t>
            </a:r>
            <a:r>
              <a:rPr lang="fr-BE" sz="2000" dirty="0">
                <a:latin typeface="GillSans" panose="020B0602020204020204" pitchFamily="34" charset="0"/>
              </a:rPr>
              <a:t>Nouvelle discrimination potentielle entre les créanciers « participants » au RCD et les créanciers « extérieurs » (nouveaux, tardifs, déchus).  </a:t>
            </a:r>
          </a:p>
          <a:p>
            <a:pPr algn="just"/>
            <a:r>
              <a:rPr lang="fr-BE" sz="2000" b="1" dirty="0">
                <a:latin typeface="GillSans" panose="020B0602020204020204" pitchFamily="34" charset="0"/>
              </a:rPr>
              <a:t> </a:t>
            </a:r>
          </a:p>
          <a:p>
            <a:pPr algn="just"/>
            <a:r>
              <a:rPr lang="fr-BE" sz="2000" b="1" dirty="0">
                <a:latin typeface="GillSans" panose="020B0602020204020204" pitchFamily="34" charset="0"/>
              </a:rPr>
              <a:t>=&gt; Cour Constitutionnelle du 16 janvier 2020: </a:t>
            </a:r>
          </a:p>
          <a:p>
            <a:pPr algn="just"/>
            <a:r>
              <a:rPr lang="fr-BE" sz="2000" dirty="0">
                <a:latin typeface="GillSans" panose="020B0602020204020204" pitchFamily="34" charset="0"/>
              </a:rPr>
              <a:t>1. En cas de révocation, les fonds se trouvant sur le compte de médiation doivent être répartis entre tous les créanciers aussi bien « déclarants » qu’ « extérieurs » en tenant compte des causes de préférence.</a:t>
            </a:r>
          </a:p>
          <a:p>
            <a:pPr algn="just"/>
            <a:endParaRPr lang="fr-BE" sz="2000" dirty="0">
              <a:latin typeface="GillSans" panose="020B0602020204020204" pitchFamily="34" charset="0"/>
            </a:endParaRPr>
          </a:p>
          <a:p>
            <a:pPr algn="just"/>
            <a:r>
              <a:rPr lang="fr-BE" sz="2000" dirty="0">
                <a:latin typeface="GillSans" panose="020B0602020204020204" pitchFamily="34" charset="0"/>
              </a:rPr>
              <a:t>2. Les créanciers extérieurs, ayant les mêmes « chances » que les créanciers participants de connaitre de la procédure et donc de participer à la répartition, le médiateur de dettes ne devrait pas « investiguer » pour les connaître, s’ils ne se sont pas manifestés « spontanément ».</a:t>
            </a:r>
          </a:p>
          <a:p>
            <a:pPr algn="just"/>
            <a:endParaRPr lang="fr-BE" sz="2000" dirty="0">
              <a:latin typeface="GillSans" panose="020B0602020204020204" pitchFamily="34" charset="0"/>
            </a:endParaRPr>
          </a:p>
          <a:p>
            <a:pPr marL="285750" indent="-285750" algn="just">
              <a:buFont typeface="Symbol" panose="05050102010706020507" pitchFamily="18" charset="2"/>
              <a:buChar char="Þ"/>
            </a:pPr>
            <a:r>
              <a:rPr lang="fr-BE" sz="2000" b="1" dirty="0" err="1">
                <a:latin typeface="GillSans" panose="020B0602020204020204" pitchFamily="34" charset="0"/>
              </a:rPr>
              <a:t>Cass</a:t>
            </a:r>
            <a:r>
              <a:rPr lang="fr-BE" sz="2000" b="1" dirty="0">
                <a:latin typeface="GillSans" panose="020B0602020204020204" pitchFamily="34" charset="0"/>
              </a:rPr>
              <a:t> 14 septembre 2020</a:t>
            </a:r>
          </a:p>
          <a:p>
            <a:pPr algn="just"/>
            <a:r>
              <a:rPr lang="fr-BE" sz="2000" dirty="0">
                <a:latin typeface="GillSans" panose="020B0602020204020204" pitchFamily="34" charset="0"/>
              </a:rPr>
              <a:t>En cas de révocation, le partage des sommes disponibles sur le compte de médiation doit être effectué entre tous les créanciers du débiteur, que leur créance soit née avant ou après l’admissibilité  et en tenant compte des causes légales ou conventionnelles de préférence ainsi que du rang entre les créanciers privilégiés</a:t>
            </a:r>
            <a:r>
              <a:rPr lang="fr-BE" dirty="0"/>
              <a:t>.</a:t>
            </a:r>
          </a:p>
        </p:txBody>
      </p:sp>
    </p:spTree>
    <p:extLst>
      <p:ext uri="{BB962C8B-B14F-4D97-AF65-F5344CB8AC3E}">
        <p14:creationId xmlns:p14="http://schemas.microsoft.com/office/powerpoint/2010/main" val="1126973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8258" y="192029"/>
            <a:ext cx="10832726" cy="523220"/>
          </a:xfrm>
          <a:prstGeom prst="rect">
            <a:avLst/>
          </a:prstGeom>
          <a:noFill/>
        </p:spPr>
        <p:txBody>
          <a:bodyPr wrap="square" rtlCol="0">
            <a:spAutoFit/>
          </a:bodyPr>
          <a:lstStyle/>
          <a:p>
            <a:pPr algn="just"/>
            <a:r>
              <a:rPr lang="fr-BE" sz="2800" b="1" u="sng" dirty="0">
                <a:solidFill>
                  <a:srgbClr val="FF0000"/>
                </a:solidFill>
              </a:rPr>
              <a:t>3/ Immeubles</a:t>
            </a:r>
          </a:p>
        </p:txBody>
      </p:sp>
      <p:sp>
        <p:nvSpPr>
          <p:cNvPr id="6" name="ZoneTexte 5"/>
          <p:cNvSpPr txBox="1"/>
          <p:nvPr/>
        </p:nvSpPr>
        <p:spPr>
          <a:xfrm>
            <a:off x="254994" y="715249"/>
            <a:ext cx="11682011" cy="6232475"/>
          </a:xfrm>
          <a:prstGeom prst="rect">
            <a:avLst/>
          </a:prstGeom>
          <a:noFill/>
        </p:spPr>
        <p:txBody>
          <a:bodyPr wrap="square" rtlCol="0">
            <a:spAutoFit/>
          </a:bodyPr>
          <a:lstStyle/>
          <a:p>
            <a:pPr marL="285750" indent="-285750">
              <a:buFont typeface="Symbol" panose="05050102010706020507" pitchFamily="18" charset="2"/>
              <a:buChar char="Þ"/>
            </a:pPr>
            <a:r>
              <a:rPr lang="fr-BE" sz="1900" b="1" dirty="0">
                <a:latin typeface="GillSans" panose="020B0602020204020204" pitchFamily="34" charset="0"/>
              </a:rPr>
              <a:t> TT Liège (division Namur), 16 mars 2020</a:t>
            </a:r>
          </a:p>
          <a:p>
            <a:endParaRPr lang="fr-BE" sz="1900" dirty="0">
              <a:latin typeface="GillSans" panose="020B0602020204020204" pitchFamily="34" charset="0"/>
            </a:endParaRPr>
          </a:p>
          <a:p>
            <a:pPr algn="just"/>
            <a:r>
              <a:rPr lang="fr-BE" sz="1900" dirty="0">
                <a:latin typeface="GillSans" panose="020B0602020204020204" pitchFamily="34" charset="0"/>
              </a:rPr>
              <a:t>« </a:t>
            </a:r>
            <a:r>
              <a:rPr lang="fr-BE" sz="1900" i="1" dirty="0">
                <a:latin typeface="GillSans" panose="020B0602020204020204" pitchFamily="34" charset="0"/>
              </a:rPr>
              <a:t>il appartient au juge de décider de la nécessité de réaliser les biens immeubles au regard du critère essentiel de la dignité humaine ».</a:t>
            </a:r>
          </a:p>
          <a:p>
            <a:r>
              <a:rPr lang="fr-BE" sz="1900" dirty="0">
                <a:latin typeface="GillSans" panose="020B0602020204020204" pitchFamily="34" charset="0"/>
              </a:rPr>
              <a:t>En l’espèce, la part en nue-propriété de la médiée est estimée à 16 000 €.</a:t>
            </a:r>
          </a:p>
          <a:p>
            <a:r>
              <a:rPr lang="fr-BE" sz="1900" dirty="0">
                <a:latin typeface="GillSans" panose="020B0602020204020204" pitchFamily="34" charset="0"/>
              </a:rPr>
              <a:t>Aucun des cohéritiers ne souhaite ou ne peut racheter la part de la médiée</a:t>
            </a:r>
          </a:p>
          <a:p>
            <a:r>
              <a:rPr lang="fr-BE" sz="1900" dirty="0">
                <a:latin typeface="GillSans" panose="020B0602020204020204" pitchFamily="34" charset="0"/>
              </a:rPr>
              <a:t>La vente forcée de l’immeuble n’est pas envisageable compte tenu de l’usufruit du père.</a:t>
            </a:r>
          </a:p>
          <a:p>
            <a:r>
              <a:rPr lang="fr-BE" sz="1900" dirty="0">
                <a:latin typeface="GillSans" panose="020B0602020204020204" pitchFamily="34" charset="0"/>
              </a:rPr>
              <a:t>La vente de la nue propriété à un tiers est  peu probable.</a:t>
            </a:r>
          </a:p>
          <a:p>
            <a:r>
              <a:rPr lang="fr-BE" sz="1900" dirty="0">
                <a:latin typeface="GillSans" panose="020B0602020204020204" pitchFamily="34" charset="0"/>
              </a:rPr>
              <a:t>IMPASSE!</a:t>
            </a:r>
          </a:p>
          <a:p>
            <a:r>
              <a:rPr lang="fr-BE" sz="1900" dirty="0">
                <a:latin typeface="GillSans" panose="020B0602020204020204" pitchFamily="34" charset="0"/>
              </a:rPr>
              <a:t>On pourrait prolonger le plan jusqu’à apurement total du passif. Deux ans supplémentaires. Ce qui ferait plus de 10 ans de RCD. Contraire à la dignité humaine et au droit de la médiée de bénéficier du « </a:t>
            </a:r>
            <a:r>
              <a:rPr lang="fr-BE" sz="1900" dirty="0" err="1">
                <a:latin typeface="GillSans" panose="020B0602020204020204" pitchFamily="34" charset="0"/>
              </a:rPr>
              <a:t>fresh</a:t>
            </a:r>
            <a:r>
              <a:rPr lang="fr-BE" sz="1900" dirty="0">
                <a:latin typeface="GillSans" panose="020B0602020204020204" pitchFamily="34" charset="0"/>
              </a:rPr>
              <a:t> </a:t>
            </a:r>
            <a:r>
              <a:rPr lang="fr-BE" sz="1900" dirty="0" err="1">
                <a:latin typeface="GillSans" panose="020B0602020204020204" pitchFamily="34" charset="0"/>
              </a:rPr>
              <a:t>start</a:t>
            </a:r>
            <a:r>
              <a:rPr lang="fr-BE" sz="1900" dirty="0">
                <a:latin typeface="GillSans" panose="020B0602020204020204" pitchFamily="34" charset="0"/>
              </a:rPr>
              <a:t> » souhaité par le législateur dans un délai raisonnable.</a:t>
            </a:r>
          </a:p>
          <a:p>
            <a:r>
              <a:rPr lang="fr-BE" sz="1900" dirty="0">
                <a:latin typeface="GillSans" panose="020B0602020204020204" pitchFamily="34" charset="0"/>
              </a:rPr>
              <a:t>Pas vente. Mais les montants thésaurisés depuis la fin théorique du plan seront répartis entre les créanciers (équilibre entre les droits de chacun).</a:t>
            </a:r>
          </a:p>
          <a:p>
            <a:endParaRPr lang="fr-BE" sz="1900" dirty="0">
              <a:latin typeface="GillSans" panose="020B0602020204020204" pitchFamily="34" charset="0"/>
            </a:endParaRPr>
          </a:p>
          <a:p>
            <a:pPr marL="285750" indent="-285750">
              <a:buFont typeface="Symbol" panose="05050102010706020507" pitchFamily="18" charset="2"/>
              <a:buChar char="Þ"/>
            </a:pPr>
            <a:r>
              <a:rPr lang="fr-BE" sz="1900" b="1" dirty="0">
                <a:latin typeface="GillSans" panose="020B0602020204020204" pitchFamily="34" charset="0"/>
              </a:rPr>
              <a:t>TT Liège (division Liège): 12 septembre 2020</a:t>
            </a:r>
          </a:p>
          <a:p>
            <a:endParaRPr lang="fr-BE" sz="1900" b="1" dirty="0">
              <a:latin typeface="GillSans" panose="020B0602020204020204" pitchFamily="34" charset="0"/>
            </a:endParaRPr>
          </a:p>
          <a:p>
            <a:r>
              <a:rPr lang="fr-BE" sz="1900" dirty="0">
                <a:latin typeface="GillSans" panose="020B0602020204020204" pitchFamily="34" charset="0"/>
              </a:rPr>
              <a:t>Saisie exécution immobilière (ordonnance désignant le notaire devenue définitive)  – admissibilité – demande de suspension de la vente publique sur base des nouvelles dispositions 1675/§2 al3 – Non car pas dans l’intérêt des parties</a:t>
            </a:r>
          </a:p>
          <a:p>
            <a:endParaRPr lang="fr-BE" sz="1900" b="1" dirty="0">
              <a:latin typeface="GillSans" panose="020B0602020204020204" pitchFamily="34" charset="0"/>
            </a:endParaRPr>
          </a:p>
        </p:txBody>
      </p:sp>
    </p:spTree>
    <p:extLst>
      <p:ext uri="{BB962C8B-B14F-4D97-AF65-F5344CB8AC3E}">
        <p14:creationId xmlns:p14="http://schemas.microsoft.com/office/powerpoint/2010/main" val="3370887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0755" y="544767"/>
            <a:ext cx="11400090" cy="4431983"/>
          </a:xfrm>
          <a:prstGeom prst="rect">
            <a:avLst/>
          </a:prstGeom>
        </p:spPr>
        <p:txBody>
          <a:bodyPr wrap="square">
            <a:spAutoFit/>
          </a:bodyPr>
          <a:lstStyle/>
          <a:p>
            <a:r>
              <a:rPr lang="fr-BE" sz="1900" dirty="0">
                <a:latin typeface="GillSans" panose="020B0602020204020204" pitchFamily="34" charset="0"/>
              </a:rPr>
              <a:t>Le Tribunal considère que l’immeuble doit être vendu. </a:t>
            </a:r>
          </a:p>
          <a:p>
            <a:r>
              <a:rPr lang="fr-BE" sz="1900" dirty="0">
                <a:latin typeface="GillSans" panose="020B0602020204020204" pitchFamily="34" charset="0"/>
              </a:rPr>
              <a:t>En effet, pour pouvoir conserver l’immeuble, la médiée doit pouvoir rembourser tous ses créanciers en principal, intérêts et frais, soit un montant total qui s’élève à 23.000 €. </a:t>
            </a:r>
          </a:p>
          <a:p>
            <a:r>
              <a:rPr lang="fr-BE" sz="1900" dirty="0">
                <a:latin typeface="GillSans" panose="020B0602020204020204" pitchFamily="34" charset="0"/>
              </a:rPr>
              <a:t>Or, elle dispose d’un revenu mensuel d’environ 900 € et son fils, avec qui elle vit, ne dispose d’aucun revenu et est également endetté.</a:t>
            </a:r>
          </a:p>
          <a:p>
            <a:r>
              <a:rPr lang="fr-BE" sz="1900" dirty="0">
                <a:latin typeface="GillSans" panose="020B0602020204020204" pitchFamily="34" charset="0"/>
              </a:rPr>
              <a:t>La médiée assure pouvoir mettre à disposition de sa médiation un montant de 200 € par mois mais le Tribunal estime cette proposition irréaliste au vu de ses charges qui sont au mieux équivalentes à son revenu. </a:t>
            </a:r>
          </a:p>
          <a:p>
            <a:r>
              <a:rPr lang="fr-BE" sz="1900" dirty="0">
                <a:latin typeface="GillSans" panose="020B0602020204020204" pitchFamily="34" charset="0"/>
              </a:rPr>
              <a:t>Le Tribunal ajoute que la médiée a déjà sollicité une demande de prise en charge par le CPAS de sa facture relative à son précompte immobilier et que la collectivité n’a pas à supporter les factures et/ou travaux inhérents à tout propriétaire.</a:t>
            </a:r>
          </a:p>
          <a:p>
            <a:r>
              <a:rPr lang="fr-BE" sz="1900" dirty="0">
                <a:latin typeface="GillSans" panose="020B0602020204020204" pitchFamily="34" charset="0"/>
              </a:rPr>
              <a:t>Le Tribunal conclut qu’il est dans l’intérêt des créanciers et dans l’intérêt de la médiée, qui pourra se loger dignement avec le pécule résultant du produit de la vente, de vendre l’immeuble saisi.</a:t>
            </a:r>
          </a:p>
          <a:p>
            <a:endParaRPr lang="fr-BE" dirty="0"/>
          </a:p>
          <a:p>
            <a:endParaRPr lang="fr-BE" b="1" dirty="0"/>
          </a:p>
          <a:p>
            <a:endParaRPr lang="fr-BE" dirty="0"/>
          </a:p>
        </p:txBody>
      </p:sp>
      <p:pic>
        <p:nvPicPr>
          <p:cNvPr id="5" name="Espace réservé du contenu 3"/>
          <p:cNvPicPr>
            <a:picLocks noGrp="1"/>
          </p:cNvPicPr>
          <p:nvPr>
            <p:ph idx="1"/>
          </p:nvPr>
        </p:nvPicPr>
        <p:blipFill>
          <a:blip r:embed="rId2"/>
          <a:stretch>
            <a:fillRect/>
          </a:stretch>
        </p:blipFill>
        <p:spPr>
          <a:xfrm>
            <a:off x="1444239" y="3845608"/>
            <a:ext cx="8426154" cy="2726108"/>
          </a:xfrm>
          <a:prstGeom prst="rect">
            <a:avLst/>
          </a:prstGeom>
        </p:spPr>
      </p:pic>
    </p:spTree>
    <p:extLst>
      <p:ext uri="{BB962C8B-B14F-4D97-AF65-F5344CB8AC3E}">
        <p14:creationId xmlns:p14="http://schemas.microsoft.com/office/powerpoint/2010/main" val="1983880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9102" y="234155"/>
            <a:ext cx="11569165" cy="4206240"/>
          </a:xfrm>
        </p:spPr>
        <p:txBody>
          <a:bodyPr>
            <a:normAutofit/>
          </a:bodyPr>
          <a:lstStyle/>
          <a:p>
            <a:pPr marL="0" indent="0" algn="just">
              <a:buNone/>
            </a:pPr>
            <a:r>
              <a:rPr lang="fr-BE" sz="2800" b="1" u="sng" dirty="0">
                <a:solidFill>
                  <a:srgbClr val="FF0000"/>
                </a:solidFill>
              </a:rPr>
              <a:t>4/ Suspension des voies d’exécution</a:t>
            </a:r>
          </a:p>
          <a:p>
            <a:pPr marL="0" indent="0">
              <a:buNone/>
            </a:pPr>
            <a:endParaRPr lang="fr-BE" sz="1800" dirty="0">
              <a:solidFill>
                <a:schemeClr val="tx1"/>
              </a:solidFill>
            </a:endParaRPr>
          </a:p>
        </p:txBody>
      </p:sp>
      <p:sp>
        <p:nvSpPr>
          <p:cNvPr id="5" name="ZoneTexte 4"/>
          <p:cNvSpPr txBox="1"/>
          <p:nvPr/>
        </p:nvSpPr>
        <p:spPr>
          <a:xfrm>
            <a:off x="299102" y="820395"/>
            <a:ext cx="11235878" cy="6140142"/>
          </a:xfrm>
          <a:prstGeom prst="rect">
            <a:avLst/>
          </a:prstGeom>
          <a:noFill/>
        </p:spPr>
        <p:txBody>
          <a:bodyPr wrap="square" rtlCol="0">
            <a:spAutoFit/>
          </a:bodyPr>
          <a:lstStyle/>
          <a:p>
            <a:pPr marL="285750" indent="-285750">
              <a:buFont typeface="Symbol" panose="05050102010706020507" pitchFamily="18" charset="2"/>
              <a:buChar char="Þ"/>
            </a:pPr>
            <a:r>
              <a:rPr lang="fr-BE" sz="1900" b="1" dirty="0">
                <a:latin typeface="Gill Sans MT" panose="020B0502020104020203" pitchFamily="34" charset="0"/>
              </a:rPr>
              <a:t>C. Constitutionnelle 15 octobre 2020</a:t>
            </a:r>
          </a:p>
          <a:p>
            <a:endParaRPr lang="fr-BE" b="1" dirty="0"/>
          </a:p>
          <a:p>
            <a:pPr lvl="1" algn="just"/>
            <a:r>
              <a:rPr lang="fr-BE" sz="1900" dirty="0">
                <a:latin typeface="GillSans" panose="020B0602020204020204" pitchFamily="34" charset="0"/>
              </a:rPr>
              <a:t>La médiée est propriétaire d’un immeuble. Cet immeuble a été hypothéquée pour garantir un prêt octroyé à une société dont la médiée était la gérante. </a:t>
            </a:r>
          </a:p>
          <a:p>
            <a:pPr lvl="1" algn="just"/>
            <a:r>
              <a:rPr lang="fr-BE" sz="1900" dirty="0">
                <a:latin typeface="GillSans" panose="020B0602020204020204" pitchFamily="34" charset="0"/>
              </a:rPr>
              <a:t>Cette société est en faillite. La banque, créancière de la société, a saisi l’immeuble de la médiée car elle dispose d’une hypothèque sur celui-ci. La médiée fait opposition à la saisie car elle prétend que, comme elle est en RCD, toutes les voies d’exécution sont suspendues. La banque dit que les voies d’exécution sont suspendues que pour les créanciers du médié, mais qu’elle est n’est pas à proprement parler la créancière de la médiée, mais bien celle d’une société dont la dette était garantie par l’immeuble de la médiée. </a:t>
            </a:r>
          </a:p>
          <a:p>
            <a:pPr lvl="1" algn="just"/>
            <a:endParaRPr lang="fr-BE" sz="1900" dirty="0">
              <a:latin typeface="GillSans" panose="020B0602020204020204" pitchFamily="34" charset="0"/>
            </a:endParaRPr>
          </a:p>
          <a:p>
            <a:pPr lvl="1" algn="just"/>
            <a:r>
              <a:rPr lang="fr-BE" sz="1900" dirty="0">
                <a:latin typeface="GillSans" panose="020B0602020204020204" pitchFamily="34" charset="0"/>
              </a:rPr>
              <a:t>La Cour dit que toutes les voies d’exécution sont suspendues: le créancier qui bénéficie d’une sûreté réelle que lui a conférée le médié pour garantir la dette d’autrui ne peut donc la mettre en œuvre pendant le RCD.</a:t>
            </a:r>
          </a:p>
          <a:p>
            <a:pPr lvl="1" algn="just"/>
            <a:endParaRPr lang="fr-BE" dirty="0"/>
          </a:p>
          <a:p>
            <a:r>
              <a:rPr lang="fr-BE" sz="1900" b="1" dirty="0">
                <a:latin typeface="Gill Sans MT" panose="020B0502020104020203" pitchFamily="34" charset="0"/>
              </a:rPr>
              <a:t>=&gt; </a:t>
            </a:r>
            <a:r>
              <a:rPr lang="fr-BE" sz="1900" b="1" dirty="0" err="1">
                <a:latin typeface="Gill Sans MT" panose="020B0502020104020203" pitchFamily="34" charset="0"/>
              </a:rPr>
              <a:t>Civ</a:t>
            </a:r>
            <a:r>
              <a:rPr lang="fr-BE" sz="1900" b="1" dirty="0">
                <a:latin typeface="Gill Sans MT" panose="020B0502020104020203" pitchFamily="34" charset="0"/>
              </a:rPr>
              <a:t> Liège (saisies -division Liège), 8 mai 2019, JLMB, 8/2020</a:t>
            </a:r>
          </a:p>
          <a:p>
            <a:endParaRPr lang="fr-BE" dirty="0"/>
          </a:p>
          <a:p>
            <a:pPr lvl="1" algn="just"/>
            <a:r>
              <a:rPr lang="fr-BE" sz="1900" dirty="0">
                <a:latin typeface="GillSans" panose="020B0602020204020204" pitchFamily="34" charset="0"/>
              </a:rPr>
              <a:t>X est admis en RCD le 27 mars 2013. Son ancienne compagne détient un jugement de 2012 qui lui autorise à réclamer une contribution alimentaire et des frais extraordinaires pour leur enfant commun. Monsieur n’ayant pas payé les frais extraordinaires pour les années 2014 à 2016, madame fait procéder à une saisie-arrêt exécution entre les mains de l’employeur de monsieur. Monsieur s’oppose à cette saisie devant le juge des saisies.</a:t>
            </a:r>
          </a:p>
          <a:p>
            <a:endParaRPr lang="fr-BE" dirty="0"/>
          </a:p>
        </p:txBody>
      </p:sp>
    </p:spTree>
    <p:extLst>
      <p:ext uri="{BB962C8B-B14F-4D97-AF65-F5344CB8AC3E}">
        <p14:creationId xmlns:p14="http://schemas.microsoft.com/office/powerpoint/2010/main" val="2569489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6592" y="505571"/>
            <a:ext cx="10784793" cy="1538883"/>
          </a:xfrm>
          <a:prstGeom prst="rect">
            <a:avLst/>
          </a:prstGeom>
        </p:spPr>
        <p:txBody>
          <a:bodyPr wrap="square">
            <a:spAutoFit/>
          </a:bodyPr>
          <a:lstStyle/>
          <a:p>
            <a:pPr algn="just"/>
            <a:r>
              <a:rPr lang="fr-BE" sz="1900" dirty="0">
                <a:latin typeface="GillSans" panose="020B0602020204020204" pitchFamily="34" charset="0"/>
              </a:rPr>
              <a:t>La procédure RCD fait obstacle à l’exercice de voies d’exécution sur les biens du médié pour une dette nouvelle. « </a:t>
            </a:r>
            <a:r>
              <a:rPr lang="fr-BE" sz="1900" i="1" dirty="0">
                <a:latin typeface="GillSans" panose="020B0602020204020204" pitchFamily="34" charset="0"/>
              </a:rPr>
              <a:t>Raisonner autrement serait contraire à la finalité de la procédure de RCD et introduirait une discrimination non justifiée entre anciens et nouveaux créanciers, dès lors que le nouveau créancier pourrait priver les anciens créanciers de biens constituant la masse</a:t>
            </a:r>
            <a:r>
              <a:rPr lang="fr-BE" sz="1900" dirty="0">
                <a:latin typeface="GillSans" panose="020B0602020204020204" pitchFamily="34" charset="0"/>
              </a:rPr>
              <a:t> ».</a:t>
            </a:r>
          </a:p>
          <a:p>
            <a:pPr algn="just"/>
            <a:endParaRPr lang="fr-BE" dirty="0"/>
          </a:p>
        </p:txBody>
      </p:sp>
    </p:spTree>
    <p:extLst>
      <p:ext uri="{BB962C8B-B14F-4D97-AF65-F5344CB8AC3E}">
        <p14:creationId xmlns:p14="http://schemas.microsoft.com/office/powerpoint/2010/main" val="41971270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36732" y="145278"/>
            <a:ext cx="11853017" cy="6817251"/>
          </a:xfrm>
          <a:prstGeom prst="rect">
            <a:avLst/>
          </a:prstGeom>
          <a:noFill/>
        </p:spPr>
        <p:txBody>
          <a:bodyPr wrap="square" rtlCol="0">
            <a:spAutoFit/>
          </a:bodyPr>
          <a:lstStyle/>
          <a:p>
            <a:pPr algn="just"/>
            <a:r>
              <a:rPr lang="fr-BE" sz="2800" b="1" u="sng" dirty="0">
                <a:solidFill>
                  <a:srgbClr val="FF0000"/>
                </a:solidFill>
              </a:rPr>
              <a:t>5/ Elaboration plan amiable/ contredit</a:t>
            </a:r>
          </a:p>
          <a:p>
            <a:pPr algn="just"/>
            <a:endParaRPr lang="fr-BE" sz="1000" b="1" u="sng" dirty="0">
              <a:solidFill>
                <a:srgbClr val="FF0000"/>
              </a:solidFill>
            </a:endParaRPr>
          </a:p>
          <a:p>
            <a:pPr marL="285750" indent="-285750" algn="just">
              <a:buFont typeface="Symbol" panose="05050102010706020507" pitchFamily="18" charset="2"/>
              <a:buChar char="Þ"/>
            </a:pPr>
            <a:r>
              <a:rPr lang="fr-BE" sz="1900" b="1" dirty="0">
                <a:latin typeface="GillSans" panose="020B0602020204020204" pitchFamily="34" charset="0"/>
              </a:rPr>
              <a:t>CT Liège (division Liège) 7 juillet 2020</a:t>
            </a:r>
          </a:p>
          <a:p>
            <a:pPr algn="just"/>
            <a:endParaRPr lang="fr-BE" sz="1900" b="1" dirty="0">
              <a:latin typeface="GillSans" panose="020B0602020204020204" pitchFamily="34" charset="0"/>
            </a:endParaRPr>
          </a:p>
          <a:p>
            <a:pPr marL="285750" indent="-285750" algn="just">
              <a:buFont typeface="Wingdings" panose="05000000000000000000" pitchFamily="2" charset="2"/>
              <a:buChar char="§"/>
            </a:pPr>
            <a:r>
              <a:rPr lang="fr-BE" sz="1900" dirty="0">
                <a:latin typeface="GillSans" panose="020B0602020204020204" pitchFamily="34" charset="0"/>
              </a:rPr>
              <a:t>1</a:t>
            </a:r>
            <a:r>
              <a:rPr lang="fr-BE" sz="1900" baseline="30000" dirty="0">
                <a:latin typeface="GillSans" panose="020B0602020204020204" pitchFamily="34" charset="0"/>
              </a:rPr>
              <a:t>er</a:t>
            </a:r>
            <a:r>
              <a:rPr lang="fr-BE" sz="1900" dirty="0">
                <a:latin typeface="GillSans" panose="020B0602020204020204" pitchFamily="34" charset="0"/>
              </a:rPr>
              <a:t> plan amiable: 7 ans remboursement des amendes pénales à concurrence de 100%, le reste, à concurrence de 47%. Contredit du SPF car dettes d’impôt résultant d’une faillite déclarée inexcusable.</a:t>
            </a:r>
          </a:p>
          <a:p>
            <a:pPr marL="285750" indent="-285750" algn="just">
              <a:buFont typeface="Wingdings" panose="05000000000000000000" pitchFamily="2" charset="2"/>
              <a:buChar char="§"/>
            </a:pPr>
            <a:endParaRPr lang="fr-BE" sz="1900" dirty="0">
              <a:latin typeface="GillSans" panose="020B0602020204020204" pitchFamily="34" charset="0"/>
            </a:endParaRPr>
          </a:p>
          <a:p>
            <a:pPr marL="285750" indent="-285750" algn="just">
              <a:buFont typeface="Wingdings" panose="05000000000000000000" pitchFamily="2" charset="2"/>
              <a:buChar char="§"/>
            </a:pPr>
            <a:r>
              <a:rPr lang="fr-BE" sz="1900" dirty="0">
                <a:latin typeface="GillSans" panose="020B0602020204020204" pitchFamily="34" charset="0"/>
              </a:rPr>
              <a:t>2</a:t>
            </a:r>
            <a:r>
              <a:rPr lang="fr-BE" sz="1900" baseline="30000" dirty="0">
                <a:latin typeface="GillSans" panose="020B0602020204020204" pitchFamily="34" charset="0"/>
              </a:rPr>
              <a:t>ème</a:t>
            </a:r>
            <a:r>
              <a:rPr lang="fr-BE" sz="1900" dirty="0">
                <a:latin typeface="GillSans" panose="020B0602020204020204" pitchFamily="34" charset="0"/>
              </a:rPr>
              <a:t> plan amiable: 10 ans. Remboursement de 100% des dettes d’impôts et amendes pénales et de 79,34% autres dettes. Pas de contredit mais juge refuse homologation par courrier simple en disant non respect du principe d’égalité entre créanciers</a:t>
            </a:r>
          </a:p>
          <a:p>
            <a:pPr marL="285750" indent="-285750" algn="just">
              <a:buFont typeface="Wingdings" panose="05000000000000000000" pitchFamily="2" charset="2"/>
              <a:buChar char="§"/>
            </a:pPr>
            <a:endParaRPr lang="fr-BE" sz="1900" dirty="0">
              <a:latin typeface="GillSans" panose="020B0602020204020204" pitchFamily="34" charset="0"/>
            </a:endParaRPr>
          </a:p>
          <a:p>
            <a:pPr marL="285750" indent="-285750" algn="just">
              <a:buFont typeface="Wingdings" panose="05000000000000000000" pitchFamily="2" charset="2"/>
              <a:buChar char="§"/>
            </a:pPr>
            <a:r>
              <a:rPr lang="fr-BE" sz="1900" dirty="0">
                <a:latin typeface="GillSans" panose="020B0602020204020204" pitchFamily="34" charset="0"/>
              </a:rPr>
              <a:t>3eme plan amiable: 7ans. Remboursement de 23,86% des créances en principal.  Contredit du SPF Finances car le projet de plan ne prévoyait pas que dettes incompressibles subsistaient au terme du plan. Le médiateur propose d’inclure cette exigence dans la requête d’homologation pour éviter de devoir faire un nouveau plan. Le plan est homologué sans </a:t>
            </a:r>
            <a:r>
              <a:rPr lang="fr-BE" sz="1900">
                <a:latin typeface="GillSans" panose="020B0602020204020204" pitchFamily="34" charset="0"/>
              </a:rPr>
              <a:t>mention particulière </a:t>
            </a:r>
            <a:r>
              <a:rPr lang="fr-BE" sz="1900" dirty="0">
                <a:latin typeface="GillSans" panose="020B0602020204020204" pitchFamily="34" charset="0"/>
              </a:rPr>
              <a:t>pour exigence du fisc.</a:t>
            </a:r>
          </a:p>
          <a:p>
            <a:pPr algn="just"/>
            <a:endParaRPr lang="fr-BE" sz="1000" b="1" dirty="0">
              <a:latin typeface="GillSans" panose="020B0602020204020204" pitchFamily="34" charset="0"/>
            </a:endParaRPr>
          </a:p>
          <a:p>
            <a:pPr algn="just"/>
            <a:r>
              <a:rPr lang="fr-BE" sz="1900" b="1" u="sng" dirty="0">
                <a:latin typeface="GillSans" panose="020B0602020204020204" pitchFamily="34" charset="0"/>
              </a:rPr>
              <a:t>Appel du SPF</a:t>
            </a:r>
          </a:p>
          <a:p>
            <a:pPr algn="just"/>
            <a:r>
              <a:rPr lang="fr-BE" sz="1900" dirty="0">
                <a:latin typeface="GillSans" panose="020B0602020204020204" pitchFamily="34" charset="0"/>
              </a:rPr>
              <a:t>Il reproche à l’ordonnance d’homologation de ne pas avoir tenu compte de son contredit;</a:t>
            </a:r>
          </a:p>
          <a:p>
            <a:pPr algn="just"/>
            <a:r>
              <a:rPr lang="fr-BE" sz="1900" dirty="0">
                <a:latin typeface="GillSans" panose="020B0602020204020204" pitchFamily="34" charset="0"/>
              </a:rPr>
              <a:t>L’ordonnance n’est pas conforme à la demande soumise par le médiateur</a:t>
            </a:r>
          </a:p>
          <a:p>
            <a:pPr algn="just"/>
            <a:r>
              <a:rPr lang="fr-BE" sz="1900" dirty="0">
                <a:latin typeface="GillSans" panose="020B0602020204020204" pitchFamily="34" charset="0"/>
              </a:rPr>
              <a:t>Il estime qu’une modification doit être apportée à l’affectation des avoirs disponibles sur le compte de médiation.</a:t>
            </a:r>
          </a:p>
          <a:p>
            <a:pPr algn="just"/>
            <a:r>
              <a:rPr lang="fr-BE" sz="1900" b="1" u="sng" dirty="0">
                <a:latin typeface="GillSans" panose="020B0602020204020204" pitchFamily="34" charset="0"/>
              </a:rPr>
              <a:t>Position du </a:t>
            </a:r>
            <a:r>
              <a:rPr lang="fr-BE" sz="1900" b="1" u="sng" dirty="0" err="1">
                <a:latin typeface="GillSans" panose="020B0602020204020204" pitchFamily="34" charset="0"/>
              </a:rPr>
              <a:t>mdd</a:t>
            </a:r>
            <a:endParaRPr lang="fr-BE" sz="1900" b="1" u="sng" dirty="0">
              <a:latin typeface="GillSans" panose="020B0602020204020204" pitchFamily="34" charset="0"/>
            </a:endParaRPr>
          </a:p>
          <a:p>
            <a:pPr algn="just"/>
            <a:r>
              <a:rPr lang="fr-BE" sz="1900" dirty="0">
                <a:latin typeface="GillSans" panose="020B0602020204020204" pitchFamily="34" charset="0"/>
              </a:rPr>
              <a:t>Postule l’homologation du 2eme plan car plus favorable aux créanciers et pas de contredit.</a:t>
            </a:r>
          </a:p>
          <a:p>
            <a:pPr algn="just"/>
            <a:r>
              <a:rPr lang="fr-BE" sz="1900" dirty="0">
                <a:latin typeface="GillSans" panose="020B0602020204020204" pitchFamily="34" charset="0"/>
              </a:rPr>
              <a:t>SPF le soutient.</a:t>
            </a:r>
            <a:endParaRPr lang="fr-BE" sz="1900" b="1" u="sng" dirty="0">
              <a:solidFill>
                <a:srgbClr val="FF0000"/>
              </a:solidFill>
              <a:latin typeface="GillSans" panose="020B0602020204020204" pitchFamily="34" charset="0"/>
            </a:endParaRPr>
          </a:p>
        </p:txBody>
      </p:sp>
    </p:spTree>
    <p:extLst>
      <p:ext uri="{BB962C8B-B14F-4D97-AF65-F5344CB8AC3E}">
        <p14:creationId xmlns:p14="http://schemas.microsoft.com/office/powerpoint/2010/main" val="752077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03591" y="179249"/>
            <a:ext cx="10700731" cy="6678751"/>
          </a:xfrm>
          <a:prstGeom prst="rect">
            <a:avLst/>
          </a:prstGeom>
          <a:noFill/>
        </p:spPr>
        <p:txBody>
          <a:bodyPr wrap="square" rtlCol="0">
            <a:spAutoFit/>
          </a:bodyPr>
          <a:lstStyle/>
          <a:p>
            <a:r>
              <a:rPr lang="fr-BE" sz="2000" b="1" u="sng" dirty="0">
                <a:latin typeface="GillSans" panose="020B0602020204020204" pitchFamily="34" charset="0"/>
              </a:rPr>
              <a:t>Position de la Cour:</a:t>
            </a:r>
          </a:p>
          <a:p>
            <a:endParaRPr lang="fr-BE" sz="2000" b="1" u="sng" dirty="0">
              <a:latin typeface="GillSans" panose="020B0602020204020204" pitchFamily="34" charset="0"/>
            </a:endParaRPr>
          </a:p>
          <a:p>
            <a:pPr marL="342900" indent="-342900">
              <a:buFont typeface="Wingdings" panose="05000000000000000000" pitchFamily="2" charset="2"/>
              <a:buChar char="§"/>
            </a:pPr>
            <a:r>
              <a:rPr lang="fr-BE" sz="1900" dirty="0">
                <a:latin typeface="GillSans" panose="020B0602020204020204" pitchFamily="34" charset="0"/>
              </a:rPr>
              <a:t>Le refus d’homologation du 2eme plan ne résulte pas d’une ordonnance mais d’un simple courrier: pas valable</a:t>
            </a:r>
          </a:p>
          <a:p>
            <a:pPr marL="342900" indent="-342900">
              <a:buFont typeface="Wingdings" panose="05000000000000000000" pitchFamily="2" charset="2"/>
              <a:buChar char="§"/>
            </a:pPr>
            <a:r>
              <a:rPr lang="fr-BE" sz="1900" dirty="0">
                <a:latin typeface="GillSans" panose="020B0602020204020204" pitchFamily="34" charset="0"/>
              </a:rPr>
              <a:t>La durée du second plan: en principe 7 ans mais possible de s’en écarter pour sauvegarder certains éléments du patrimoine du médié et d’assurer le respect de sa dignité humaine. La durée de 10 ans est justifiée par le </a:t>
            </a:r>
            <a:r>
              <a:rPr lang="fr-BE" sz="1900" dirty="0" err="1">
                <a:latin typeface="GillSans" panose="020B0602020204020204" pitchFamily="34" charset="0"/>
              </a:rPr>
              <a:t>mdd</a:t>
            </a:r>
            <a:r>
              <a:rPr lang="fr-BE" sz="1900" dirty="0">
                <a:latin typeface="GillSans" panose="020B0602020204020204" pitchFamily="34" charset="0"/>
              </a:rPr>
              <a:t> en raison de l’existence de dettes incompressibles. Ok</a:t>
            </a:r>
          </a:p>
          <a:p>
            <a:pPr marL="342900" indent="-342900">
              <a:buFont typeface="Wingdings" panose="05000000000000000000" pitchFamily="2" charset="2"/>
              <a:buChar char="§"/>
            </a:pPr>
            <a:r>
              <a:rPr lang="fr-BE" sz="1900" dirty="0">
                <a:latin typeface="GillSans" panose="020B0602020204020204" pitchFamily="34" charset="0"/>
              </a:rPr>
              <a:t>Egalité des créanciers: le plan amiable s’il recueille l’unanimité peut s’écarter de la règle du concours.</a:t>
            </a:r>
          </a:p>
          <a:p>
            <a:endParaRPr lang="fr-BE" sz="1900" dirty="0">
              <a:latin typeface="GillSans" panose="020B0602020204020204" pitchFamily="34" charset="0"/>
            </a:endParaRPr>
          </a:p>
          <a:p>
            <a:pPr marL="285750" indent="-285750" algn="just">
              <a:buFont typeface="Symbol" panose="05050102010706020507" pitchFamily="18" charset="2"/>
              <a:buChar char="Þ"/>
            </a:pPr>
            <a:r>
              <a:rPr lang="fr-BE" sz="1900" b="1" dirty="0">
                <a:latin typeface="GillSans" panose="020B0602020204020204" pitchFamily="34" charset="0"/>
              </a:rPr>
              <a:t>TT de Liège (division HUY), du 16 mars 2020</a:t>
            </a:r>
          </a:p>
          <a:p>
            <a:endParaRPr lang="fr-BE" sz="2000" dirty="0">
              <a:latin typeface="GillSans" panose="020B0602020204020204" pitchFamily="34" charset="0"/>
            </a:endParaRPr>
          </a:p>
          <a:p>
            <a:pPr marL="285750" indent="-285750">
              <a:buFont typeface="Arial" panose="020B0604020202020204" pitchFamily="34" charset="0"/>
              <a:buChar char="•"/>
            </a:pPr>
            <a:r>
              <a:rPr lang="fr-BE" dirty="0">
                <a:latin typeface="GillSans" panose="020B0602020204020204" pitchFamily="34" charset="0"/>
              </a:rPr>
              <a:t>Admissibilité: juin 2018</a:t>
            </a:r>
          </a:p>
          <a:p>
            <a:pPr marL="285750" indent="-285750">
              <a:buFont typeface="Arial" panose="020B0604020202020204" pitchFamily="34" charset="0"/>
              <a:buChar char="•"/>
            </a:pPr>
            <a:r>
              <a:rPr lang="fr-BE" dirty="0">
                <a:latin typeface="GillSans" panose="020B0602020204020204" pitchFamily="34" charset="0"/>
              </a:rPr>
              <a:t>Plan de 7ans avec remboursement de 35% des créances en principal hors amende pénale.</a:t>
            </a:r>
          </a:p>
          <a:p>
            <a:pPr marL="285750" indent="-285750">
              <a:buFont typeface="Arial" panose="020B0604020202020204" pitchFamily="34" charset="0"/>
              <a:buChar char="•"/>
            </a:pPr>
            <a:r>
              <a:rPr lang="fr-BE" dirty="0">
                <a:latin typeface="GillSans" panose="020B0602020204020204" pitchFamily="34" charset="0"/>
              </a:rPr>
              <a:t>2 contredits: un créancier qui dit simplement « </a:t>
            </a:r>
            <a:r>
              <a:rPr lang="fr-BE" i="1" dirty="0"/>
              <a:t>qu’il n’est pas d’accord avec le plan</a:t>
            </a:r>
            <a:r>
              <a:rPr lang="fr-BE" dirty="0">
                <a:latin typeface="GillSans" panose="020B0602020204020204" pitchFamily="34" charset="0"/>
              </a:rPr>
              <a:t> » et l’ancien bailleur du médié :« </a:t>
            </a:r>
            <a:r>
              <a:rPr lang="fr-FR" i="1" dirty="0"/>
              <a:t>Le plan ne prévoyant pas le remboursement intégral du principal et des frais de justice, je ne peux accepter celui-ci. { ... ) »</a:t>
            </a:r>
          </a:p>
          <a:p>
            <a:pPr marL="285750" indent="-285750">
              <a:buFont typeface="Arial" panose="020B0604020202020204" pitchFamily="34" charset="0"/>
              <a:buChar char="•"/>
            </a:pPr>
            <a:r>
              <a:rPr lang="fr-FR" dirty="0">
                <a:latin typeface="GillSans" panose="020B0602020204020204" pitchFamily="34" charset="0"/>
              </a:rPr>
              <a:t>L’affaire est fixée à l’audience</a:t>
            </a:r>
            <a:r>
              <a:rPr lang="fr-FR" i="1" dirty="0">
                <a:latin typeface="GillSans" panose="020B0602020204020204" pitchFamily="34" charset="0"/>
              </a:rPr>
              <a:t>: </a:t>
            </a:r>
          </a:p>
          <a:p>
            <a:r>
              <a:rPr lang="fr-FR" dirty="0">
                <a:latin typeface="GillSans" panose="020B0602020204020204" pitchFamily="34" charset="0"/>
              </a:rPr>
              <a:t>- le 1</a:t>
            </a:r>
            <a:r>
              <a:rPr lang="fr-FR" baseline="30000" dirty="0">
                <a:latin typeface="GillSans" panose="020B0602020204020204" pitchFamily="34" charset="0"/>
              </a:rPr>
              <a:t>er</a:t>
            </a:r>
            <a:r>
              <a:rPr lang="fr-FR" dirty="0">
                <a:latin typeface="GillSans" panose="020B0602020204020204" pitchFamily="34" charset="0"/>
              </a:rPr>
              <a:t> contredit est écarté pour défaut de motivation.</a:t>
            </a:r>
          </a:p>
          <a:p>
            <a:r>
              <a:rPr lang="fr-FR" dirty="0">
                <a:latin typeface="GillSans" panose="020B0602020204020204" pitchFamily="34" charset="0"/>
              </a:rPr>
              <a:t>- Quant à l’ancien bailleur, il expose à l’audience qu’il ne veut pas accorder de remise de dettes au médié (et donc donner son accord sur le plan) car il craint que ce faisant, les codébiteurs solidaires lui opposent cette remise de dettes également.</a:t>
            </a:r>
          </a:p>
          <a:p>
            <a:r>
              <a:rPr lang="fr-FR" dirty="0">
                <a:latin typeface="GillSans" panose="020B0602020204020204" pitchFamily="34" charset="0"/>
              </a:rPr>
              <a:t>Juge estime que le contredit doit être écarté car il ne porte pas sur des éléments du plan mais prévoit qu’il sera acté que l’ancien bailleur ne renonce pas à poursuivre les codébiteurs du médiée.</a:t>
            </a:r>
            <a:endParaRPr lang="fr-BE" dirty="0">
              <a:latin typeface="GillSans" panose="020B0602020204020204" pitchFamily="34" charset="0"/>
            </a:endParaRPr>
          </a:p>
        </p:txBody>
      </p:sp>
    </p:spTree>
    <p:extLst>
      <p:ext uri="{BB962C8B-B14F-4D97-AF65-F5344CB8AC3E}">
        <p14:creationId xmlns:p14="http://schemas.microsoft.com/office/powerpoint/2010/main" val="2218650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07732" y="571829"/>
            <a:ext cx="11377246" cy="3123932"/>
          </a:xfrm>
          <a:prstGeom prst="rect">
            <a:avLst/>
          </a:prstGeom>
          <a:noFill/>
        </p:spPr>
        <p:txBody>
          <a:bodyPr wrap="square" rtlCol="0">
            <a:spAutoFit/>
          </a:bodyPr>
          <a:lstStyle/>
          <a:p>
            <a:r>
              <a:rPr lang="fr-BE" sz="2800" b="1" u="sng" dirty="0">
                <a:solidFill>
                  <a:srgbClr val="FF0000"/>
                </a:solidFill>
              </a:rPr>
              <a:t>6/ Révocation</a:t>
            </a:r>
          </a:p>
          <a:p>
            <a:endParaRPr lang="fr-BE" dirty="0"/>
          </a:p>
          <a:p>
            <a:pPr algn="just"/>
            <a:r>
              <a:rPr lang="fr-BE" sz="1900" b="1" u="sng" dirty="0" err="1">
                <a:latin typeface="GillSans" panose="020B0602020204020204" pitchFamily="34" charset="0"/>
              </a:rPr>
              <a:t>Trib</a:t>
            </a:r>
            <a:r>
              <a:rPr lang="fr-BE" sz="1900" b="1" u="sng" dirty="0">
                <a:latin typeface="GillSans" panose="020B0602020204020204" pitchFamily="34" charset="0"/>
              </a:rPr>
              <a:t>. </a:t>
            </a:r>
            <a:r>
              <a:rPr lang="fr-BE" sz="1900" b="1" u="sng" dirty="0" err="1">
                <a:latin typeface="GillSans" panose="020B0602020204020204" pitchFamily="34" charset="0"/>
              </a:rPr>
              <a:t>trav</a:t>
            </a:r>
            <a:r>
              <a:rPr lang="fr-BE" sz="1900" b="1" u="sng" dirty="0">
                <a:latin typeface="GillSans" panose="020B0602020204020204" pitchFamily="34" charset="0"/>
              </a:rPr>
              <a:t>. Liège, div. Huy (6</a:t>
            </a:r>
            <a:r>
              <a:rPr lang="fr-BE" sz="1900" b="1" u="sng" baseline="30000" dirty="0">
                <a:latin typeface="GillSans" panose="020B0602020204020204" pitchFamily="34" charset="0"/>
              </a:rPr>
              <a:t>e</a:t>
            </a:r>
            <a:r>
              <a:rPr lang="fr-BE" sz="1900" b="1" u="sng" dirty="0">
                <a:latin typeface="GillSans" panose="020B0602020204020204" pitchFamily="34" charset="0"/>
              </a:rPr>
              <a:t> ch.), 11 septembre 2020 (R.G. 15/233/B)</a:t>
            </a:r>
            <a:r>
              <a:rPr lang="fr-BE" sz="1900" b="1" dirty="0">
                <a:latin typeface="GillSans" panose="020B0602020204020204" pitchFamily="34" charset="0"/>
              </a:rPr>
              <a:t> </a:t>
            </a:r>
            <a:r>
              <a:rPr lang="fr-BE" sz="1900" dirty="0">
                <a:latin typeface="GillSans" panose="020B0602020204020204" pitchFamily="34" charset="0"/>
              </a:rPr>
              <a:t>[Vente de biens immeubles du requérant]</a:t>
            </a:r>
          </a:p>
          <a:p>
            <a:pPr algn="just"/>
            <a:r>
              <a:rPr lang="fr-BE" sz="1900" dirty="0">
                <a:latin typeface="GillSans" panose="020B0602020204020204" pitchFamily="34" charset="0"/>
              </a:rPr>
              <a:t> </a:t>
            </a:r>
          </a:p>
          <a:p>
            <a:pPr algn="just"/>
            <a:r>
              <a:rPr lang="fr-FR" sz="1900" dirty="0">
                <a:latin typeface="GillSans" panose="020B0602020204020204" pitchFamily="34" charset="0"/>
              </a:rPr>
              <a:t>Crédit hypothécaire – Déclaration de créance – Arriérés du crédit – Pas de dénonciation – Mensualités hors plan – Sans autorisation du Tribunal – Non-paiement de la mensualité – Demande de révocation – Non – Pas de faute du requérant – Abus de droit – Vente de l’immeuble du requérant – Vente de gré à gré autorisée mais non concrétisée – Vente publique – Oui.</a:t>
            </a:r>
            <a:endParaRPr lang="fr-BE" sz="1900" dirty="0">
              <a:latin typeface="GillSans" panose="020B0602020204020204" pitchFamily="34" charset="0"/>
            </a:endParaRPr>
          </a:p>
          <a:p>
            <a:endParaRPr lang="fr-BE" dirty="0"/>
          </a:p>
        </p:txBody>
      </p:sp>
    </p:spTree>
    <p:extLst>
      <p:ext uri="{BB962C8B-B14F-4D97-AF65-F5344CB8AC3E}">
        <p14:creationId xmlns:p14="http://schemas.microsoft.com/office/powerpoint/2010/main" val="1842894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46959" y="560228"/>
            <a:ext cx="10559561" cy="5493812"/>
          </a:xfrm>
          <a:prstGeom prst="rect">
            <a:avLst/>
          </a:prstGeom>
          <a:noFill/>
        </p:spPr>
        <p:txBody>
          <a:bodyPr wrap="square" rtlCol="0">
            <a:spAutoFit/>
          </a:bodyPr>
          <a:lstStyle/>
          <a:p>
            <a:r>
              <a:rPr lang="fr-BE" sz="2800" b="1" u="sng" dirty="0">
                <a:solidFill>
                  <a:srgbClr val="FF0000"/>
                </a:solidFill>
              </a:rPr>
              <a:t>7/ préjudice moral</a:t>
            </a:r>
          </a:p>
          <a:p>
            <a:endParaRPr lang="fr-BE" sz="1900" dirty="0">
              <a:latin typeface="Gill Sans MT" panose="020B0502020104020203" pitchFamily="34" charset="0"/>
            </a:endParaRPr>
          </a:p>
          <a:p>
            <a:r>
              <a:rPr lang="fr-BE" sz="1900" b="1" dirty="0">
                <a:latin typeface="Gill Sans MT" panose="020B0502020104020203" pitchFamily="34" charset="0"/>
              </a:rPr>
              <a:t>C. </a:t>
            </a:r>
            <a:r>
              <a:rPr lang="fr-BE" sz="1900" b="1" dirty="0" err="1">
                <a:latin typeface="Gill Sans MT" panose="020B0502020104020203" pitchFamily="34" charset="0"/>
              </a:rPr>
              <a:t>Const</a:t>
            </a:r>
            <a:r>
              <a:rPr lang="fr-BE" sz="1900" b="1" dirty="0">
                <a:latin typeface="Gill Sans MT" panose="020B0502020104020203" pitchFamily="34" charset="0"/>
              </a:rPr>
              <a:t>. (n°166/2020) du 17 décembre 2020</a:t>
            </a:r>
          </a:p>
          <a:p>
            <a:endParaRPr lang="fr-BE" sz="1900" dirty="0">
              <a:latin typeface="Gill Sans MT" panose="020B0502020104020203" pitchFamily="34" charset="0"/>
            </a:endParaRPr>
          </a:p>
          <a:p>
            <a:r>
              <a:rPr lang="fr-BE" sz="1900" dirty="0">
                <a:latin typeface="Gill Sans MT" panose="020B0502020104020203" pitchFamily="34" charset="0"/>
              </a:rPr>
              <a:t>L’article 1675/13,§3, 2ème tiret, du CJ viole-t-il la Constitution s’il est interprété en ce sens que le juge ne peut pas décider la remise de dettes constituées d’indemnités accordées pour la réparation d’un </a:t>
            </a:r>
            <a:r>
              <a:rPr lang="fr-BE" sz="1900" u="sng" dirty="0">
                <a:latin typeface="Gill Sans MT" panose="020B0502020104020203" pitchFamily="34" charset="0"/>
              </a:rPr>
              <a:t>préjudice corporel </a:t>
            </a:r>
            <a:r>
              <a:rPr lang="fr-BE" sz="1900" dirty="0">
                <a:latin typeface="Gill Sans MT" panose="020B0502020104020203" pitchFamily="34" charset="0"/>
              </a:rPr>
              <a:t>causé par une infraction, </a:t>
            </a:r>
            <a:r>
              <a:rPr lang="fr-BE" sz="1900" b="1" dirty="0">
                <a:latin typeface="Gill Sans MT" panose="020B0502020104020203" pitchFamily="34" charset="0"/>
              </a:rPr>
              <a:t>alors que </a:t>
            </a:r>
            <a:r>
              <a:rPr lang="fr-BE" sz="1900" dirty="0">
                <a:latin typeface="Gill Sans MT" panose="020B0502020104020203" pitchFamily="34" charset="0"/>
              </a:rPr>
              <a:t>le juge peut décider la remise de dettes constituées d’indemnités accordées pour la réparation d’un </a:t>
            </a:r>
            <a:r>
              <a:rPr lang="fr-BE" sz="1900" u="sng" dirty="0">
                <a:latin typeface="Gill Sans MT" panose="020B0502020104020203" pitchFamily="34" charset="0"/>
              </a:rPr>
              <a:t>préjudice moral </a:t>
            </a:r>
            <a:r>
              <a:rPr lang="fr-BE" sz="1900" dirty="0">
                <a:latin typeface="Gill Sans MT" panose="020B0502020104020203" pitchFamily="34" charset="0"/>
              </a:rPr>
              <a:t>causé par une infraction pour violation de l’intégrité psychique et sexuelle de la victime, en ce que deux catégories de personnes se trouvant dans la même situation de victime seraient traitées différemment, selon que l’auteur de l’infraction est tenu à la réparation d’un préjudice corporel ou d’un préjudice moral, et ce sans que cette différence de traitement soit raisonnablement justifiée ?</a:t>
            </a:r>
          </a:p>
          <a:p>
            <a:r>
              <a:rPr lang="fr-BE" sz="1900" dirty="0">
                <a:latin typeface="Gill Sans MT" panose="020B0502020104020203" pitchFamily="34" charset="0"/>
              </a:rPr>
              <a:t> </a:t>
            </a:r>
          </a:p>
          <a:p>
            <a:pPr algn="just"/>
            <a:r>
              <a:rPr lang="fr-BE" sz="1900" dirty="0">
                <a:latin typeface="Gill Sans MT" panose="020B0502020104020203" pitchFamily="34" charset="0"/>
              </a:rPr>
              <a:t>La réponse</a:t>
            </a:r>
          </a:p>
          <a:p>
            <a:pPr algn="just"/>
            <a:r>
              <a:rPr lang="fr-BE" sz="1900" dirty="0">
                <a:latin typeface="Gill Sans MT" panose="020B0502020104020203" pitchFamily="34" charset="0"/>
              </a:rPr>
              <a:t>La Cour conclut que, dans cette interprétation, la question préjudicielle appelle une réponse affirmative. L’article 1675/13, §3, 2ème tiret du CJ, </a:t>
            </a:r>
            <a:r>
              <a:rPr lang="fr-BE" sz="1900" b="1" dirty="0">
                <a:latin typeface="Gill Sans MT" panose="020B0502020104020203" pitchFamily="34" charset="0"/>
              </a:rPr>
              <a:t>interprété en ce sens que la notion de préjudice corporel ne comprend pas le préjudice moral causé par une infraction pour violation de l’intégrité psychique et sexuelle de la victime, viole la Constitution. </a:t>
            </a:r>
            <a:endParaRPr lang="fr-BE" sz="1900" dirty="0">
              <a:latin typeface="Gill Sans MT" panose="020B0502020104020203" pitchFamily="34" charset="0"/>
            </a:endParaRPr>
          </a:p>
        </p:txBody>
      </p:sp>
    </p:spTree>
    <p:extLst>
      <p:ext uri="{BB962C8B-B14F-4D97-AF65-F5344CB8AC3E}">
        <p14:creationId xmlns:p14="http://schemas.microsoft.com/office/powerpoint/2010/main" val="984278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688" y="556093"/>
            <a:ext cx="10772775" cy="1658198"/>
          </a:xfrm>
        </p:spPr>
        <p:txBody>
          <a:bodyPr/>
          <a:lstStyle/>
          <a:p>
            <a:pPr algn="ctr"/>
            <a:r>
              <a:rPr lang="fr-BE" dirty="0"/>
              <a:t>Indépendants</a:t>
            </a:r>
          </a:p>
        </p:txBody>
      </p:sp>
      <p:pic>
        <p:nvPicPr>
          <p:cNvPr id="2050" name="Picture 2" descr="difficulté-entreprise - Le Bistrot des Créateurs">
            <a:extLst>
              <a:ext uri="{FF2B5EF4-FFF2-40B4-BE49-F238E27FC236}">
                <a16:creationId xmlns:a16="http://schemas.microsoft.com/office/drawing/2014/main" id="{A1CC2922-826A-4351-AB72-DA0EF1645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1101" y="1738754"/>
            <a:ext cx="4675400" cy="467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673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596" y="6213874"/>
            <a:ext cx="11672596" cy="523220"/>
          </a:xfrm>
          <a:prstGeom prst="rect">
            <a:avLst/>
          </a:prstGeom>
        </p:spPr>
        <p:txBody>
          <a:bodyPr wrap="square">
            <a:spAutoFit/>
          </a:bodyPr>
          <a:lstStyle/>
          <a:p>
            <a:pPr algn="just"/>
            <a:r>
              <a:rPr lang="fr-BE" sz="1400" b="1" dirty="0">
                <a:solidFill>
                  <a:schemeClr val="bg1"/>
                </a:solidFill>
              </a:rPr>
              <a:t>Arrêté royal du 17 janvier 2019 modifiant l’arrêté royal du 19 décembre 1967 portant règlement général en exécution de l’arrêté royal n° 38 du 27 juillet 1967 organisant le statut social des travailleurs indépendants, M.B., 29 janvier 2019 </a:t>
            </a:r>
            <a:r>
              <a:rPr lang="fr-BE" sz="1400" dirty="0"/>
              <a:t>.</a:t>
            </a:r>
          </a:p>
        </p:txBody>
      </p:sp>
      <p:sp>
        <p:nvSpPr>
          <p:cNvPr id="5" name="ZoneTexte 4"/>
          <p:cNvSpPr txBox="1"/>
          <p:nvPr/>
        </p:nvSpPr>
        <p:spPr>
          <a:xfrm>
            <a:off x="316194" y="256374"/>
            <a:ext cx="8273034" cy="461665"/>
          </a:xfrm>
          <a:prstGeom prst="rect">
            <a:avLst/>
          </a:prstGeom>
          <a:noFill/>
        </p:spPr>
        <p:txBody>
          <a:bodyPr wrap="none" rtlCol="0">
            <a:spAutoFit/>
          </a:bodyPr>
          <a:lstStyle/>
          <a:p>
            <a:r>
              <a:rPr lang="fr-BE" sz="2400" b="1" u="sng" dirty="0">
                <a:solidFill>
                  <a:srgbClr val="FF0000"/>
                </a:solidFill>
              </a:rPr>
              <a:t>1. Droit passerelle septembre, octobre, novembre, décembre 2020</a:t>
            </a:r>
          </a:p>
        </p:txBody>
      </p:sp>
      <p:sp>
        <p:nvSpPr>
          <p:cNvPr id="6" name="ZoneTexte 5"/>
          <p:cNvSpPr txBox="1"/>
          <p:nvPr/>
        </p:nvSpPr>
        <p:spPr>
          <a:xfrm>
            <a:off x="316194" y="827784"/>
            <a:ext cx="11298649" cy="5940088"/>
          </a:xfrm>
          <a:prstGeom prst="rect">
            <a:avLst/>
          </a:prstGeom>
          <a:noFill/>
        </p:spPr>
        <p:txBody>
          <a:bodyPr wrap="square" rtlCol="0">
            <a:spAutoFit/>
          </a:bodyPr>
          <a:lstStyle/>
          <a:p>
            <a:pPr marL="342900" indent="-342900" algn="just">
              <a:buAutoNum type="arabicPeriod"/>
            </a:pPr>
            <a:r>
              <a:rPr lang="fr-BE" sz="1900" b="1" u="sng" dirty="0">
                <a:latin typeface="GillSans" panose="020B0602020204020204" pitchFamily="34" charset="0"/>
              </a:rPr>
              <a:t>Droit passerelle de crise  </a:t>
            </a:r>
          </a:p>
          <a:p>
            <a:pPr algn="just"/>
            <a:endParaRPr lang="fr-BE" sz="1900" dirty="0">
              <a:latin typeface="GillSans" panose="020B0602020204020204" pitchFamily="34" charset="0"/>
            </a:endParaRPr>
          </a:p>
          <a:p>
            <a:pPr marL="342900" indent="-342900" algn="just">
              <a:buFont typeface="Wingdings" panose="05000000000000000000" pitchFamily="2" charset="2"/>
              <a:buChar char="§"/>
            </a:pPr>
            <a:r>
              <a:rPr lang="fr-BE" sz="1900" dirty="0">
                <a:latin typeface="GillSans" panose="020B0602020204020204" pitchFamily="34" charset="0"/>
              </a:rPr>
              <a:t>Pour les indépendants qui ont été contraints de fermer (par décisions du gouvernement) ou </a:t>
            </a:r>
          </a:p>
          <a:p>
            <a:pPr marL="342900" indent="-342900" algn="just">
              <a:buFont typeface="Wingdings" panose="05000000000000000000" pitchFamily="2" charset="2"/>
              <a:buChar char="§"/>
            </a:pPr>
            <a:r>
              <a:rPr lang="fr-BE" sz="1900" dirty="0">
                <a:latin typeface="GillSans" panose="020B0602020204020204" pitchFamily="34" charset="0"/>
              </a:rPr>
              <a:t>Pour les indépendants qui dépendent à plus de 60% d’un secteur qui a été contraint de fermer et qui ont cessé complètement leurs activités.</a:t>
            </a:r>
          </a:p>
          <a:p>
            <a:pPr marL="342900" indent="-342900" algn="just">
              <a:buFont typeface="Wingdings" panose="05000000000000000000" pitchFamily="2" charset="2"/>
              <a:buChar char="§"/>
            </a:pPr>
            <a:endParaRPr lang="fr-BE" sz="1900" dirty="0">
              <a:latin typeface="GillSans" panose="020B0602020204020204" pitchFamily="34" charset="0"/>
            </a:endParaRPr>
          </a:p>
          <a:p>
            <a:pPr algn="just"/>
            <a:r>
              <a:rPr lang="fr-BE" sz="1900" u="sng" dirty="0">
                <a:latin typeface="GillSans" panose="020B0602020204020204" pitchFamily="34" charset="0"/>
              </a:rPr>
              <a:t>Conditions:</a:t>
            </a:r>
          </a:p>
          <a:p>
            <a:pPr marL="342900" indent="-342900" algn="just">
              <a:buFont typeface="Wingdings" panose="05000000000000000000" pitchFamily="2" charset="2"/>
              <a:buChar char="§"/>
            </a:pPr>
            <a:r>
              <a:rPr lang="fr-BE" sz="1900" dirty="0">
                <a:latin typeface="GillSans" panose="020B0602020204020204" pitchFamily="34" charset="0"/>
              </a:rPr>
              <a:t>Être indépendant à titre principal ou </a:t>
            </a:r>
          </a:p>
          <a:p>
            <a:pPr marL="342900" indent="-342900" algn="just">
              <a:buFont typeface="Wingdings" panose="05000000000000000000" pitchFamily="2" charset="2"/>
              <a:buChar char="§"/>
            </a:pPr>
            <a:r>
              <a:rPr lang="fr-BE" sz="1900" dirty="0">
                <a:latin typeface="GillSans" panose="020B0602020204020204" pitchFamily="34" charset="0"/>
              </a:rPr>
              <a:t>à titre complémentaire, étudiant indépendant ou pensionné indépendant </a:t>
            </a:r>
            <a:r>
              <a:rPr lang="fr-BE" sz="1900" b="1" dirty="0">
                <a:latin typeface="GillSans" panose="020B0602020204020204" pitchFamily="34" charset="0"/>
              </a:rPr>
              <a:t>et</a:t>
            </a:r>
            <a:r>
              <a:rPr lang="fr-BE" sz="1900" dirty="0">
                <a:latin typeface="GillSans" panose="020B0602020204020204" pitchFamily="34" charset="0"/>
              </a:rPr>
              <a:t> être redevable de cotisations sociales au moins équivalentes à celles d’un indépendant à titre principal.</a:t>
            </a:r>
          </a:p>
          <a:p>
            <a:pPr marL="342900" indent="-342900" algn="just">
              <a:buFont typeface="Wingdings" panose="05000000000000000000" pitchFamily="2" charset="2"/>
              <a:buChar char="§"/>
            </a:pPr>
            <a:r>
              <a:rPr lang="fr-BE" sz="1900" dirty="0">
                <a:latin typeface="GillSans" panose="020B0602020204020204" pitchFamily="34" charset="0"/>
              </a:rPr>
              <a:t>Pas de condition d’assujettissement pendant 4 trimestres et pas de conditions de paiement effectif de cotisations sociales;</a:t>
            </a:r>
          </a:p>
          <a:p>
            <a:pPr algn="just"/>
            <a:endParaRPr lang="fr-BE" sz="1900" dirty="0">
              <a:latin typeface="GillSans" panose="020B0602020204020204" pitchFamily="34" charset="0"/>
            </a:endParaRPr>
          </a:p>
          <a:p>
            <a:pPr algn="just"/>
            <a:r>
              <a:rPr lang="fr-BE" sz="1900" u="sng" dirty="0">
                <a:latin typeface="GillSans" panose="020B0602020204020204" pitchFamily="34" charset="0"/>
              </a:rPr>
              <a:t>Demande:</a:t>
            </a:r>
          </a:p>
          <a:p>
            <a:pPr algn="just"/>
            <a:r>
              <a:rPr lang="fr-BE" sz="1900" dirty="0">
                <a:latin typeface="GillSans" panose="020B0602020204020204" pitchFamily="34" charset="0"/>
              </a:rPr>
              <a:t>L’indépendant qui est dans les conditions doit </a:t>
            </a:r>
            <a:r>
              <a:rPr lang="fr-BE" sz="1900" b="1" dirty="0">
                <a:latin typeface="GillSans" panose="020B0602020204020204" pitchFamily="34" charset="0"/>
              </a:rPr>
              <a:t>pour chaque mois concerné </a:t>
            </a:r>
            <a:r>
              <a:rPr lang="fr-BE" sz="1900" dirty="0">
                <a:latin typeface="GillSans" panose="020B0602020204020204" pitchFamily="34" charset="0"/>
              </a:rPr>
              <a:t>introduire une demande séparée au plus tard à la fin du 2</a:t>
            </a:r>
            <a:r>
              <a:rPr lang="fr-BE" sz="1900" baseline="30000" dirty="0">
                <a:latin typeface="GillSans" panose="020B0602020204020204" pitchFamily="34" charset="0"/>
              </a:rPr>
              <a:t>ème</a:t>
            </a:r>
            <a:r>
              <a:rPr lang="fr-BE" sz="1900" dirty="0">
                <a:latin typeface="GillSans" panose="020B0602020204020204" pitchFamily="34" charset="0"/>
              </a:rPr>
              <a:t> trimestre qui suit le trimestre d’interruption forcée.</a:t>
            </a:r>
          </a:p>
          <a:p>
            <a:pPr algn="just"/>
            <a:endParaRPr lang="fr-BE" sz="1900" dirty="0">
              <a:latin typeface="GillSans" panose="020B0602020204020204" pitchFamily="34" charset="0"/>
            </a:endParaRPr>
          </a:p>
          <a:p>
            <a:pPr marL="342900" indent="-342900" algn="just">
              <a:buFont typeface="Wingdings" panose="05000000000000000000" pitchFamily="2" charset="2"/>
              <a:buChar char="§"/>
            </a:pPr>
            <a:r>
              <a:rPr lang="fr-BE" sz="1900" dirty="0">
                <a:latin typeface="GillSans" panose="020B0602020204020204" pitchFamily="34" charset="0"/>
              </a:rPr>
              <a:t>Pour septembre 2020:jusqu’au 31 mars 2021</a:t>
            </a:r>
          </a:p>
          <a:p>
            <a:pPr marL="342900" indent="-342900" algn="just">
              <a:buFont typeface="Wingdings" panose="05000000000000000000" pitchFamily="2" charset="2"/>
              <a:buChar char="§"/>
            </a:pPr>
            <a:r>
              <a:rPr lang="fr-BE" sz="1900" dirty="0">
                <a:latin typeface="GillSans" panose="020B0602020204020204" pitchFamily="34" charset="0"/>
              </a:rPr>
              <a:t>Pour octobre, novembre et décembre: jusqu’au 30 juin 2020 (droit passerelle doublé)</a:t>
            </a:r>
          </a:p>
          <a:p>
            <a:pPr algn="just"/>
            <a:endParaRPr lang="fr-BE" sz="1900" dirty="0">
              <a:latin typeface="GillSans" panose="020B0602020204020204" pitchFamily="34" charset="0"/>
            </a:endParaRPr>
          </a:p>
        </p:txBody>
      </p:sp>
    </p:spTree>
    <p:extLst>
      <p:ext uri="{BB962C8B-B14F-4D97-AF65-F5344CB8AC3E}">
        <p14:creationId xmlns:p14="http://schemas.microsoft.com/office/powerpoint/2010/main" val="1647076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D21CAB5-C1EC-4A45-874D-073E1ED999CC}"/>
              </a:ext>
            </a:extLst>
          </p:cNvPr>
          <p:cNvSpPr txBox="1"/>
          <p:nvPr/>
        </p:nvSpPr>
        <p:spPr>
          <a:xfrm>
            <a:off x="595865" y="810705"/>
            <a:ext cx="11000269" cy="2693045"/>
          </a:xfrm>
          <a:prstGeom prst="rect">
            <a:avLst/>
          </a:prstGeom>
          <a:noFill/>
        </p:spPr>
        <p:txBody>
          <a:bodyPr wrap="square" rtlCol="0">
            <a:spAutoFit/>
          </a:bodyPr>
          <a:lstStyle/>
          <a:p>
            <a:pPr algn="just"/>
            <a:r>
              <a:rPr lang="fr-FR" sz="1900" u="sng" dirty="0">
                <a:latin typeface="GillSans" panose="020B0602020204020204" pitchFamily="34" charset="0"/>
              </a:rPr>
              <a:t>Montant de l’allocation (droit passerelle doublé)</a:t>
            </a:r>
          </a:p>
          <a:p>
            <a:endParaRPr lang="fr-FR" dirty="0"/>
          </a:p>
          <a:p>
            <a:r>
              <a:rPr lang="fr-FR" sz="1900" dirty="0">
                <a:latin typeface="Gill Sans MT" panose="020B0502020104020203" pitchFamily="34" charset="0"/>
              </a:rPr>
              <a:t>La </a:t>
            </a:r>
            <a:r>
              <a:rPr lang="fr-FR" sz="1900" b="1" dirty="0">
                <a:latin typeface="Gill Sans MT" panose="020B0502020104020203" pitchFamily="34" charset="0"/>
              </a:rPr>
              <a:t>double prestation octroyée dans le cadre du droit passerelle de crise</a:t>
            </a:r>
            <a:r>
              <a:rPr lang="fr-FR" sz="1900" dirty="0">
                <a:latin typeface="Gill Sans MT" panose="020B0502020104020203" pitchFamily="34" charset="0"/>
              </a:rPr>
              <a:t> s’élève à 2 583,38 euros par mois sans charge de famille et à 3 228,20 euros par mois avec charge de famille.</a:t>
            </a:r>
          </a:p>
          <a:p>
            <a:endParaRPr lang="fr-FR" sz="1900" dirty="0">
              <a:latin typeface="Gill Sans MT" panose="020B0502020104020203" pitchFamily="34" charset="0"/>
            </a:endParaRPr>
          </a:p>
          <a:p>
            <a:r>
              <a:rPr lang="fr-FR" sz="1900" dirty="0">
                <a:latin typeface="Gill Sans MT" panose="020B0502020104020203" pitchFamily="34" charset="0"/>
              </a:rPr>
              <a:t>Les indépendants qui paient des cotisations réduites qui ont été obligés de fermer ou qui dépendent d’au moins 60% d’un secteur qui a été fermé peuvent avoir droit au droit partiel de crise (1/2 de la prestation) à certaines conditions.</a:t>
            </a:r>
          </a:p>
          <a:p>
            <a:endParaRPr lang="fr-FR" dirty="0"/>
          </a:p>
        </p:txBody>
      </p:sp>
    </p:spTree>
    <p:extLst>
      <p:ext uri="{BB962C8B-B14F-4D97-AF65-F5344CB8AC3E}">
        <p14:creationId xmlns:p14="http://schemas.microsoft.com/office/powerpoint/2010/main" val="739625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89660" y="322498"/>
            <a:ext cx="4363246" cy="384721"/>
          </a:xfrm>
          <a:prstGeom prst="rect">
            <a:avLst/>
          </a:prstGeom>
          <a:noFill/>
        </p:spPr>
        <p:txBody>
          <a:bodyPr wrap="none" rtlCol="0">
            <a:spAutoFit/>
          </a:bodyPr>
          <a:lstStyle/>
          <a:p>
            <a:pPr algn="just"/>
            <a:r>
              <a:rPr lang="fr-BE" sz="1900" b="1" u="sng" dirty="0">
                <a:latin typeface="GillSans" panose="020B0602020204020204" pitchFamily="34" charset="0"/>
              </a:rPr>
              <a:t>2.  Droit passerelle de soutien à la reprise</a:t>
            </a:r>
          </a:p>
        </p:txBody>
      </p:sp>
      <p:sp>
        <p:nvSpPr>
          <p:cNvPr id="6" name="Rectangle 5"/>
          <p:cNvSpPr/>
          <p:nvPr/>
        </p:nvSpPr>
        <p:spPr>
          <a:xfrm>
            <a:off x="451503" y="988142"/>
            <a:ext cx="11288994" cy="5940088"/>
          </a:xfrm>
          <a:prstGeom prst="rect">
            <a:avLst/>
          </a:prstGeom>
        </p:spPr>
        <p:txBody>
          <a:bodyPr wrap="square">
            <a:spAutoFit/>
          </a:bodyPr>
          <a:lstStyle/>
          <a:p>
            <a:pPr marL="342900" indent="-342900">
              <a:buFont typeface="Wingdings" panose="05000000000000000000" pitchFamily="2" charset="2"/>
              <a:buChar char="§"/>
            </a:pPr>
            <a:r>
              <a:rPr lang="fr-BE" sz="1900" dirty="0">
                <a:solidFill>
                  <a:srgbClr val="333333"/>
                </a:solidFill>
                <a:latin typeface="GillSans" panose="020B0602020204020204" pitchFamily="34" charset="0"/>
              </a:rPr>
              <a:t>Pour les indépendants qui ont relancé leur activité indépendante après l’avoir interrompue en raison d’interdiction ou de la limitation de leur activité indépendante dans le cadre de la crise du COVID-19.</a:t>
            </a:r>
          </a:p>
          <a:p>
            <a:endParaRPr lang="fr-BE" sz="1900" dirty="0">
              <a:solidFill>
                <a:srgbClr val="333333"/>
              </a:solidFill>
              <a:latin typeface="GillSans" panose="020B0602020204020204" pitchFamily="34" charset="0"/>
            </a:endParaRPr>
          </a:p>
          <a:p>
            <a:r>
              <a:rPr lang="fr-BE" sz="1900" u="sng" dirty="0">
                <a:solidFill>
                  <a:srgbClr val="333333"/>
                </a:solidFill>
                <a:latin typeface="GillSans" panose="020B0602020204020204" pitchFamily="34" charset="0"/>
              </a:rPr>
              <a:t>Conditions:</a:t>
            </a:r>
          </a:p>
          <a:p>
            <a:endParaRPr lang="fr-BE" sz="1900" u="sng" dirty="0">
              <a:solidFill>
                <a:srgbClr val="333333"/>
              </a:solidFill>
              <a:latin typeface="GillSans" panose="020B0602020204020204" pitchFamily="34" charset="0"/>
            </a:endParaRPr>
          </a:p>
          <a:p>
            <a:pPr marL="342900" indent="-342900">
              <a:buFont typeface="Wingdings" panose="05000000000000000000" pitchFamily="2" charset="2"/>
              <a:buChar char="§"/>
            </a:pPr>
            <a:r>
              <a:rPr lang="fr-BE" sz="1900" dirty="0">
                <a:latin typeface="GillSans" panose="020B0602020204020204" pitchFamily="34" charset="0"/>
              </a:rPr>
              <a:t>L’activité indépendante faisait, en date du 3 mai 2020, </a:t>
            </a:r>
            <a:r>
              <a:rPr lang="fr-BE" sz="1900" b="1" dirty="0">
                <a:latin typeface="GillSans" panose="020B0602020204020204" pitchFamily="34" charset="0"/>
              </a:rPr>
              <a:t>encore l</a:t>
            </a:r>
            <a:r>
              <a:rPr lang="fr-BE" sz="1900" dirty="0">
                <a:latin typeface="GillSans" panose="020B0602020204020204" pitchFamily="34" charset="0"/>
              </a:rPr>
              <a:t>’objet, de mesures de fermeture imposées;</a:t>
            </a:r>
          </a:p>
          <a:p>
            <a:pPr marL="342900" indent="-342900">
              <a:buFont typeface="Wingdings" panose="05000000000000000000" pitchFamily="2" charset="2"/>
              <a:buChar char="§"/>
            </a:pPr>
            <a:r>
              <a:rPr lang="fr-BE" sz="1900" dirty="0">
                <a:latin typeface="GillSans" panose="020B0602020204020204" pitchFamily="34" charset="0"/>
              </a:rPr>
              <a:t>L’indépendant a repris ses activités sans autre restriction que les mesures de distanciation sociale</a:t>
            </a:r>
          </a:p>
          <a:p>
            <a:pPr marL="342900" indent="-342900">
              <a:buFont typeface="Wingdings" panose="05000000000000000000" pitchFamily="2" charset="2"/>
              <a:buChar char="§"/>
            </a:pPr>
            <a:r>
              <a:rPr lang="fr-BE" sz="1900" dirty="0">
                <a:latin typeface="GillSans" panose="020B0602020204020204" pitchFamily="34" charset="0"/>
              </a:rPr>
              <a:t>Indépendant à titre principal</a:t>
            </a:r>
          </a:p>
          <a:p>
            <a:pPr marL="342900" indent="-342900">
              <a:buFont typeface="Wingdings" panose="05000000000000000000" pitchFamily="2" charset="2"/>
              <a:buChar char="§"/>
            </a:pPr>
            <a:r>
              <a:rPr lang="fr-BE" sz="1900" dirty="0">
                <a:latin typeface="GillSans" panose="020B0602020204020204" pitchFamily="34" charset="0"/>
              </a:rPr>
              <a:t>Indépendant à titre complémentaire, article 37, étudiant indépendant ou pensionné indépendant redevable de cotisations sociales au moins équivalentes à un indépendant à titre principal.</a:t>
            </a:r>
          </a:p>
          <a:p>
            <a:pPr marL="342900" indent="-342900">
              <a:buFont typeface="Wingdings" panose="05000000000000000000" pitchFamily="2" charset="2"/>
              <a:buChar char="§"/>
            </a:pPr>
            <a:r>
              <a:rPr lang="fr-BE" sz="1900" dirty="0">
                <a:latin typeface="GillSans" panose="020B0602020204020204" pitchFamily="34" charset="0"/>
              </a:rPr>
              <a:t>Démontrer une chute de l’activité d’au moins 10% du trimestre précédent le mois de la demande par rapport au même trimestre de l’année 2019 (Ex: pour septembre 2020: démontrer chute de 10% pour T2 2020 par rapport à T2 2019. Pour octobre, novembre, décembre: démontrer chute de 10% pour T3 2020 par rapport à T3 2019)</a:t>
            </a:r>
          </a:p>
          <a:p>
            <a:pPr marL="342900" indent="-342900">
              <a:buFont typeface="Wingdings" panose="05000000000000000000" pitchFamily="2" charset="2"/>
              <a:buChar char="§"/>
            </a:pPr>
            <a:r>
              <a:rPr lang="fr-BE" sz="1900" dirty="0">
                <a:latin typeface="GillSans" panose="020B0602020204020204" pitchFamily="34" charset="0"/>
              </a:rPr>
              <a:t>L’indépendant ne bénéficie pas du droit passerelle de crise ou du droit passerelle </a:t>
            </a:r>
            <a:r>
              <a:rPr lang="fr-BE" sz="1900" dirty="0" smtClean="0">
                <a:latin typeface="GillSans" panose="020B0602020204020204" pitchFamily="34" charset="0"/>
              </a:rPr>
              <a:t>classique</a:t>
            </a:r>
            <a:endParaRPr lang="fr-BE" sz="1900" dirty="0">
              <a:latin typeface="GillSans" panose="020B0602020204020204" pitchFamily="34" charset="0"/>
            </a:endParaRPr>
          </a:p>
          <a:p>
            <a:pPr marL="285750" indent="-285750">
              <a:buFontTx/>
              <a:buChar char="-"/>
            </a:pPr>
            <a:endParaRPr lang="fr-BE" sz="1900" dirty="0">
              <a:latin typeface="GillSans" panose="020B0602020204020204" pitchFamily="34" charset="0"/>
            </a:endParaRPr>
          </a:p>
        </p:txBody>
      </p:sp>
    </p:spTree>
    <p:extLst>
      <p:ext uri="{BB962C8B-B14F-4D97-AF65-F5344CB8AC3E}">
        <p14:creationId xmlns:p14="http://schemas.microsoft.com/office/powerpoint/2010/main" val="4091010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9372" y="443703"/>
            <a:ext cx="10963422" cy="938719"/>
          </a:xfrm>
          <a:prstGeom prst="rect">
            <a:avLst/>
          </a:prstGeom>
        </p:spPr>
        <p:txBody>
          <a:bodyPr wrap="square">
            <a:spAutoFit/>
          </a:bodyPr>
          <a:lstStyle/>
          <a:p>
            <a:r>
              <a:rPr lang="fr-BE" sz="1900" u="sng" dirty="0">
                <a:latin typeface="GillSans" panose="020B0602020204020204" pitchFamily="34" charset="0"/>
              </a:rPr>
              <a:t>Demande:</a:t>
            </a:r>
            <a:endParaRPr lang="fr-BE" sz="1900" dirty="0">
              <a:latin typeface="GillSans" panose="020B0602020204020204" pitchFamily="34" charset="0"/>
            </a:endParaRPr>
          </a:p>
          <a:p>
            <a:pPr marL="285750" indent="-285750">
              <a:buFont typeface="Wingdings" panose="05000000000000000000" pitchFamily="2" charset="2"/>
              <a:buChar char="§"/>
            </a:pPr>
            <a:r>
              <a:rPr lang="fr-FR" dirty="0">
                <a:latin typeface="Gill Sans MT" panose="020B0502020104020203" pitchFamily="34" charset="0"/>
              </a:rPr>
              <a:t>juillet, août et septembre 2020 : le 31 mars 2021 au plus tard</a:t>
            </a:r>
          </a:p>
          <a:p>
            <a:pPr marL="285750" indent="-285750">
              <a:buFont typeface="Wingdings" panose="05000000000000000000" pitchFamily="2" charset="2"/>
              <a:buChar char="§"/>
            </a:pPr>
            <a:r>
              <a:rPr lang="fr-FR" dirty="0">
                <a:latin typeface="Gill Sans MT" panose="020B0502020104020203" pitchFamily="34" charset="0"/>
              </a:rPr>
              <a:t>octobre, novembre et décembre 2020 : le 30 juin 2021 au plus tard</a:t>
            </a:r>
          </a:p>
        </p:txBody>
      </p:sp>
    </p:spTree>
    <p:extLst>
      <p:ext uri="{BB962C8B-B14F-4D97-AF65-F5344CB8AC3E}">
        <p14:creationId xmlns:p14="http://schemas.microsoft.com/office/powerpoint/2010/main" val="3966855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91683" y="95237"/>
            <a:ext cx="11408634" cy="6524863"/>
          </a:xfrm>
          <a:prstGeom prst="rect">
            <a:avLst/>
          </a:prstGeom>
          <a:noFill/>
        </p:spPr>
        <p:txBody>
          <a:bodyPr wrap="square" rtlCol="0">
            <a:spAutoFit/>
          </a:bodyPr>
          <a:lstStyle/>
          <a:p>
            <a:pPr algn="just"/>
            <a:r>
              <a:rPr lang="fr-BE" sz="1900" b="1" u="sng" dirty="0">
                <a:latin typeface="GillSans" panose="020B0602020204020204" pitchFamily="34" charset="0"/>
              </a:rPr>
              <a:t>3. Droit passerelle pour mise en quarantaine, garde enfant de moins de 12 ans ou autres cas liés au </a:t>
            </a:r>
            <a:r>
              <a:rPr lang="fr-BE" sz="1900" b="1" u="sng" dirty="0" err="1">
                <a:latin typeface="GillSans" panose="020B0602020204020204" pitchFamily="34" charset="0"/>
              </a:rPr>
              <a:t>covid</a:t>
            </a:r>
            <a:r>
              <a:rPr lang="fr-BE" sz="1900" b="1" u="sng" dirty="0">
                <a:latin typeface="GillSans" panose="020B0602020204020204" pitchFamily="34" charset="0"/>
              </a:rPr>
              <a:t> 19</a:t>
            </a:r>
          </a:p>
          <a:p>
            <a:endParaRPr lang="fr-BE" sz="2000" dirty="0">
              <a:latin typeface="GillSans" panose="020B0602020204020204" pitchFamily="34" charset="0"/>
            </a:endParaRPr>
          </a:p>
          <a:p>
            <a:r>
              <a:rPr lang="fr-BE" sz="1900" dirty="0">
                <a:latin typeface="Gill Sans MT" panose="020B0502020104020203" pitchFamily="34" charset="0"/>
              </a:rPr>
              <a:t>L’indépendant qui a été </a:t>
            </a:r>
            <a:r>
              <a:rPr lang="fr-BE" sz="1900" u="sng" dirty="0">
                <a:latin typeface="Gill Sans MT" panose="020B0502020104020203" pitchFamily="34" charset="0"/>
              </a:rPr>
              <a:t>contraint d’arrêter ses activités </a:t>
            </a:r>
            <a:r>
              <a:rPr lang="fr-BE" sz="1900" dirty="0">
                <a:latin typeface="Gill Sans MT" panose="020B0502020104020203" pitchFamily="34" charset="0"/>
              </a:rPr>
              <a:t>pendant au moins </a:t>
            </a:r>
            <a:r>
              <a:rPr lang="fr-BE" sz="1900" b="1" dirty="0">
                <a:latin typeface="Gill Sans MT" panose="020B0502020104020203" pitchFamily="34" charset="0"/>
              </a:rPr>
              <a:t>7 jours civils:</a:t>
            </a:r>
          </a:p>
          <a:p>
            <a:pPr marL="342900" indent="-342900">
              <a:buFont typeface="Wingdings" panose="05000000000000000000" pitchFamily="2" charset="2"/>
              <a:buChar char="§"/>
            </a:pPr>
            <a:r>
              <a:rPr lang="fr-BE" sz="1900" dirty="0">
                <a:latin typeface="Gill Sans MT" panose="020B0502020104020203" pitchFamily="34" charset="0"/>
              </a:rPr>
              <a:t>consécutifs en raison d’une </a:t>
            </a:r>
            <a:r>
              <a:rPr lang="fr-BE" sz="1900" b="1" i="1" dirty="0">
                <a:latin typeface="Gill Sans MT" panose="020B0502020104020203" pitchFamily="34" charset="0"/>
              </a:rPr>
              <a:t>mise en quarantaine </a:t>
            </a:r>
            <a:r>
              <a:rPr lang="fr-BE" sz="1900" dirty="0">
                <a:latin typeface="Gill Sans MT" panose="020B0502020104020203" pitchFamily="34" charset="0"/>
              </a:rPr>
              <a:t>(à prouver avec un certificat de mise en quarantaine)</a:t>
            </a:r>
          </a:p>
          <a:p>
            <a:pPr marL="342900" indent="-342900">
              <a:buFont typeface="Wingdings" panose="05000000000000000000" pitchFamily="2" charset="2"/>
              <a:buChar char="§"/>
            </a:pPr>
            <a:r>
              <a:rPr lang="fr-BE" sz="1900" dirty="0">
                <a:latin typeface="Gill Sans MT" panose="020B0502020104020203" pitchFamily="34" charset="0"/>
              </a:rPr>
              <a:t>consécutifs (ou non mais au cours du même mois) en raison du fait </a:t>
            </a:r>
            <a:r>
              <a:rPr lang="fr-BE" sz="1900" b="1" i="1" dirty="0">
                <a:latin typeface="Gill Sans MT" panose="020B0502020104020203" pitchFamily="34" charset="0"/>
              </a:rPr>
              <a:t>qu’il a dû garder un enfant de 12 ans max </a:t>
            </a:r>
            <a:r>
              <a:rPr lang="fr-BE" sz="1900" dirty="0">
                <a:latin typeface="Gill Sans MT" panose="020B0502020104020203" pitchFamily="34" charset="0"/>
              </a:rPr>
              <a:t>malade ou dont l’établissement a été fermé (à prouver avec certificat médical ou avec attestation de l’établissement scolaire. Si enfant handicapé, pas de limite d’âge; si enfant plus âgé, preuve supplémentaire)</a:t>
            </a:r>
          </a:p>
          <a:p>
            <a:pPr marL="342900" indent="-342900">
              <a:buFont typeface="Wingdings" panose="05000000000000000000" pitchFamily="2" charset="2"/>
              <a:buChar char="§"/>
            </a:pPr>
            <a:r>
              <a:rPr lang="fr-BE" sz="1900" dirty="0">
                <a:latin typeface="Gill Sans MT" panose="020B0502020104020203" pitchFamily="34" charset="0"/>
              </a:rPr>
              <a:t>consécutifs </a:t>
            </a:r>
            <a:r>
              <a:rPr lang="fr-BE" sz="1900" b="1" i="1" dirty="0">
                <a:latin typeface="Gill Sans MT" panose="020B0502020104020203" pitchFamily="34" charset="0"/>
              </a:rPr>
              <a:t>en raison d’une circonstance liée au COVID </a:t>
            </a:r>
            <a:r>
              <a:rPr lang="fr-BE" sz="1900" dirty="0">
                <a:latin typeface="Gill Sans MT" panose="020B0502020104020203" pitchFamily="34" charset="0"/>
              </a:rPr>
              <a:t>(à prouver au moyen d’éléments probants: ex: annulation en cascade, problème de livraison, etc…)</a:t>
            </a:r>
          </a:p>
          <a:p>
            <a:pPr marL="342900" indent="-342900">
              <a:buFontTx/>
              <a:buChar char="-"/>
            </a:pPr>
            <a:endParaRPr lang="fr-BE" sz="1900" dirty="0">
              <a:latin typeface="Gill Sans MT" panose="020B0502020104020203" pitchFamily="34" charset="0"/>
            </a:endParaRPr>
          </a:p>
          <a:p>
            <a:r>
              <a:rPr lang="fr-BE" sz="1900" dirty="0">
                <a:latin typeface="Gill Sans MT" panose="020B0502020104020203" pitchFamily="34" charset="0"/>
              </a:rPr>
              <a:t>A droit au droit passerelle « classique » (3</a:t>
            </a:r>
            <a:r>
              <a:rPr lang="fr-BE" sz="1900" baseline="30000" dirty="0">
                <a:latin typeface="Gill Sans MT" panose="020B0502020104020203" pitchFamily="34" charset="0"/>
              </a:rPr>
              <a:t>ème</a:t>
            </a:r>
            <a:r>
              <a:rPr lang="fr-BE" sz="1900" dirty="0">
                <a:latin typeface="Gill Sans MT" panose="020B0502020104020203" pitchFamily="34" charset="0"/>
              </a:rPr>
              <a:t> pilier: cessation forcée d’activité) s’il remplit les conditions pour pouvoir bénéficier de celui-ci. </a:t>
            </a:r>
          </a:p>
          <a:p>
            <a:endParaRPr lang="fr-BE" sz="1900" dirty="0">
              <a:latin typeface="Gill Sans MT" panose="020B0502020104020203" pitchFamily="34" charset="0"/>
            </a:endParaRPr>
          </a:p>
          <a:p>
            <a:pPr marL="342900" indent="-342900">
              <a:buFont typeface="Wingdings" panose="05000000000000000000" pitchFamily="2" charset="2"/>
              <a:buChar char="§"/>
            </a:pPr>
            <a:r>
              <a:rPr lang="fr-BE" sz="1900" dirty="0">
                <a:latin typeface="Gill Sans MT" panose="020B0502020104020203" pitchFamily="34" charset="0"/>
              </a:rPr>
              <a:t>Indépendant à titre principal ou aidant qui a au moins payé 4 trimestres de cotisations sociales au cours de la période des 16 trimestres qui précède le premier jour du trimestre suivant le trimestre du mois civil sur lequel porte la demande. Pour l’indépendant débutant, deux trimestres de paiement suffisent.</a:t>
            </a:r>
          </a:p>
          <a:p>
            <a:endParaRPr lang="fr-BE" sz="1900" dirty="0">
              <a:latin typeface="Gill Sans MT" panose="020B0502020104020203" pitchFamily="34" charset="0"/>
            </a:endParaRPr>
          </a:p>
          <a:p>
            <a:pPr marL="342900" indent="-342900">
              <a:buFont typeface="Wingdings" panose="05000000000000000000" pitchFamily="2" charset="2"/>
              <a:buChar char="§"/>
            </a:pPr>
            <a:r>
              <a:rPr lang="fr-BE" sz="1900" dirty="0">
                <a:latin typeface="Gill Sans MT" panose="020B0502020104020203" pitchFamily="34" charset="0"/>
              </a:rPr>
              <a:t>Le montant du droit est de 322,92 euros (sans charge de famille) ou à 403,53 euros (avec charge de famille) par période de 7 jours calendrier.</a:t>
            </a:r>
          </a:p>
          <a:p>
            <a:endParaRPr lang="fr-BE" sz="1900" dirty="0">
              <a:latin typeface="Gill Sans MT" panose="020B0502020104020203" pitchFamily="34" charset="0"/>
            </a:endParaRPr>
          </a:p>
          <a:p>
            <a:endParaRPr lang="fr-BE" dirty="0"/>
          </a:p>
        </p:txBody>
      </p:sp>
    </p:spTree>
    <p:extLst>
      <p:ext uri="{BB962C8B-B14F-4D97-AF65-F5344CB8AC3E}">
        <p14:creationId xmlns:p14="http://schemas.microsoft.com/office/powerpoint/2010/main" val="4240352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6831" y="357277"/>
            <a:ext cx="11104098" cy="1246495"/>
          </a:xfrm>
          <a:prstGeom prst="rect">
            <a:avLst/>
          </a:prstGeom>
        </p:spPr>
        <p:txBody>
          <a:bodyPr wrap="square">
            <a:spAutoFit/>
          </a:bodyPr>
          <a:lstStyle/>
          <a:p>
            <a:pPr algn="just"/>
            <a:endParaRPr lang="fr-BE" dirty="0">
              <a:latin typeface="Gill Sans MT" panose="020B0502020104020203" pitchFamily="34" charset="0"/>
            </a:endParaRPr>
          </a:p>
          <a:p>
            <a:r>
              <a:rPr lang="fr-BE" sz="1900" dirty="0">
                <a:latin typeface="Gill Sans MT" panose="020B0502020104020203" pitchFamily="34" charset="0"/>
              </a:rPr>
              <a:t>Le télétravail ne doit pas être possible et la quarantaine ne peut pas être liée à un voyage de  complaisance. </a:t>
            </a:r>
          </a:p>
          <a:p>
            <a:endParaRPr lang="fr-BE" sz="1900" dirty="0">
              <a:latin typeface="Gill Sans MT" panose="020B0502020104020203" pitchFamily="34" charset="0"/>
            </a:endParaRPr>
          </a:p>
          <a:p>
            <a:r>
              <a:rPr lang="fr-BE" sz="1900" dirty="0">
                <a:latin typeface="Gill Sans MT" panose="020B0502020104020203" pitchFamily="34" charset="0"/>
              </a:rPr>
              <a:t>Si l’indépendant est en quarantaine et malade, il doit demander l’intervention de sa mutuelle.</a:t>
            </a:r>
          </a:p>
        </p:txBody>
      </p:sp>
    </p:spTree>
    <p:extLst>
      <p:ext uri="{BB962C8B-B14F-4D97-AF65-F5344CB8AC3E}">
        <p14:creationId xmlns:p14="http://schemas.microsoft.com/office/powerpoint/2010/main" val="632724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4156" y="167848"/>
            <a:ext cx="3054747" cy="461665"/>
          </a:xfrm>
          <a:prstGeom prst="rect">
            <a:avLst/>
          </a:prstGeom>
        </p:spPr>
        <p:txBody>
          <a:bodyPr wrap="none">
            <a:spAutoFit/>
          </a:bodyPr>
          <a:lstStyle/>
          <a:p>
            <a:r>
              <a:rPr lang="fr-BE" sz="2400" b="1" u="sng" dirty="0">
                <a:solidFill>
                  <a:srgbClr val="FF0000"/>
                </a:solidFill>
              </a:rPr>
              <a:t>2. Droit passerelle 2021</a:t>
            </a:r>
          </a:p>
        </p:txBody>
      </p:sp>
      <p:sp>
        <p:nvSpPr>
          <p:cNvPr id="5" name="ZoneTexte 4"/>
          <p:cNvSpPr txBox="1"/>
          <p:nvPr/>
        </p:nvSpPr>
        <p:spPr>
          <a:xfrm>
            <a:off x="209060" y="629513"/>
            <a:ext cx="11736662" cy="5940088"/>
          </a:xfrm>
          <a:prstGeom prst="rect">
            <a:avLst/>
          </a:prstGeom>
          <a:noFill/>
        </p:spPr>
        <p:txBody>
          <a:bodyPr wrap="square" rtlCol="0">
            <a:spAutoFit/>
          </a:bodyPr>
          <a:lstStyle/>
          <a:p>
            <a:pPr marL="342900" indent="-342900">
              <a:buAutoNum type="arabicPeriod"/>
            </a:pPr>
            <a:r>
              <a:rPr lang="fr-BE" sz="1900" b="1" dirty="0">
                <a:latin typeface="GillSans" panose="020B0602020204020204" pitchFamily="34" charset="0"/>
              </a:rPr>
              <a:t>Double droit passerelle de crise (1</a:t>
            </a:r>
            <a:r>
              <a:rPr lang="fr-BE" sz="1900" b="1" baseline="30000" dirty="0">
                <a:latin typeface="GillSans" panose="020B0602020204020204" pitchFamily="34" charset="0"/>
              </a:rPr>
              <a:t>er</a:t>
            </a:r>
            <a:r>
              <a:rPr lang="fr-BE" sz="1900" b="1" dirty="0">
                <a:latin typeface="GillSans" panose="020B0602020204020204" pitchFamily="34" charset="0"/>
              </a:rPr>
              <a:t> pilier)</a:t>
            </a:r>
          </a:p>
          <a:p>
            <a:endParaRPr lang="fr-BE" sz="1900" b="1" dirty="0">
              <a:latin typeface="GillSans" panose="020B0602020204020204" pitchFamily="34" charset="0"/>
            </a:endParaRPr>
          </a:p>
          <a:p>
            <a:pPr marL="342900" indent="-342900">
              <a:buFont typeface="Wingdings" panose="05000000000000000000" pitchFamily="2" charset="2"/>
              <a:buChar char="§"/>
            </a:pPr>
            <a:r>
              <a:rPr lang="fr-BE" sz="1900" dirty="0">
                <a:latin typeface="GillSans" panose="020B0602020204020204" pitchFamily="34" charset="0"/>
              </a:rPr>
              <a:t>Indépendants qui doivent cesser totalement leurs activités en raison d’une fermeture obligatoire ou</a:t>
            </a:r>
          </a:p>
          <a:p>
            <a:pPr marL="342900" indent="-342900">
              <a:buFont typeface="Wingdings" panose="05000000000000000000" pitchFamily="2" charset="2"/>
              <a:buChar char="§"/>
            </a:pPr>
            <a:r>
              <a:rPr lang="fr-BE" sz="1900" dirty="0">
                <a:latin typeface="GillSans" panose="020B0602020204020204" pitchFamily="34" charset="0"/>
              </a:rPr>
              <a:t>indépendants qui dépendent au moins de 60% d’un secteur à l’arrêt:</a:t>
            </a:r>
          </a:p>
          <a:p>
            <a:endParaRPr lang="fr-BE" sz="1900" dirty="0">
              <a:latin typeface="GillSans" panose="020B0602020204020204" pitchFamily="34" charset="0"/>
            </a:endParaRPr>
          </a:p>
          <a:p>
            <a:pPr marL="342900" indent="-342900">
              <a:buFont typeface="Symbol" panose="05050102010706020507" pitchFamily="18" charset="2"/>
              <a:buChar char="Þ"/>
            </a:pPr>
            <a:r>
              <a:rPr lang="fr-BE" sz="1900" dirty="0">
                <a:latin typeface="GillSans" panose="020B0602020204020204" pitchFamily="34" charset="0"/>
              </a:rPr>
              <a:t>Double droit passerelle de crise: idem qu’en 2020 pour les conditions</a:t>
            </a:r>
          </a:p>
          <a:p>
            <a:pPr marL="342900" indent="-342900">
              <a:buFont typeface="Symbol" panose="05050102010706020507" pitchFamily="18" charset="2"/>
              <a:buChar char="Þ"/>
            </a:pPr>
            <a:r>
              <a:rPr lang="fr-BE" sz="1900" dirty="0">
                <a:latin typeface="GillSans" panose="020B0602020204020204" pitchFamily="34" charset="0"/>
              </a:rPr>
              <a:t>Simple prestation pour les indépendants qui paient des cotisations provisoires réduites.</a:t>
            </a:r>
          </a:p>
          <a:p>
            <a:endParaRPr lang="fr-BE" sz="1900" dirty="0">
              <a:latin typeface="GillSans" panose="020B0602020204020204" pitchFamily="34" charset="0"/>
            </a:endParaRPr>
          </a:p>
          <a:p>
            <a:r>
              <a:rPr lang="fr-BE" sz="1900" dirty="0">
                <a:latin typeface="GillSans" panose="020B0602020204020204" pitchFamily="34" charset="0"/>
              </a:rPr>
              <a:t>2. </a:t>
            </a:r>
            <a:r>
              <a:rPr lang="fr-BE" sz="1900" b="1" dirty="0">
                <a:latin typeface="GillSans" panose="020B0602020204020204" pitchFamily="34" charset="0"/>
              </a:rPr>
              <a:t>Droit passerelle en raison d’une perte du chiffre d’affaire d’au moins 40%, quel que soit le secteur d’activité à partir du mois de janvier 2021 (2eme pilier)</a:t>
            </a:r>
          </a:p>
          <a:p>
            <a:pPr fontAlgn="base"/>
            <a:r>
              <a:rPr lang="fr-BE" sz="1900" dirty="0">
                <a:latin typeface="GillSans" panose="020B0602020204020204" pitchFamily="34" charset="0"/>
              </a:rPr>
              <a:t/>
            </a:r>
            <a:br>
              <a:rPr lang="fr-BE" sz="1900" dirty="0">
                <a:latin typeface="GillSans" panose="020B0602020204020204" pitchFamily="34" charset="0"/>
              </a:rPr>
            </a:br>
            <a:r>
              <a:rPr lang="fr-BE" sz="1900" u="sng" dirty="0">
                <a:latin typeface="GillSans" panose="020B0602020204020204" pitchFamily="34" charset="0"/>
              </a:rPr>
              <a:t>Conditions</a:t>
            </a:r>
            <a:r>
              <a:rPr lang="fr-BE" sz="1900" u="sng" dirty="0" smtClean="0">
                <a:latin typeface="GillSans" panose="020B0602020204020204" pitchFamily="34" charset="0"/>
              </a:rPr>
              <a:t>:</a:t>
            </a:r>
          </a:p>
          <a:p>
            <a:pPr fontAlgn="base"/>
            <a:endParaRPr lang="fr-BE" sz="1900" u="sng" dirty="0">
              <a:latin typeface="GillSans" panose="020B0602020204020204" pitchFamily="34" charset="0"/>
            </a:endParaRPr>
          </a:p>
          <a:p>
            <a:pPr marL="342900" indent="-342900" fontAlgn="base">
              <a:buFont typeface="Wingdings" panose="05000000000000000000" pitchFamily="2" charset="2"/>
              <a:buChar char="§"/>
            </a:pPr>
            <a:r>
              <a:rPr lang="fr-BE" sz="1900" dirty="0">
                <a:latin typeface="GillSans" panose="020B0602020204020204" pitchFamily="34" charset="0"/>
              </a:rPr>
              <a:t>Au cours du mois calendrier qui précède le mois calendrier pour lequel le droit est demandé, l’indépendant doit démontrer qu'il y a </a:t>
            </a:r>
            <a:r>
              <a:rPr lang="fr-BE" sz="1900" b="1" dirty="0">
                <a:latin typeface="GillSans" panose="020B0602020204020204" pitchFamily="34" charset="0"/>
              </a:rPr>
              <a:t>une baisse du chiffre d'affaires de 40%</a:t>
            </a:r>
            <a:r>
              <a:rPr lang="fr-BE" sz="1900" dirty="0">
                <a:latin typeface="GillSans" panose="020B0602020204020204" pitchFamily="34" charset="0"/>
              </a:rPr>
              <a:t> par rapport au </a:t>
            </a:r>
            <a:r>
              <a:rPr lang="fr-BE" sz="1900" b="1" dirty="0">
                <a:latin typeface="GillSans" panose="020B0602020204020204" pitchFamily="34" charset="0"/>
              </a:rPr>
              <a:t>même mois calendrier en 2019</a:t>
            </a:r>
            <a:r>
              <a:rPr lang="fr-BE" sz="1900" dirty="0">
                <a:latin typeface="GillSans" panose="020B0602020204020204" pitchFamily="34" charset="0"/>
              </a:rPr>
              <a:t>.</a:t>
            </a:r>
            <a:br>
              <a:rPr lang="fr-BE" sz="1900" dirty="0">
                <a:latin typeface="GillSans" panose="020B0602020204020204" pitchFamily="34" charset="0"/>
              </a:rPr>
            </a:br>
            <a:r>
              <a:rPr lang="fr-BE" sz="1900" dirty="0">
                <a:latin typeface="GillSans" panose="020B0602020204020204" pitchFamily="34" charset="0"/>
              </a:rPr>
              <a:t>Ex: . pour le mois de février 2021: le chiffre d'affaires de janvier 2021 doit avoir diminué de 40% par rapport au mois de janvier 2019. </a:t>
            </a:r>
          </a:p>
          <a:p>
            <a:pPr fontAlgn="base"/>
            <a:endParaRPr lang="fr-BE" sz="1900" dirty="0">
              <a:latin typeface="GillSans" panose="020B0602020204020204" pitchFamily="34" charset="0"/>
            </a:endParaRPr>
          </a:p>
        </p:txBody>
      </p:sp>
    </p:spTree>
    <p:extLst>
      <p:ext uri="{BB962C8B-B14F-4D97-AF65-F5344CB8AC3E}">
        <p14:creationId xmlns:p14="http://schemas.microsoft.com/office/powerpoint/2010/main" val="3570465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1" y="467641"/>
            <a:ext cx="11127544" cy="4893647"/>
          </a:xfrm>
          <a:prstGeom prst="rect">
            <a:avLst/>
          </a:prstGeom>
        </p:spPr>
        <p:txBody>
          <a:bodyPr wrap="square">
            <a:spAutoFit/>
          </a:bodyPr>
          <a:lstStyle/>
          <a:p>
            <a:pPr marL="342900" indent="-342900" fontAlgn="base">
              <a:buFont typeface="Wingdings" panose="05000000000000000000" pitchFamily="2" charset="2"/>
              <a:buChar char="§"/>
            </a:pPr>
            <a:endParaRPr lang="fr-BE" dirty="0" smtClean="0">
              <a:latin typeface="GillSans" panose="020B0602020204020204" pitchFamily="34" charset="0"/>
            </a:endParaRPr>
          </a:p>
          <a:p>
            <a:pPr marL="342900" indent="-342900" fontAlgn="base">
              <a:buFont typeface="Wingdings" panose="05000000000000000000" pitchFamily="2" charset="2"/>
              <a:buChar char="§"/>
            </a:pPr>
            <a:r>
              <a:rPr lang="fr-BE" dirty="0">
                <a:latin typeface="GillSans" panose="020B0602020204020204" pitchFamily="34" charset="0"/>
              </a:rPr>
              <a:t>L’indépendant doit avoir payer effectivement 4 trimestres de cotisations sociales pendant la période des 16 trimestres qui précède le premier jour du trimestre suivant le trimestre du mois civil sur lequel porte la </a:t>
            </a:r>
            <a:r>
              <a:rPr lang="fr-BE" dirty="0" smtClean="0">
                <a:latin typeface="GillSans" panose="020B0602020204020204" pitchFamily="34" charset="0"/>
              </a:rPr>
              <a:t>demande</a:t>
            </a:r>
            <a:endParaRPr lang="fr-BE" dirty="0">
              <a:latin typeface="GillSans" panose="020B0602020204020204" pitchFamily="34" charset="0"/>
            </a:endParaRPr>
          </a:p>
          <a:p>
            <a:pPr marL="342900" indent="-342900" fontAlgn="base">
              <a:buFont typeface="Wingdings" panose="05000000000000000000" pitchFamily="2" charset="2"/>
              <a:buChar char="§"/>
            </a:pPr>
            <a:r>
              <a:rPr lang="fr-BE" dirty="0" smtClean="0">
                <a:latin typeface="GillSans" panose="020B0602020204020204" pitchFamily="34" charset="0"/>
              </a:rPr>
              <a:t>L’indépendant </a:t>
            </a:r>
            <a:r>
              <a:rPr lang="fr-BE" dirty="0">
                <a:latin typeface="GillSans" panose="020B0602020204020204" pitchFamily="34" charset="0"/>
              </a:rPr>
              <a:t>débutant doit avoir payer effectivement des cotisations pendant 2 trimestres. </a:t>
            </a:r>
          </a:p>
          <a:p>
            <a:pPr marL="342900" indent="-342900" fontAlgn="base">
              <a:buFont typeface="Wingdings" panose="05000000000000000000" pitchFamily="2" charset="2"/>
              <a:buChar char="§"/>
            </a:pPr>
            <a:r>
              <a:rPr lang="fr-BE" dirty="0">
                <a:latin typeface="GillSans" panose="020B0602020204020204" pitchFamily="34" charset="0"/>
              </a:rPr>
              <a:t>Pas de cumul avec le droit passerelle de crise (fermeture obligatoire</a:t>
            </a:r>
            <a:r>
              <a:rPr lang="fr-BE" dirty="0" smtClean="0">
                <a:latin typeface="GillSans" panose="020B0602020204020204" pitchFamily="34" charset="0"/>
              </a:rPr>
              <a:t>)</a:t>
            </a:r>
          </a:p>
          <a:p>
            <a:pPr marL="342900" indent="-342900" fontAlgn="base">
              <a:buFont typeface="Wingdings" panose="05000000000000000000" pitchFamily="2" charset="2"/>
              <a:buChar char="§"/>
            </a:pPr>
            <a:endParaRPr lang="fr-BE" dirty="0">
              <a:latin typeface="GillSans" panose="020B0602020204020204" pitchFamily="34" charset="0"/>
            </a:endParaRPr>
          </a:p>
          <a:p>
            <a:pPr fontAlgn="base"/>
            <a:r>
              <a:rPr lang="fr-BE" sz="1900" u="sng" dirty="0">
                <a:latin typeface="GillSans" panose="020B0602020204020204" pitchFamily="34" charset="0"/>
              </a:rPr>
              <a:t>Le montant de l'allocation:</a:t>
            </a:r>
          </a:p>
          <a:p>
            <a:pPr fontAlgn="base"/>
            <a:endParaRPr lang="fr-BE" sz="1900" b="1" dirty="0">
              <a:latin typeface="GillSans" panose="020B0602020204020204" pitchFamily="34" charset="0"/>
            </a:endParaRPr>
          </a:p>
          <a:p>
            <a:pPr fontAlgn="base"/>
            <a:r>
              <a:rPr lang="fr-BE" sz="1900" dirty="0">
                <a:latin typeface="GillSans" panose="020B0602020204020204" pitchFamily="34" charset="0"/>
              </a:rPr>
              <a:t>s'élève à 1.614,10 euros (avec charge de famille) ou 1.291,69 euros (sans charge de famille).</a:t>
            </a:r>
          </a:p>
          <a:p>
            <a:pPr fontAlgn="base"/>
            <a:endParaRPr lang="fr-BE" sz="1900" dirty="0">
              <a:latin typeface="GillSans" panose="020B0602020204020204" pitchFamily="34" charset="0"/>
            </a:endParaRPr>
          </a:p>
          <a:p>
            <a:pPr marL="285750" indent="-285750" algn="just" fontAlgn="base">
              <a:buFont typeface="Wingdings" panose="05000000000000000000" pitchFamily="2" charset="2"/>
              <a:buChar char="§"/>
            </a:pPr>
            <a:r>
              <a:rPr lang="fr-FR" dirty="0">
                <a:latin typeface="Gill Sans MT" panose="020B0502020104020203" pitchFamily="34" charset="0"/>
              </a:rPr>
              <a:t>Les indépendants en activité principale reçoivent la prestation complète ainsi que les indépendants en activité complémentaire, article 37, les étudiants-indépendants, qui paient autant de cotisations qu'une activité principale.</a:t>
            </a:r>
          </a:p>
          <a:p>
            <a:pPr algn="just" fontAlgn="base"/>
            <a:endParaRPr lang="fr-FR" dirty="0">
              <a:latin typeface="Gill Sans MT" panose="020B0502020104020203" pitchFamily="34" charset="0"/>
            </a:endParaRPr>
          </a:p>
          <a:p>
            <a:pPr marL="342900" indent="-342900" fontAlgn="base">
              <a:buFont typeface="Wingdings" panose="05000000000000000000" pitchFamily="2" charset="2"/>
              <a:buChar char="§"/>
            </a:pPr>
            <a:r>
              <a:rPr lang="fr-FR" sz="1900" dirty="0">
                <a:latin typeface="GillSans" panose="020B0602020204020204" pitchFamily="34" charset="0"/>
              </a:rPr>
              <a:t>Les indépendants qui paient des cotisations réduites peuvent recevoir la moitié de la prestation.</a:t>
            </a:r>
          </a:p>
          <a:p>
            <a:pPr fontAlgn="base"/>
            <a:endParaRPr lang="fr-BE" dirty="0">
              <a:latin typeface="GillSans" panose="020B0602020204020204" pitchFamily="34" charset="0"/>
            </a:endParaRPr>
          </a:p>
        </p:txBody>
      </p:sp>
    </p:spTree>
    <p:extLst>
      <p:ext uri="{BB962C8B-B14F-4D97-AF65-F5344CB8AC3E}">
        <p14:creationId xmlns:p14="http://schemas.microsoft.com/office/powerpoint/2010/main" val="330929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5118" y="463130"/>
            <a:ext cx="10870251" cy="4185761"/>
          </a:xfrm>
          <a:prstGeom prst="rect">
            <a:avLst/>
          </a:prstGeom>
        </p:spPr>
        <p:txBody>
          <a:bodyPr wrap="square">
            <a:spAutoFit/>
          </a:bodyPr>
          <a:lstStyle/>
          <a:p>
            <a:pPr marL="342900" indent="-342900" fontAlgn="base">
              <a:buFont typeface="Wingdings" panose="05000000000000000000" pitchFamily="2" charset="2"/>
              <a:buChar char="§"/>
            </a:pPr>
            <a:endParaRPr lang="fr-FR" sz="1900" dirty="0">
              <a:latin typeface="GillSans" panose="020B0602020204020204" pitchFamily="34" charset="0"/>
            </a:endParaRPr>
          </a:p>
          <a:p>
            <a:pPr fontAlgn="base"/>
            <a:r>
              <a:rPr lang="fr-FR" sz="1900" u="sng" dirty="0">
                <a:latin typeface="GillSans" panose="020B0602020204020204" pitchFamily="34" charset="0"/>
              </a:rPr>
              <a:t>Demande:</a:t>
            </a:r>
            <a:endParaRPr lang="fr-BE" sz="1900" u="sng" dirty="0">
              <a:latin typeface="GillSans" panose="020B0602020204020204" pitchFamily="34" charset="0"/>
            </a:endParaRPr>
          </a:p>
          <a:p>
            <a:pPr fontAlgn="base"/>
            <a:endParaRPr lang="fr-BE" sz="1900" dirty="0">
              <a:latin typeface="GillSans" panose="020B0602020204020204" pitchFamily="34" charset="0"/>
            </a:endParaRPr>
          </a:p>
          <a:p>
            <a:pPr fontAlgn="base"/>
            <a:r>
              <a:rPr lang="fr-BE" sz="1900" dirty="0">
                <a:latin typeface="GillSans" panose="020B0602020204020204" pitchFamily="34" charset="0"/>
              </a:rPr>
              <a:t>La demande doit être demandée </a:t>
            </a:r>
            <a:r>
              <a:rPr lang="fr-BE" sz="1900" b="1" dirty="0">
                <a:latin typeface="GillSans" panose="020B0602020204020204" pitchFamily="34" charset="0"/>
              </a:rPr>
              <a:t>chaque mois </a:t>
            </a:r>
            <a:r>
              <a:rPr lang="fr-BE" sz="1900" dirty="0">
                <a:latin typeface="GillSans" panose="020B0602020204020204" pitchFamily="34" charset="0"/>
              </a:rPr>
              <a:t>en démontrant chaque fois la baisse du chiffre d’affaires.</a:t>
            </a:r>
          </a:p>
          <a:p>
            <a:pPr fontAlgn="base"/>
            <a:r>
              <a:rPr lang="fr-BE" sz="1900" dirty="0">
                <a:latin typeface="GillSans" panose="020B0602020204020204" pitchFamily="34" charset="0"/>
              </a:rPr>
              <a:t>La demande peut être introduite jusqu’à la fin du 2eme trimestre suivant le mois pour lequel elle est faite.</a:t>
            </a:r>
          </a:p>
          <a:p>
            <a:pPr fontAlgn="base"/>
            <a:endParaRPr lang="fr-BE" sz="1900" dirty="0">
              <a:latin typeface="GillSans" panose="020B0602020204020204" pitchFamily="34" charset="0"/>
            </a:endParaRPr>
          </a:p>
          <a:p>
            <a:pPr fontAlgn="base"/>
            <a:r>
              <a:rPr lang="fr-BE" sz="1900" dirty="0">
                <a:latin typeface="GillSans" panose="020B0602020204020204" pitchFamily="34" charset="0"/>
              </a:rPr>
              <a:t>Ex: demande pour janvier 2021 peut être introduite jusqu’au 30 septembre 2021 à condition que 4 trimestres de CS aient été payées pendant la période des 16 trimestres qui précède le 1er avril 2021.</a:t>
            </a:r>
          </a:p>
          <a:p>
            <a:pPr fontAlgn="base"/>
            <a:endParaRPr lang="fr-BE" sz="1900" dirty="0">
              <a:latin typeface="GillSans" panose="020B0602020204020204" pitchFamily="34" charset="0"/>
            </a:endParaRPr>
          </a:p>
          <a:p>
            <a:pPr fontAlgn="base"/>
            <a:endParaRPr lang="fr-BE" sz="1900" dirty="0">
              <a:latin typeface="GillSans" panose="020B0602020204020204" pitchFamily="34" charset="0"/>
            </a:endParaRPr>
          </a:p>
          <a:p>
            <a:pPr fontAlgn="base"/>
            <a:endParaRPr lang="fr-BE" sz="1900" dirty="0">
              <a:latin typeface="GillSans" panose="020B0602020204020204" pitchFamily="34" charset="0"/>
            </a:endParaRPr>
          </a:p>
        </p:txBody>
      </p:sp>
    </p:spTree>
    <p:extLst>
      <p:ext uri="{BB962C8B-B14F-4D97-AF65-F5344CB8AC3E}">
        <p14:creationId xmlns:p14="http://schemas.microsoft.com/office/powerpoint/2010/main" val="39689831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BB15D6-21D2-4311-ACA5-C36EF3BC3A16}"/>
              </a:ext>
            </a:extLst>
          </p:cNvPr>
          <p:cNvSpPr/>
          <p:nvPr/>
        </p:nvSpPr>
        <p:spPr>
          <a:xfrm>
            <a:off x="707010" y="3289955"/>
            <a:ext cx="10708850" cy="867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7E915C5E-B64A-40CD-AFB7-DBFEE66010E3}"/>
              </a:ext>
            </a:extLst>
          </p:cNvPr>
          <p:cNvSpPr/>
          <p:nvPr/>
        </p:nvSpPr>
        <p:spPr>
          <a:xfrm>
            <a:off x="652020" y="555538"/>
            <a:ext cx="10887959" cy="3693319"/>
          </a:xfrm>
          <a:prstGeom prst="rect">
            <a:avLst/>
          </a:prstGeom>
        </p:spPr>
        <p:txBody>
          <a:bodyPr wrap="square">
            <a:spAutoFit/>
          </a:bodyPr>
          <a:lstStyle/>
          <a:p>
            <a:pPr fontAlgn="base"/>
            <a:r>
              <a:rPr lang="fr-BE" b="1" dirty="0">
                <a:latin typeface="GillSans" panose="020B0602020204020204" pitchFamily="34" charset="0"/>
              </a:rPr>
              <a:t>3. Droit passerelle en raison d’une quarantaine ou garde enfant (3eme pilier)</a:t>
            </a:r>
            <a:r>
              <a:rPr lang="fr-BE" dirty="0">
                <a:latin typeface="GillSans" panose="020B0602020204020204" pitchFamily="34" charset="0"/>
              </a:rPr>
              <a:t>: idem qu’en 2020 MAIS enfant peut avoir jusqu’à 18 ans et pas de limite d’âge si enfant en situation d’handicap.</a:t>
            </a:r>
          </a:p>
          <a:p>
            <a:pPr fontAlgn="base"/>
            <a:endParaRPr lang="fr-BE" dirty="0">
              <a:latin typeface="GillSans" panose="020B0602020204020204" pitchFamily="34" charset="0"/>
            </a:endParaRPr>
          </a:p>
          <a:p>
            <a:pPr fontAlgn="base"/>
            <a:r>
              <a:rPr lang="fr-BE" dirty="0">
                <a:latin typeface="GillSans" panose="020B0602020204020204" pitchFamily="34" charset="0"/>
              </a:rPr>
              <a:t>4</a:t>
            </a:r>
            <a:r>
              <a:rPr lang="fr-BE" b="1" dirty="0">
                <a:latin typeface="GillSans" panose="020B0602020204020204" pitchFamily="34" charset="0"/>
              </a:rPr>
              <a:t>. Droit passerelle classique</a:t>
            </a:r>
          </a:p>
          <a:p>
            <a:pPr fontAlgn="base"/>
            <a:endParaRPr lang="fr-BE" dirty="0">
              <a:latin typeface="GillSans" panose="020B0602020204020204" pitchFamily="34" charset="0"/>
            </a:endParaRPr>
          </a:p>
          <a:p>
            <a:pPr fontAlgn="base"/>
            <a:r>
              <a:rPr lang="fr-BE" dirty="0">
                <a:latin typeface="GillSans" panose="020B0602020204020204" pitchFamily="34" charset="0"/>
              </a:rPr>
              <a:t>Pour l’indépendant qui est obligé d’interrompre son activité pour une raison économique, par exemple liée au </a:t>
            </a:r>
            <a:r>
              <a:rPr lang="fr-BE" dirty="0" err="1">
                <a:latin typeface="GillSans" panose="020B0602020204020204" pitchFamily="34" charset="0"/>
              </a:rPr>
              <a:t>Covid</a:t>
            </a:r>
            <a:r>
              <a:rPr lang="fr-BE" dirty="0">
                <a:latin typeface="GillSans" panose="020B0602020204020204" pitchFamily="34" charset="0"/>
              </a:rPr>
              <a:t> ou autres.</a:t>
            </a:r>
          </a:p>
          <a:p>
            <a:pPr fontAlgn="base"/>
            <a:endParaRPr lang="fr-BE" dirty="0">
              <a:latin typeface="GillSans" panose="020B0602020204020204" pitchFamily="34" charset="0"/>
            </a:endParaRPr>
          </a:p>
          <a:p>
            <a:pPr fontAlgn="base"/>
            <a:r>
              <a:rPr lang="fr-BE" dirty="0">
                <a:latin typeface="GillSans" panose="020B0602020204020204" pitchFamily="34" charset="0"/>
              </a:rPr>
              <a:t>Conditions classiques</a:t>
            </a:r>
          </a:p>
          <a:p>
            <a:pPr fontAlgn="base"/>
            <a:endParaRPr lang="fr-BE" dirty="0">
              <a:latin typeface="GillSans" panose="020B0602020204020204" pitchFamily="34" charset="0"/>
            </a:endParaRPr>
          </a:p>
          <a:p>
            <a:pPr fontAlgn="base"/>
            <a:r>
              <a:rPr lang="fr-FR" dirty="0">
                <a:latin typeface="GillSans" panose="020B0602020204020204" pitchFamily="34" charset="0"/>
                <a:hlinkClick r:id="rId2" action="ppaction://hlinkfile"/>
              </a:rPr>
              <a:t>file:///C:/Users/Sylvie/Downloads/tableau-recapitulatif-quel-droit-passerelle-en-octobre-novembre-decembre-et-janvier.pdf</a:t>
            </a:r>
            <a:r>
              <a:rPr lang="fr-FR" dirty="0">
                <a:latin typeface="GillSans" panose="020B0602020204020204" pitchFamily="34" charset="0"/>
              </a:rPr>
              <a:t> (ou taper dans google: tableau droits passerelle UCM)</a:t>
            </a:r>
            <a:endParaRPr lang="fr-BE" dirty="0">
              <a:latin typeface="GillSans" panose="020B0602020204020204" pitchFamily="34" charset="0"/>
            </a:endParaRPr>
          </a:p>
          <a:p>
            <a:pPr fontAlgn="base"/>
            <a:endParaRPr lang="fr-FR" dirty="0"/>
          </a:p>
        </p:txBody>
      </p:sp>
    </p:spTree>
    <p:extLst>
      <p:ext uri="{BB962C8B-B14F-4D97-AF65-F5344CB8AC3E}">
        <p14:creationId xmlns:p14="http://schemas.microsoft.com/office/powerpoint/2010/main" val="30152673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596" y="6213874"/>
            <a:ext cx="11672596" cy="523220"/>
          </a:xfrm>
          <a:prstGeom prst="rect">
            <a:avLst/>
          </a:prstGeom>
        </p:spPr>
        <p:txBody>
          <a:bodyPr wrap="square">
            <a:spAutoFit/>
          </a:bodyPr>
          <a:lstStyle/>
          <a:p>
            <a:pPr algn="just"/>
            <a:r>
              <a:rPr lang="fr-BE" sz="1400" b="1" dirty="0">
                <a:solidFill>
                  <a:schemeClr val="bg1"/>
                </a:solidFill>
              </a:rPr>
              <a:t>Arrêté royal du 17 janvier 2019 modifiant l’arrêté royal du 19 décembre 1967 portant règlement général en exécution de l’arrêté royal n° 38 du 27 juillet 1967 organisant le statut social des travailleurs indépendants, M.B., 29 janvier 2019 </a:t>
            </a:r>
            <a:r>
              <a:rPr lang="fr-BE" sz="1400" dirty="0"/>
              <a:t>.</a:t>
            </a:r>
          </a:p>
        </p:txBody>
      </p:sp>
      <p:sp>
        <p:nvSpPr>
          <p:cNvPr id="2" name="ZoneTexte 1"/>
          <p:cNvSpPr txBox="1"/>
          <p:nvPr/>
        </p:nvSpPr>
        <p:spPr>
          <a:xfrm>
            <a:off x="242596" y="301479"/>
            <a:ext cx="11672596" cy="7592848"/>
          </a:xfrm>
          <a:prstGeom prst="rect">
            <a:avLst/>
          </a:prstGeom>
          <a:noFill/>
        </p:spPr>
        <p:txBody>
          <a:bodyPr wrap="square" rtlCol="0">
            <a:spAutoFit/>
          </a:bodyPr>
          <a:lstStyle/>
          <a:p>
            <a:pPr>
              <a:lnSpc>
                <a:spcPct val="90000"/>
              </a:lnSpc>
              <a:spcBef>
                <a:spcPts val="1200"/>
              </a:spcBef>
              <a:spcAft>
                <a:spcPts val="200"/>
              </a:spcAft>
              <a:buClr>
                <a:schemeClr val="tx1"/>
              </a:buClr>
            </a:pPr>
            <a:r>
              <a:rPr lang="fr-BE" sz="2400" b="1" u="sng" dirty="0">
                <a:solidFill>
                  <a:srgbClr val="FF0000"/>
                </a:solidFill>
              </a:rPr>
              <a:t>3/ Report de paiement cotisations sociales sans frais</a:t>
            </a:r>
          </a:p>
          <a:p>
            <a:pPr>
              <a:lnSpc>
                <a:spcPct val="90000"/>
              </a:lnSpc>
              <a:spcBef>
                <a:spcPts val="1200"/>
              </a:spcBef>
              <a:spcAft>
                <a:spcPts val="200"/>
              </a:spcAft>
              <a:buClr>
                <a:schemeClr val="tx1"/>
              </a:buClr>
            </a:pPr>
            <a:r>
              <a:rPr lang="fr-BE" sz="2400" b="1" u="sng" dirty="0">
                <a:solidFill>
                  <a:srgbClr val="FF0000"/>
                </a:solidFill>
              </a:rPr>
              <a:t>(</a:t>
            </a:r>
            <a:r>
              <a:rPr lang="fr-BE" sz="1900" dirty="0">
                <a:solidFill>
                  <a:srgbClr val="FF0000"/>
                </a:solidFill>
                <a:latin typeface="Gill Sans MT" panose="020B0502020104020203" pitchFamily="34" charset="0"/>
              </a:rPr>
              <a:t>Pour tous les indépendants (à titre principal, complémentaire ou pensionnés actifs, aidants,…)</a:t>
            </a:r>
          </a:p>
          <a:p>
            <a:endParaRPr lang="fr-BE" b="1" dirty="0"/>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Pour obtenir un report de paiement des cotisations sociales de </a:t>
            </a:r>
            <a:r>
              <a:rPr lang="fr-BE" sz="1900" b="1" dirty="0">
                <a:solidFill>
                  <a:schemeClr val="tx1">
                    <a:lumMod val="85000"/>
                    <a:lumOff val="15000"/>
                  </a:schemeClr>
                </a:solidFill>
                <a:latin typeface="Gill Sans MT" panose="020B0502020104020203" pitchFamily="34" charset="0"/>
              </a:rPr>
              <a:t>2020</a:t>
            </a:r>
            <a:r>
              <a:rPr lang="fr-BE" sz="1900" dirty="0">
                <a:solidFill>
                  <a:schemeClr val="tx1">
                    <a:lumMod val="85000"/>
                    <a:lumOff val="15000"/>
                  </a:schemeClr>
                </a:solidFill>
                <a:latin typeface="Gill Sans MT" panose="020B0502020104020203" pitchFamily="34" charset="0"/>
              </a:rPr>
              <a:t> et éventuellement de la régulation 2018, l’indépendant devait introduire la demande avant le 15/12/2020.</a:t>
            </a:r>
          </a:p>
          <a:p>
            <a:pPr algn="just">
              <a:lnSpc>
                <a:spcPct val="90000"/>
              </a:lnSpc>
              <a:spcBef>
                <a:spcPts val="1200"/>
              </a:spcBef>
              <a:spcAft>
                <a:spcPts val="200"/>
              </a:spcAft>
              <a:buClr>
                <a:schemeClr val="tx1"/>
              </a:buClr>
            </a:pPr>
            <a:r>
              <a:rPr lang="fr-BE" sz="1900" strike="dblStrike" dirty="0">
                <a:solidFill>
                  <a:schemeClr val="tx1">
                    <a:lumMod val="85000"/>
                    <a:lumOff val="15000"/>
                  </a:schemeClr>
                </a:solidFill>
                <a:latin typeface="Gill Sans MT" panose="020B0502020104020203" pitchFamily="34" charset="0"/>
              </a:rPr>
              <a:t>La mesure n’a pas été prolongée/renouvelée pour cotisations sociales de 2021</a:t>
            </a:r>
            <a:r>
              <a:rPr lang="fr-BE" sz="1900" strike="sngStrike" dirty="0">
                <a:solidFill>
                  <a:schemeClr val="tx1">
                    <a:lumMod val="85000"/>
                    <a:lumOff val="15000"/>
                  </a:schemeClr>
                </a:solidFill>
                <a:latin typeface="Gill Sans MT" panose="020B0502020104020203" pitchFamily="34" charset="0"/>
              </a:rPr>
              <a:t>.: </a:t>
            </a:r>
            <a:r>
              <a:rPr lang="fr-BE" sz="1900" dirty="0">
                <a:solidFill>
                  <a:srgbClr val="FF0000"/>
                </a:solidFill>
                <a:highlight>
                  <a:srgbClr val="FFFF00"/>
                </a:highlight>
                <a:latin typeface="Gill Sans MT" panose="020B0502020104020203" pitchFamily="34" charset="0"/>
              </a:rPr>
              <a:t>28/01/2021</a:t>
            </a:r>
            <a:r>
              <a:rPr lang="fr-BE" sz="1900" dirty="0">
                <a:solidFill>
                  <a:schemeClr val="tx1">
                    <a:lumMod val="85000"/>
                    <a:lumOff val="15000"/>
                  </a:schemeClr>
                </a:solidFill>
                <a:highlight>
                  <a:srgbClr val="FFFF00"/>
                </a:highlight>
                <a:latin typeface="Gill Sans MT" panose="020B0502020104020203" pitchFamily="34" charset="0"/>
              </a:rPr>
              <a:t>: mesure prolongée pour les deux trimestres de 2021:  T1 2021: 31 mars 2022 et T2: 30 juin 2022. Les demandes doivent être introduites pour le report de T1 2021, avant le 15 mars 2021 et pour les T2 2021, avant le 15 juin 2021.</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Pour les indépendants qui ont obtenu un report, il est très important de respecter les (nouvelles) dates limite de paiement :</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T1 2020: 31 mars 2021</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T2 2020: 30 juin 2021</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T3 2020: 30 septembre 2021</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T4 2020: 15 décembre 2021</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Sinon les majorations seront calculées à partir de la date d’échéance initialement prévue pour le paiement</a:t>
            </a:r>
          </a:p>
          <a:p>
            <a:pPr algn="just">
              <a:lnSpc>
                <a:spcPct val="90000"/>
              </a:lnSpc>
              <a:spcBef>
                <a:spcPts val="1200"/>
              </a:spcBef>
              <a:spcAft>
                <a:spcPts val="200"/>
              </a:spcAft>
              <a:buClr>
                <a:schemeClr val="tx1"/>
              </a:buClr>
            </a:pPr>
            <a:r>
              <a:rPr lang="fr-BE" sz="1900" dirty="0">
                <a:solidFill>
                  <a:schemeClr val="tx1">
                    <a:lumMod val="85000"/>
                    <a:lumOff val="15000"/>
                  </a:schemeClr>
                </a:solidFill>
                <a:latin typeface="Gill Sans MT" panose="020B0502020104020203" pitchFamily="34" charset="0"/>
              </a:rPr>
              <a:t>Et les prestations sociales qui auront été versées sur base de ces cotisations (considérées comme si elles avaient été payées) constitueront un </a:t>
            </a:r>
            <a:r>
              <a:rPr lang="fr-BE" sz="1900" dirty="0" err="1">
                <a:solidFill>
                  <a:schemeClr val="tx1">
                    <a:lumMod val="85000"/>
                    <a:lumOff val="15000"/>
                  </a:schemeClr>
                </a:solidFill>
                <a:latin typeface="Gill Sans MT" panose="020B0502020104020203" pitchFamily="34" charset="0"/>
              </a:rPr>
              <a:t>indû</a:t>
            </a:r>
            <a:r>
              <a:rPr lang="fr-BE" sz="1900" dirty="0">
                <a:solidFill>
                  <a:schemeClr val="tx1">
                    <a:lumMod val="85000"/>
                    <a:lumOff val="15000"/>
                  </a:schemeClr>
                </a:solidFill>
                <a:latin typeface="Gill Sans MT" panose="020B0502020104020203" pitchFamily="34" charset="0"/>
              </a:rPr>
              <a:t> et devront être restituées.</a:t>
            </a:r>
          </a:p>
          <a:p>
            <a:pPr>
              <a:lnSpc>
                <a:spcPct val="90000"/>
              </a:lnSpc>
              <a:spcBef>
                <a:spcPts val="1200"/>
              </a:spcBef>
              <a:spcAft>
                <a:spcPts val="200"/>
              </a:spcAft>
              <a:buClr>
                <a:schemeClr val="tx1"/>
              </a:buClr>
            </a:pPr>
            <a:endParaRPr lang="fr-BE" sz="2400" dirty="0">
              <a:solidFill>
                <a:schemeClr val="tx1">
                  <a:lumMod val="85000"/>
                  <a:lumOff val="15000"/>
                </a:schemeClr>
              </a:solidFill>
            </a:endParaRPr>
          </a:p>
          <a:p>
            <a:pPr>
              <a:lnSpc>
                <a:spcPct val="90000"/>
              </a:lnSpc>
              <a:spcBef>
                <a:spcPts val="1200"/>
              </a:spcBef>
              <a:spcAft>
                <a:spcPts val="200"/>
              </a:spcAft>
              <a:buClr>
                <a:schemeClr val="tx1"/>
              </a:buClr>
            </a:pPr>
            <a:endParaRPr lang="fr-BE" sz="2800" b="1" dirty="0"/>
          </a:p>
        </p:txBody>
      </p:sp>
      <p:sp>
        <p:nvSpPr>
          <p:cNvPr id="3" name="Accolade fermante 2">
            <a:extLst>
              <a:ext uri="{FF2B5EF4-FFF2-40B4-BE49-F238E27FC236}">
                <a16:creationId xmlns:a16="http://schemas.microsoft.com/office/drawing/2014/main" id="{81ED4B9D-8202-46EE-88FC-A5195212EABF}"/>
              </a:ext>
            </a:extLst>
          </p:cNvPr>
          <p:cNvSpPr/>
          <p:nvPr/>
        </p:nvSpPr>
        <p:spPr>
          <a:xfrm>
            <a:off x="3214540" y="3864990"/>
            <a:ext cx="452487" cy="171567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ZoneTexte 4">
            <a:extLst>
              <a:ext uri="{FF2B5EF4-FFF2-40B4-BE49-F238E27FC236}">
                <a16:creationId xmlns:a16="http://schemas.microsoft.com/office/drawing/2014/main" id="{EFC3200A-E88E-4F76-9B88-13F2281148D2}"/>
              </a:ext>
            </a:extLst>
          </p:cNvPr>
          <p:cNvSpPr txBox="1"/>
          <p:nvPr/>
        </p:nvSpPr>
        <p:spPr>
          <a:xfrm>
            <a:off x="3940404" y="4325216"/>
            <a:ext cx="6495068" cy="923330"/>
          </a:xfrm>
          <a:prstGeom prst="rect">
            <a:avLst/>
          </a:prstGeom>
          <a:noFill/>
        </p:spPr>
        <p:txBody>
          <a:bodyPr wrap="square" rtlCol="0">
            <a:spAutoFit/>
          </a:bodyPr>
          <a:lstStyle/>
          <a:p>
            <a:pPr algn="just"/>
            <a:r>
              <a:rPr lang="fr-FR" dirty="0">
                <a:solidFill>
                  <a:srgbClr val="FF0000"/>
                </a:solidFill>
                <a:highlight>
                  <a:srgbClr val="FFFF00"/>
                </a:highlight>
                <a:latin typeface="Gill Sans MT" panose="020B0502020104020203" pitchFamily="34" charset="0"/>
              </a:rPr>
              <a:t>28/01/2021</a:t>
            </a:r>
            <a:r>
              <a:rPr lang="fr-FR" dirty="0">
                <a:highlight>
                  <a:srgbClr val="FFFF00"/>
                </a:highlight>
                <a:latin typeface="Gill Sans MT" panose="020B0502020104020203" pitchFamily="34" charset="0"/>
              </a:rPr>
              <a:t>: possibilité d’obtenir </a:t>
            </a:r>
            <a:r>
              <a:rPr lang="fr-FR" b="1" dirty="0">
                <a:highlight>
                  <a:srgbClr val="FFFF00"/>
                </a:highlight>
                <a:latin typeface="Gill Sans MT" panose="020B0502020104020203" pitchFamily="34" charset="0"/>
              </a:rPr>
              <a:t>un plan de paiement de 12 mois </a:t>
            </a:r>
            <a:r>
              <a:rPr lang="fr-FR" dirty="0">
                <a:highlight>
                  <a:srgbClr val="FFFF00"/>
                </a:highlight>
                <a:latin typeface="Gill Sans MT" panose="020B0502020104020203" pitchFamily="34" charset="0"/>
              </a:rPr>
              <a:t>à partir de l’échéance du report de paiement via CAS et pourra demander une renonciation aux majorations </a:t>
            </a:r>
          </a:p>
        </p:txBody>
      </p:sp>
      <p:cxnSp>
        <p:nvCxnSpPr>
          <p:cNvPr id="8" name="Connecteur droit avec flèche 7">
            <a:extLst>
              <a:ext uri="{FF2B5EF4-FFF2-40B4-BE49-F238E27FC236}">
                <a16:creationId xmlns:a16="http://schemas.microsoft.com/office/drawing/2014/main" id="{1BFC9EC0-9289-40A9-9D73-20236C559CA3}"/>
              </a:ext>
            </a:extLst>
          </p:cNvPr>
          <p:cNvCxnSpPr/>
          <p:nvPr/>
        </p:nvCxnSpPr>
        <p:spPr>
          <a:xfrm flipH="1">
            <a:off x="4609707" y="5248546"/>
            <a:ext cx="678730" cy="426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3450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596" y="6213874"/>
            <a:ext cx="11672596" cy="523220"/>
          </a:xfrm>
          <a:prstGeom prst="rect">
            <a:avLst/>
          </a:prstGeom>
        </p:spPr>
        <p:txBody>
          <a:bodyPr wrap="square">
            <a:spAutoFit/>
          </a:bodyPr>
          <a:lstStyle/>
          <a:p>
            <a:pPr algn="just"/>
            <a:r>
              <a:rPr lang="fr-BE" sz="1400" b="1" dirty="0">
                <a:solidFill>
                  <a:schemeClr val="bg1"/>
                </a:solidFill>
              </a:rPr>
              <a:t>Arrêté royal du 17 janvier 2019 modifiant l’arrêté royal du 19 décembre 1967 portant règlement général en exécution de l’arrêté royal n° 38 du 27 juillet 1967 organisant le statut social des travailleurs indépendants, M.B., 29 janvier 2019 </a:t>
            </a:r>
            <a:r>
              <a:rPr lang="fr-BE" sz="1400" dirty="0"/>
              <a:t>.</a:t>
            </a:r>
          </a:p>
        </p:txBody>
      </p:sp>
      <p:sp>
        <p:nvSpPr>
          <p:cNvPr id="2" name="ZoneTexte 1"/>
          <p:cNvSpPr txBox="1"/>
          <p:nvPr/>
        </p:nvSpPr>
        <p:spPr>
          <a:xfrm>
            <a:off x="276808" y="435360"/>
            <a:ext cx="11672596" cy="5987280"/>
          </a:xfrm>
          <a:prstGeom prst="rect">
            <a:avLst/>
          </a:prstGeom>
          <a:noFill/>
        </p:spPr>
        <p:txBody>
          <a:bodyPr wrap="square" rtlCol="0">
            <a:spAutoFit/>
          </a:bodyPr>
          <a:lstStyle/>
          <a:p>
            <a:pPr>
              <a:lnSpc>
                <a:spcPct val="90000"/>
              </a:lnSpc>
              <a:spcBef>
                <a:spcPts val="1200"/>
              </a:spcBef>
              <a:spcAft>
                <a:spcPts val="200"/>
              </a:spcAft>
              <a:buClr>
                <a:schemeClr val="tx1"/>
              </a:buClr>
            </a:pPr>
            <a:r>
              <a:rPr lang="fr-BE" sz="2400" b="1" u="sng" dirty="0">
                <a:solidFill>
                  <a:srgbClr val="FF0000"/>
                </a:solidFill>
              </a:rPr>
              <a:t>4/ Cotisations sociales: demande de dispense</a:t>
            </a:r>
          </a:p>
          <a:p>
            <a:r>
              <a:rPr lang="fr-BE" b="1" dirty="0"/>
              <a:t>(</a:t>
            </a:r>
            <a:r>
              <a:rPr lang="fr-BE" b="1" dirty="0">
                <a:solidFill>
                  <a:srgbClr val="FF0000"/>
                </a:solidFill>
              </a:rPr>
              <a:t>Pour les indépendants à titre principal, les aidants et les pensionnés indépendants)</a:t>
            </a:r>
          </a:p>
          <a:p>
            <a:pPr>
              <a:lnSpc>
                <a:spcPct val="90000"/>
              </a:lnSpc>
              <a:spcBef>
                <a:spcPts val="1200"/>
              </a:spcBef>
              <a:spcAft>
                <a:spcPts val="200"/>
              </a:spcAft>
              <a:buClr>
                <a:schemeClr val="tx1"/>
              </a:buClr>
            </a:pPr>
            <a:r>
              <a:rPr lang="fr-BE" sz="1900" dirty="0">
                <a:latin typeface="Gill Sans MT" panose="020B0502020104020203" pitchFamily="34" charset="0"/>
              </a:rPr>
              <a:t>La demande de dispense pour les 4 trimestres de 2020 pour raison de </a:t>
            </a:r>
            <a:r>
              <a:rPr lang="fr-BE" sz="1900" dirty="0" err="1">
                <a:latin typeface="Gill Sans MT" panose="020B0502020104020203" pitchFamily="34" charset="0"/>
              </a:rPr>
              <a:t>Covid</a:t>
            </a:r>
            <a:r>
              <a:rPr lang="fr-BE" sz="1900" dirty="0">
                <a:latin typeface="Gill Sans MT" panose="020B0502020104020203" pitchFamily="34" charset="0"/>
              </a:rPr>
              <a:t> peut encore être introduite.</a:t>
            </a:r>
          </a:p>
          <a:p>
            <a:pPr>
              <a:lnSpc>
                <a:spcPct val="90000"/>
              </a:lnSpc>
              <a:spcBef>
                <a:spcPts val="1200"/>
              </a:spcBef>
              <a:spcAft>
                <a:spcPts val="200"/>
              </a:spcAft>
              <a:buClr>
                <a:schemeClr val="tx1"/>
              </a:buClr>
            </a:pPr>
            <a:r>
              <a:rPr lang="fr-BE" sz="1900" dirty="0">
                <a:latin typeface="Gill Sans MT" panose="020B0502020104020203" pitchFamily="34" charset="0"/>
              </a:rPr>
              <a:t>La demande de dispense est simplifiée et la dispense est quasi automatique. Attention: trimestre dispensé, pas de constitution de droits pour la pension.</a:t>
            </a:r>
          </a:p>
          <a:p>
            <a:pPr>
              <a:lnSpc>
                <a:spcPct val="90000"/>
              </a:lnSpc>
              <a:spcBef>
                <a:spcPts val="1200"/>
              </a:spcBef>
              <a:spcAft>
                <a:spcPts val="200"/>
              </a:spcAft>
              <a:buClr>
                <a:schemeClr val="tx1"/>
              </a:buClr>
            </a:pPr>
            <a:r>
              <a:rPr lang="fr-BE" sz="1900" dirty="0">
                <a:latin typeface="Gill Sans MT" panose="020B0502020104020203" pitchFamily="34" charset="0"/>
              </a:rPr>
              <a:t>Le demande de dispense peut être introduite même si l’indépendant a demandé un report de paiement de ses cotisations sociales.</a:t>
            </a:r>
          </a:p>
          <a:p>
            <a:pPr>
              <a:lnSpc>
                <a:spcPct val="90000"/>
              </a:lnSpc>
              <a:spcBef>
                <a:spcPts val="1200"/>
              </a:spcBef>
              <a:spcAft>
                <a:spcPts val="200"/>
              </a:spcAft>
              <a:buClr>
                <a:schemeClr val="tx1"/>
              </a:buClr>
            </a:pPr>
            <a:r>
              <a:rPr lang="fr-BE" sz="1900" dirty="0">
                <a:latin typeface="Gill Sans MT" panose="020B0502020104020203" pitchFamily="34" charset="0"/>
              </a:rPr>
              <a:t>Pour les trimestres de 2021, </a:t>
            </a:r>
            <a:r>
              <a:rPr lang="fr-BE" sz="1900" strike="dblStrike" dirty="0">
                <a:latin typeface="Gill Sans MT" panose="020B0502020104020203" pitchFamily="34" charset="0"/>
              </a:rPr>
              <a:t>ce n’est pas (encore) possible</a:t>
            </a:r>
            <a:r>
              <a:rPr lang="fr-BE" sz="1900" dirty="0">
                <a:latin typeface="Gill Sans MT" panose="020B0502020104020203" pitchFamily="34" charset="0"/>
              </a:rPr>
              <a:t>. </a:t>
            </a:r>
            <a:r>
              <a:rPr lang="fr-BE" sz="1900" dirty="0">
                <a:highlight>
                  <a:srgbClr val="FFFF00"/>
                </a:highlight>
                <a:latin typeface="Gill Sans MT" panose="020B0502020104020203" pitchFamily="34" charset="0"/>
              </a:rPr>
              <a:t>28/01/2021: mesure prolongée</a:t>
            </a:r>
          </a:p>
          <a:p>
            <a:pPr>
              <a:lnSpc>
                <a:spcPct val="90000"/>
              </a:lnSpc>
              <a:spcBef>
                <a:spcPts val="1200"/>
              </a:spcBef>
              <a:spcAft>
                <a:spcPts val="200"/>
              </a:spcAft>
              <a:buClr>
                <a:schemeClr val="tx1"/>
              </a:buClr>
            </a:pPr>
            <a:r>
              <a:rPr lang="fr-BE" sz="2400" b="1" u="sng" dirty="0">
                <a:solidFill>
                  <a:srgbClr val="FF0000"/>
                </a:solidFill>
              </a:rPr>
              <a:t>5/ Diminution des cotisations provisoires</a:t>
            </a:r>
          </a:p>
          <a:p>
            <a:pPr>
              <a:lnSpc>
                <a:spcPct val="90000"/>
              </a:lnSpc>
              <a:spcBef>
                <a:spcPts val="1200"/>
              </a:spcBef>
              <a:spcAft>
                <a:spcPts val="200"/>
              </a:spcAft>
              <a:buClr>
                <a:schemeClr val="tx1"/>
              </a:buClr>
            </a:pPr>
            <a:r>
              <a:rPr lang="fr-BE" sz="1900" dirty="0">
                <a:latin typeface="Gill Sans MT" panose="020B0502020104020203" pitchFamily="34" charset="0"/>
              </a:rPr>
              <a:t>Diminuer le montant des cotisations provisoires sur base de la crise </a:t>
            </a:r>
            <a:r>
              <a:rPr lang="fr-BE" sz="1900" dirty="0" err="1">
                <a:latin typeface="Gill Sans MT" panose="020B0502020104020203" pitchFamily="34" charset="0"/>
              </a:rPr>
              <a:t>covid</a:t>
            </a:r>
            <a:r>
              <a:rPr lang="fr-BE" sz="1900" dirty="0">
                <a:latin typeface="Gill Sans MT" panose="020B0502020104020203" pitchFamily="34" charset="0"/>
              </a:rPr>
              <a:t> si revenus actuels inférieurs à revenus de l’année de référence (N-3). </a:t>
            </a:r>
            <a:r>
              <a:rPr lang="fr-BE" sz="1900" dirty="0">
                <a:highlight>
                  <a:srgbClr val="FFFF00"/>
                </a:highlight>
                <a:latin typeface="Gill Sans MT" panose="020B0502020104020203" pitchFamily="34" charset="0"/>
              </a:rPr>
              <a:t>Possible pour toutes les cotisations de l’année 2021.</a:t>
            </a:r>
          </a:p>
          <a:p>
            <a:pPr>
              <a:lnSpc>
                <a:spcPct val="90000"/>
              </a:lnSpc>
              <a:spcBef>
                <a:spcPts val="1200"/>
              </a:spcBef>
              <a:spcAft>
                <a:spcPts val="200"/>
              </a:spcAft>
              <a:buClr>
                <a:schemeClr val="tx1"/>
              </a:buClr>
            </a:pPr>
            <a:r>
              <a:rPr lang="fr-BE" sz="1900" dirty="0">
                <a:latin typeface="Gill Sans MT" panose="020B0502020104020203" pitchFamily="34" charset="0"/>
              </a:rPr>
              <a:t>Les cotisations sociales peuvent être réduites à:</a:t>
            </a:r>
          </a:p>
          <a:p>
            <a:pPr marL="342900" indent="-342900">
              <a:lnSpc>
                <a:spcPct val="90000"/>
              </a:lnSpc>
              <a:spcBef>
                <a:spcPts val="1200"/>
              </a:spcBef>
              <a:spcAft>
                <a:spcPts val="200"/>
              </a:spcAft>
              <a:buClr>
                <a:schemeClr val="tx1"/>
              </a:buClr>
              <a:buFont typeface="Arial" panose="020B0604020202020204" pitchFamily="34" charset="0"/>
              <a:buChar char="•"/>
            </a:pPr>
            <a:r>
              <a:rPr lang="fr-BE" sz="1900" dirty="0">
                <a:latin typeface="Gill Sans MT" panose="020B0502020104020203" pitchFamily="34" charset="0"/>
              </a:rPr>
              <a:t>717,18€ pour un indépendant à titre principal</a:t>
            </a:r>
          </a:p>
          <a:p>
            <a:pPr marL="342900" indent="-342900">
              <a:lnSpc>
                <a:spcPct val="90000"/>
              </a:lnSpc>
              <a:spcBef>
                <a:spcPts val="1200"/>
              </a:spcBef>
              <a:spcAft>
                <a:spcPts val="200"/>
              </a:spcAft>
              <a:buClr>
                <a:schemeClr val="tx1"/>
              </a:buClr>
              <a:buFont typeface="Arial" panose="020B0604020202020204" pitchFamily="34" charset="0"/>
              <a:buChar char="•"/>
            </a:pPr>
            <a:r>
              <a:rPr lang="fr-BE" sz="1900" dirty="0">
                <a:latin typeface="Gill Sans MT" panose="020B0502020104020203" pitchFamily="34" charset="0"/>
              </a:rPr>
              <a:t>0€ pour un indépendant à titre complémentaire si revenus N inférieurs à 1548,18€</a:t>
            </a:r>
          </a:p>
          <a:p>
            <a:pPr marL="342900" indent="-342900">
              <a:lnSpc>
                <a:spcPct val="90000"/>
              </a:lnSpc>
              <a:spcBef>
                <a:spcPts val="1200"/>
              </a:spcBef>
              <a:spcAft>
                <a:spcPts val="200"/>
              </a:spcAft>
              <a:buClr>
                <a:schemeClr val="tx1"/>
              </a:buClr>
              <a:buFont typeface="Arial" panose="020B0604020202020204" pitchFamily="34" charset="0"/>
              <a:buChar char="•"/>
            </a:pPr>
            <a:r>
              <a:rPr lang="fr-BE" sz="1900" dirty="0">
                <a:latin typeface="Gill Sans MT" panose="020B0502020104020203" pitchFamily="34" charset="0"/>
              </a:rPr>
              <a:t>O€ pour un pensionné actif si revenus inférieurs N à 3096,37€</a:t>
            </a:r>
          </a:p>
        </p:txBody>
      </p:sp>
    </p:spTree>
    <p:extLst>
      <p:ext uri="{BB962C8B-B14F-4D97-AF65-F5344CB8AC3E}">
        <p14:creationId xmlns:p14="http://schemas.microsoft.com/office/powerpoint/2010/main" val="15706023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EA54925-1CBA-4EBB-9CD5-F233A4D76306}"/>
              </a:ext>
            </a:extLst>
          </p:cNvPr>
          <p:cNvSpPr txBox="1"/>
          <p:nvPr/>
        </p:nvSpPr>
        <p:spPr>
          <a:xfrm>
            <a:off x="455629" y="2860144"/>
            <a:ext cx="11506985" cy="1892826"/>
          </a:xfrm>
          <a:prstGeom prst="rect">
            <a:avLst/>
          </a:prstGeom>
          <a:noFill/>
        </p:spPr>
        <p:txBody>
          <a:bodyPr wrap="square" rtlCol="0">
            <a:spAutoFit/>
          </a:bodyPr>
          <a:lstStyle/>
          <a:p>
            <a:r>
              <a:rPr lang="fr-FR" sz="2400" b="1" u="sng" dirty="0">
                <a:solidFill>
                  <a:srgbClr val="FF0000"/>
                </a:solidFill>
              </a:rPr>
              <a:t>7/ Faillite</a:t>
            </a:r>
          </a:p>
          <a:p>
            <a:endParaRPr lang="fr-FR" dirty="0"/>
          </a:p>
          <a:p>
            <a:r>
              <a:rPr lang="fr-FR" sz="1900" dirty="0">
                <a:latin typeface="Arial Narrow" panose="020B0606020202030204" pitchFamily="34" charset="0"/>
              </a:rPr>
              <a:t>=&gt;</a:t>
            </a:r>
            <a:r>
              <a:rPr lang="fr-FR" sz="1900" dirty="0">
                <a:latin typeface="Gill Sans MT" panose="020B0502020104020203" pitchFamily="34" charset="0"/>
              </a:rPr>
              <a:t>C. </a:t>
            </a:r>
            <a:r>
              <a:rPr lang="fr-FR" sz="1900" dirty="0" err="1">
                <a:latin typeface="Gill Sans MT" panose="020B0502020104020203" pitchFamily="34" charset="0"/>
              </a:rPr>
              <a:t>Const</a:t>
            </a:r>
            <a:r>
              <a:rPr lang="fr-FR" sz="1900" dirty="0">
                <a:latin typeface="Gill Sans MT" panose="020B0502020104020203" pitchFamily="34" charset="0"/>
              </a:rPr>
              <a:t>. (n° 88/2020) du 18 juin 2020</a:t>
            </a:r>
          </a:p>
          <a:p>
            <a:endParaRPr lang="fr-FR" dirty="0"/>
          </a:p>
          <a:p>
            <a:r>
              <a:rPr lang="fr-FR" sz="1900" dirty="0">
                <a:latin typeface="Gill Sans MT" panose="020B0502020104020203" pitchFamily="34" charset="0"/>
              </a:rPr>
              <a:t>Le nouveau régime en matière de dessaisissement du failli ne s’applique qu’aux faillites prononcées à compter du 1</a:t>
            </a:r>
            <a:r>
              <a:rPr lang="fr-FR" sz="1900" baseline="30000" dirty="0">
                <a:latin typeface="Gill Sans MT" panose="020B0502020104020203" pitchFamily="34" charset="0"/>
              </a:rPr>
              <a:t>er</a:t>
            </a:r>
            <a:r>
              <a:rPr lang="fr-FR" sz="1900" dirty="0">
                <a:latin typeface="Gill Sans MT" panose="020B0502020104020203" pitchFamily="34" charset="0"/>
              </a:rPr>
              <a:t> mai 2018 et pas à celles qui étaient encore ouvertes à cette date: absence de discrimination.</a:t>
            </a:r>
          </a:p>
        </p:txBody>
      </p:sp>
      <p:sp>
        <p:nvSpPr>
          <p:cNvPr id="2" name="Rectangle 1">
            <a:extLst>
              <a:ext uri="{FF2B5EF4-FFF2-40B4-BE49-F238E27FC236}">
                <a16:creationId xmlns:a16="http://schemas.microsoft.com/office/drawing/2014/main" id="{D0B0B781-D948-495F-8FBA-3778374CAD60}"/>
              </a:ext>
            </a:extLst>
          </p:cNvPr>
          <p:cNvSpPr/>
          <p:nvPr/>
        </p:nvSpPr>
        <p:spPr>
          <a:xfrm>
            <a:off x="455629" y="761540"/>
            <a:ext cx="11280742" cy="936667"/>
          </a:xfrm>
          <a:prstGeom prst="rect">
            <a:avLst/>
          </a:prstGeom>
        </p:spPr>
        <p:txBody>
          <a:bodyPr wrap="square">
            <a:spAutoFit/>
          </a:bodyPr>
          <a:lstStyle/>
          <a:p>
            <a:pPr>
              <a:lnSpc>
                <a:spcPct val="90000"/>
              </a:lnSpc>
              <a:spcBef>
                <a:spcPts val="1200"/>
              </a:spcBef>
              <a:spcAft>
                <a:spcPts val="200"/>
              </a:spcAft>
              <a:buClr>
                <a:schemeClr val="tx1"/>
              </a:buClr>
            </a:pPr>
            <a:r>
              <a:rPr lang="fr-BE" sz="2400" b="1" u="sng" dirty="0">
                <a:solidFill>
                  <a:srgbClr val="FF0000"/>
                </a:solidFill>
              </a:rPr>
              <a:t>6/ aides régionales et fédérales:</a:t>
            </a:r>
          </a:p>
          <a:p>
            <a:pPr>
              <a:lnSpc>
                <a:spcPct val="90000"/>
              </a:lnSpc>
              <a:spcBef>
                <a:spcPts val="1200"/>
              </a:spcBef>
              <a:spcAft>
                <a:spcPts val="200"/>
              </a:spcAft>
              <a:buClr>
                <a:schemeClr val="tx1"/>
              </a:buClr>
            </a:pPr>
            <a:r>
              <a:rPr lang="fr-BE" sz="2400" b="1" dirty="0"/>
              <a:t> </a:t>
            </a:r>
            <a:r>
              <a:rPr lang="fr-BE" dirty="0">
                <a:latin typeface="Gill Sans MT" panose="020B0502020104020203" pitchFamily="34" charset="0"/>
              </a:rPr>
              <a:t>voir https://1819.brussels/blog/faq-covid-19-les-aides-aux-entreprises-commerces-et-independants</a:t>
            </a:r>
          </a:p>
        </p:txBody>
      </p:sp>
    </p:spTree>
    <p:extLst>
      <p:ext uri="{BB962C8B-B14F-4D97-AF65-F5344CB8AC3E}">
        <p14:creationId xmlns:p14="http://schemas.microsoft.com/office/powerpoint/2010/main" val="29642974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9612" y="668168"/>
            <a:ext cx="10772775" cy="1137356"/>
          </a:xfrm>
        </p:spPr>
        <p:txBody>
          <a:bodyPr/>
          <a:lstStyle/>
          <a:p>
            <a:pPr algn="ctr"/>
            <a:r>
              <a:rPr lang="fr-BE" dirty="0"/>
              <a:t>Crédit à la consommation</a:t>
            </a:r>
          </a:p>
        </p:txBody>
      </p:sp>
      <p:pic>
        <p:nvPicPr>
          <p:cNvPr id="4098" name="Picture 2" descr="Crédit consommation par Alpha Credit - BoursedesCrédits">
            <a:extLst>
              <a:ext uri="{FF2B5EF4-FFF2-40B4-BE49-F238E27FC236}">
                <a16:creationId xmlns:a16="http://schemas.microsoft.com/office/drawing/2014/main" id="{E35CB429-4B51-410B-9DDF-5C14F0579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693" y="2159524"/>
            <a:ext cx="7753423" cy="3817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3232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7F0C693-6F3A-4B60-A7CF-171BDE43A025}"/>
              </a:ext>
            </a:extLst>
          </p:cNvPr>
          <p:cNvSpPr txBox="1"/>
          <p:nvPr/>
        </p:nvSpPr>
        <p:spPr>
          <a:xfrm>
            <a:off x="565608" y="348791"/>
            <a:ext cx="7262116" cy="384721"/>
          </a:xfrm>
          <a:prstGeom prst="rect">
            <a:avLst/>
          </a:prstGeom>
          <a:noFill/>
        </p:spPr>
        <p:txBody>
          <a:bodyPr wrap="none" rtlCol="0">
            <a:spAutoFit/>
          </a:bodyPr>
          <a:lstStyle/>
          <a:p>
            <a:r>
              <a:rPr lang="fr-FR" sz="1900" b="1" dirty="0">
                <a:latin typeface="Arial Narrow" panose="020B0606020202030204" pitchFamily="34" charset="0"/>
              </a:rPr>
              <a:t>=&gt; </a:t>
            </a:r>
            <a:r>
              <a:rPr lang="fr-FR" sz="1900" b="1" dirty="0">
                <a:latin typeface="Gill Sans MT" panose="020B0502020104020203" pitchFamily="34" charset="0"/>
              </a:rPr>
              <a:t>J.P. Binche, 2 mai 2019, J.L.M.B., 2020/33, p. 1560 et suivantes </a:t>
            </a:r>
          </a:p>
        </p:txBody>
      </p:sp>
      <p:sp>
        <p:nvSpPr>
          <p:cNvPr id="5" name="ZoneTexte 4">
            <a:extLst>
              <a:ext uri="{FF2B5EF4-FFF2-40B4-BE49-F238E27FC236}">
                <a16:creationId xmlns:a16="http://schemas.microsoft.com/office/drawing/2014/main" id="{27610A13-0F6C-427F-84B2-7B40D2A97BA2}"/>
              </a:ext>
            </a:extLst>
          </p:cNvPr>
          <p:cNvSpPr txBox="1"/>
          <p:nvPr/>
        </p:nvSpPr>
        <p:spPr>
          <a:xfrm>
            <a:off x="433633" y="1055802"/>
            <a:ext cx="11019934" cy="5647700"/>
          </a:xfrm>
          <a:prstGeom prst="rect">
            <a:avLst/>
          </a:prstGeom>
          <a:noFill/>
        </p:spPr>
        <p:txBody>
          <a:bodyPr wrap="square" rtlCol="0">
            <a:spAutoFit/>
          </a:bodyPr>
          <a:lstStyle/>
          <a:p>
            <a:pPr marL="342900" indent="-342900" algn="just">
              <a:buFont typeface="Wingdings" panose="05000000000000000000" pitchFamily="2" charset="2"/>
              <a:buChar char="§"/>
            </a:pPr>
            <a:r>
              <a:rPr lang="fr-FR" sz="1900" dirty="0" err="1">
                <a:latin typeface="Gill Sans MT" panose="020B0502020104020203" pitchFamily="34" charset="0"/>
              </a:rPr>
              <a:t>Pàt</a:t>
            </a:r>
            <a:r>
              <a:rPr lang="fr-FR" sz="1900" dirty="0">
                <a:latin typeface="Gill Sans MT" panose="020B0502020104020203" pitchFamily="34" charset="0"/>
              </a:rPr>
              <a:t> conclu en avril 2003</a:t>
            </a:r>
          </a:p>
          <a:p>
            <a:pPr marL="342900" indent="-342900" algn="just">
              <a:buFont typeface="Wingdings" panose="05000000000000000000" pitchFamily="2" charset="2"/>
              <a:buChar char="§"/>
            </a:pPr>
            <a:r>
              <a:rPr lang="fr-FR" sz="1900" dirty="0">
                <a:latin typeface="Gill Sans MT" panose="020B0502020104020203" pitchFamily="34" charset="0"/>
              </a:rPr>
              <a:t>Dénonciation le 13 juillet 2004</a:t>
            </a:r>
          </a:p>
          <a:p>
            <a:pPr marL="342900" indent="-342900" algn="just">
              <a:buFont typeface="Wingdings" panose="05000000000000000000" pitchFamily="2" charset="2"/>
              <a:buChar char="§"/>
            </a:pPr>
            <a:r>
              <a:rPr lang="fr-FR" sz="1900" dirty="0">
                <a:latin typeface="Gill Sans MT" panose="020B0502020104020203" pitchFamily="34" charset="0"/>
              </a:rPr>
              <a:t>En novembre 2004, la créance est cédée à un tiers</a:t>
            </a:r>
          </a:p>
          <a:p>
            <a:pPr marL="342900" indent="-342900" algn="just">
              <a:buFont typeface="Wingdings" panose="05000000000000000000" pitchFamily="2" charset="2"/>
              <a:buChar char="§"/>
            </a:pPr>
            <a:r>
              <a:rPr lang="fr-FR" sz="1900" dirty="0">
                <a:latin typeface="Gill Sans MT" panose="020B0502020104020203" pitchFamily="34" charset="0"/>
              </a:rPr>
              <a:t>En 2017, le débiteur invoque la prescription qui est de 10 ans à compter de la date de dénonciation du crédit</a:t>
            </a:r>
          </a:p>
          <a:p>
            <a:pPr marL="342900" indent="-342900" algn="just">
              <a:buFont typeface="Wingdings" panose="05000000000000000000" pitchFamily="2" charset="2"/>
              <a:buChar char="§"/>
            </a:pPr>
            <a:r>
              <a:rPr lang="fr-FR" sz="1900" dirty="0">
                <a:latin typeface="Gill Sans MT" panose="020B0502020104020203" pitchFamily="34" charset="0"/>
              </a:rPr>
              <a:t>Le créancier admet la dénonciation du crédit comme point de départ du délai de prescription mais estime qu’elle n’est pas acquise car selon lui, la prescription a été interrompue par un paiement de Mr en 2004 et par la suite par des paiements dans le cadre de la mise en œuvre d’une cession de créances à laquelle Mr ne s’est pas opposé.</a:t>
            </a:r>
          </a:p>
          <a:p>
            <a:pPr algn="just"/>
            <a:endParaRPr lang="fr-FR" sz="1900" dirty="0">
              <a:latin typeface="Gill Sans MT" panose="020B0502020104020203" pitchFamily="34" charset="0"/>
            </a:endParaRPr>
          </a:p>
          <a:p>
            <a:pPr algn="just"/>
            <a:r>
              <a:rPr lang="fr-FR" sz="1900" b="1" u="sng" dirty="0">
                <a:latin typeface="Gill Sans MT" panose="020B0502020104020203" pitchFamily="34" charset="0"/>
              </a:rPr>
              <a:t>Décision: </a:t>
            </a:r>
          </a:p>
          <a:p>
            <a:pPr algn="just"/>
            <a:r>
              <a:rPr lang="fr-FR" sz="1900" dirty="0">
                <a:latin typeface="Gill Sans MT" panose="020B0502020104020203" pitchFamily="34" charset="0"/>
              </a:rPr>
              <a:t>Le juge confirme que le point de départ du délai de prescription est bien la date de dénonciation du crédit</a:t>
            </a:r>
          </a:p>
          <a:p>
            <a:pPr algn="just"/>
            <a:r>
              <a:rPr lang="fr-FR" sz="1900" dirty="0">
                <a:latin typeface="Gill Sans MT" panose="020B0502020104020203" pitchFamily="34" charset="0"/>
              </a:rPr>
              <a:t>Il estime que les paiements intervenus dans le cadre d’une cession de créances ne sont pas des paiements volontaires (car il n’émane pas du débiteur lui-même) et n’emportent pas reconnaissance de dettes.</a:t>
            </a:r>
          </a:p>
          <a:p>
            <a:pPr algn="just"/>
            <a:r>
              <a:rPr lang="fr-FR" sz="1900" dirty="0">
                <a:latin typeface="Gill Sans MT" panose="020B0502020104020203" pitchFamily="34" charset="0"/>
              </a:rPr>
              <a:t>« </a:t>
            </a:r>
            <a:r>
              <a:rPr lang="fr-FR" sz="1900" i="1" dirty="0">
                <a:latin typeface="Gill Sans MT" panose="020B0502020104020203" pitchFamily="34" charset="0"/>
              </a:rPr>
              <a:t>L’absence d’opposition du débiteur à une cession de rémunération n’est pas en soi une reconnaissance de la dette et ne manifeste pas nécessairement son accord sur la cession. En effet, l’absence d’opposition peut être due à une négligence, voire même à un désintérêt . Selon la Cour de cassation, la renonciation à un droit « est de stricte interprétation et ne peut se déduire que de faits non susceptibles d’une autre interprétation » (Cass., 15 février 1974, Pas., 1974, I, p. 630) </a:t>
            </a:r>
            <a:r>
              <a:rPr lang="fr-FR" sz="1900" dirty="0">
                <a:latin typeface="Gill Sans MT" panose="020B0502020104020203" pitchFamily="34" charset="0"/>
              </a:rPr>
              <a:t>».</a:t>
            </a:r>
          </a:p>
        </p:txBody>
      </p:sp>
    </p:spTree>
    <p:extLst>
      <p:ext uri="{BB962C8B-B14F-4D97-AF65-F5344CB8AC3E}">
        <p14:creationId xmlns:p14="http://schemas.microsoft.com/office/powerpoint/2010/main" val="2871797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4420F87-F766-4455-BF71-3896CCEDEC92}"/>
              </a:ext>
            </a:extLst>
          </p:cNvPr>
          <p:cNvSpPr txBox="1"/>
          <p:nvPr/>
        </p:nvSpPr>
        <p:spPr>
          <a:xfrm>
            <a:off x="961534" y="461914"/>
            <a:ext cx="5026441" cy="461665"/>
          </a:xfrm>
          <a:prstGeom prst="rect">
            <a:avLst/>
          </a:prstGeom>
          <a:noFill/>
        </p:spPr>
        <p:txBody>
          <a:bodyPr wrap="none" rtlCol="0">
            <a:spAutoFit/>
          </a:bodyPr>
          <a:lstStyle/>
          <a:p>
            <a:r>
              <a:rPr lang="fr-FR" sz="2400" b="1" u="sng" dirty="0">
                <a:solidFill>
                  <a:srgbClr val="FF0000"/>
                </a:solidFill>
              </a:rPr>
              <a:t>TAEG max – idem au 1</a:t>
            </a:r>
            <a:r>
              <a:rPr lang="fr-FR" sz="2400" b="1" u="sng" baseline="30000" dirty="0">
                <a:solidFill>
                  <a:srgbClr val="FF0000"/>
                </a:solidFill>
              </a:rPr>
              <a:t>er</a:t>
            </a:r>
            <a:r>
              <a:rPr lang="fr-FR" sz="2400" b="1" u="sng" dirty="0">
                <a:solidFill>
                  <a:srgbClr val="FF0000"/>
                </a:solidFill>
              </a:rPr>
              <a:t> décembre 2019</a:t>
            </a:r>
          </a:p>
        </p:txBody>
      </p:sp>
      <p:pic>
        <p:nvPicPr>
          <p:cNvPr id="5" name="Image 4">
            <a:extLst>
              <a:ext uri="{FF2B5EF4-FFF2-40B4-BE49-F238E27FC236}">
                <a16:creationId xmlns:a16="http://schemas.microsoft.com/office/drawing/2014/main" id="{FCE7ABE5-26BA-419F-907D-94A36BB7938D}"/>
              </a:ext>
            </a:extLst>
          </p:cNvPr>
          <p:cNvPicPr>
            <a:picLocks noChangeAspect="1"/>
          </p:cNvPicPr>
          <p:nvPr/>
        </p:nvPicPr>
        <p:blipFill>
          <a:blip r:embed="rId2"/>
          <a:stretch>
            <a:fillRect/>
          </a:stretch>
        </p:blipFill>
        <p:spPr>
          <a:xfrm>
            <a:off x="1394626" y="1627695"/>
            <a:ext cx="9553575" cy="3810000"/>
          </a:xfrm>
          <a:prstGeom prst="rect">
            <a:avLst/>
          </a:prstGeom>
        </p:spPr>
      </p:pic>
    </p:spTree>
    <p:extLst>
      <p:ext uri="{BB962C8B-B14F-4D97-AF65-F5344CB8AC3E}">
        <p14:creationId xmlns:p14="http://schemas.microsoft.com/office/powerpoint/2010/main" val="11102038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AFE7F7-FE11-44E7-8756-A2014F12A90D}"/>
              </a:ext>
            </a:extLst>
          </p:cNvPr>
          <p:cNvSpPr>
            <a:spLocks noGrp="1"/>
          </p:cNvSpPr>
          <p:nvPr>
            <p:ph type="title"/>
          </p:nvPr>
        </p:nvSpPr>
        <p:spPr>
          <a:xfrm>
            <a:off x="459260" y="429569"/>
            <a:ext cx="10772775" cy="1658198"/>
          </a:xfrm>
        </p:spPr>
        <p:txBody>
          <a:bodyPr/>
          <a:lstStyle/>
          <a:p>
            <a:pPr algn="ctr"/>
            <a:r>
              <a:rPr lang="fr-FR" dirty="0"/>
              <a:t>Fiscalité</a:t>
            </a:r>
          </a:p>
        </p:txBody>
      </p:sp>
      <p:pic>
        <p:nvPicPr>
          <p:cNvPr id="5122" name="Picture 2" descr="Tunisie : réformer la fiscalité pour réussir la transition démocratique |  Libre Afrique">
            <a:extLst>
              <a:ext uri="{FF2B5EF4-FFF2-40B4-BE49-F238E27FC236}">
                <a16:creationId xmlns:a16="http://schemas.microsoft.com/office/drawing/2014/main" id="{B4A1B1B7-FC03-4D32-AE86-1B318E7B0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7383" y="2524639"/>
            <a:ext cx="7036176" cy="3903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1877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2141" y="518638"/>
            <a:ext cx="11214931" cy="5262979"/>
          </a:xfrm>
          <a:prstGeom prst="rect">
            <a:avLst/>
          </a:prstGeom>
        </p:spPr>
        <p:txBody>
          <a:bodyPr wrap="square">
            <a:spAutoFit/>
          </a:bodyPr>
          <a:lstStyle/>
          <a:p>
            <a:r>
              <a:rPr lang="fr-BE" sz="2400" b="1" u="sng" dirty="0">
                <a:solidFill>
                  <a:srgbClr val="FF0000"/>
                </a:solidFill>
              </a:rPr>
              <a:t>1/ Taxe de circulation et de mise en circulation</a:t>
            </a:r>
          </a:p>
          <a:p>
            <a:endParaRPr lang="fr-BE" sz="2400" b="1" u="sng" dirty="0">
              <a:solidFill>
                <a:srgbClr val="FF0000"/>
              </a:solidFill>
            </a:endParaRPr>
          </a:p>
          <a:p>
            <a:pPr algn="just"/>
            <a:r>
              <a:rPr lang="fr-BE" i="1" dirty="0"/>
              <a:t>Compétence régionale depuis le 1</a:t>
            </a:r>
            <a:r>
              <a:rPr lang="fr-BE" i="1" baseline="30000" dirty="0"/>
              <a:t>er</a:t>
            </a:r>
            <a:r>
              <a:rPr lang="fr-BE" i="1" dirty="0"/>
              <a:t> janvier 2020</a:t>
            </a:r>
          </a:p>
          <a:p>
            <a:pPr algn="just"/>
            <a:endParaRPr lang="fr-BE" i="1" dirty="0"/>
          </a:p>
          <a:p>
            <a:r>
              <a:rPr lang="fr-BE" b="1" dirty="0"/>
              <a:t>Réclamation: article 100 du code bruxellois de procédure fiscale</a:t>
            </a:r>
          </a:p>
          <a:p>
            <a:r>
              <a:rPr lang="fr-BE" dirty="0"/>
              <a:t> </a:t>
            </a:r>
          </a:p>
          <a:p>
            <a:r>
              <a:rPr lang="fr-BE" dirty="0"/>
              <a:t>Le contribuable peut introduire une réclamation, par écrit, contre le montant de la taxe de ses accessoires, auprès de l’agent compétent. § 2. Les réclamations doivent être introduites, sous peine de déchéance, dans un délai de 186 jours. Ce délai court à compter du lendemain du jour où le destinataire a pu, en toute vraisemblance, avoir connaissance de l’avertissement-extrait de rôle, c’est-à-dire le septième jour qui suit la date d’envoi, telle qu’elle figure sur le document envoyé, sauf preuve contraire par le destinataire.</a:t>
            </a:r>
          </a:p>
          <a:p>
            <a:endParaRPr lang="fr-FR" b="1" dirty="0"/>
          </a:p>
          <a:p>
            <a:r>
              <a:rPr lang="fr-FR" b="1" dirty="0"/>
              <a:t>Prescription</a:t>
            </a:r>
          </a:p>
          <a:p>
            <a:r>
              <a:rPr lang="fr-BE" dirty="0"/>
              <a:t>L’action en recouvrement de la taxe de circulation, de la taxe de mise en circulation et de la taxe compensatoire des accises se prescrit par 5 ans. </a:t>
            </a:r>
          </a:p>
          <a:p>
            <a:r>
              <a:rPr lang="fr-BE" dirty="0"/>
              <a:t> </a:t>
            </a:r>
          </a:p>
          <a:p>
            <a:r>
              <a:rPr lang="fr-BE" dirty="0"/>
              <a:t>Le point de départ de ce délai de prescription est </a:t>
            </a:r>
            <a:r>
              <a:rPr lang="fr-BE" b="1" dirty="0"/>
              <a:t>le jour de l’enrôlement </a:t>
            </a:r>
            <a:r>
              <a:rPr lang="fr-BE" dirty="0"/>
              <a:t>de la taxe de circulation.</a:t>
            </a:r>
          </a:p>
          <a:p>
            <a:pPr algn="just"/>
            <a:endParaRPr lang="fr-BE" i="1" dirty="0"/>
          </a:p>
        </p:txBody>
      </p:sp>
    </p:spTree>
    <p:extLst>
      <p:ext uri="{BB962C8B-B14F-4D97-AF65-F5344CB8AC3E}">
        <p14:creationId xmlns:p14="http://schemas.microsoft.com/office/powerpoint/2010/main" val="11098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519FE78-FC9E-4349-803B-87419EBA1231}"/>
              </a:ext>
            </a:extLst>
          </p:cNvPr>
          <p:cNvSpPr txBox="1"/>
          <p:nvPr/>
        </p:nvSpPr>
        <p:spPr>
          <a:xfrm>
            <a:off x="384560" y="132990"/>
            <a:ext cx="10155537" cy="738664"/>
          </a:xfrm>
          <a:prstGeom prst="rect">
            <a:avLst/>
          </a:prstGeom>
          <a:noFill/>
        </p:spPr>
        <p:txBody>
          <a:bodyPr wrap="none" rtlCol="0">
            <a:spAutoFit/>
          </a:bodyPr>
          <a:lstStyle/>
          <a:p>
            <a:r>
              <a:rPr lang="fr-BE" sz="2400" b="1" u="sng" dirty="0">
                <a:solidFill>
                  <a:srgbClr val="FF0000"/>
                </a:solidFill>
              </a:rPr>
              <a:t>2/ Nouvelle circulaire sur la surséance indéfinie suite à l’entrée en vigueur du CRAF</a:t>
            </a:r>
          </a:p>
          <a:p>
            <a:endParaRPr lang="fr-FR" dirty="0"/>
          </a:p>
        </p:txBody>
      </p:sp>
      <p:sp>
        <p:nvSpPr>
          <p:cNvPr id="8" name="Rectangle 7">
            <a:extLst>
              <a:ext uri="{FF2B5EF4-FFF2-40B4-BE49-F238E27FC236}">
                <a16:creationId xmlns:a16="http://schemas.microsoft.com/office/drawing/2014/main" id="{4D701219-BD59-43F9-B877-2A9728AE673B}"/>
              </a:ext>
            </a:extLst>
          </p:cNvPr>
          <p:cNvSpPr/>
          <p:nvPr/>
        </p:nvSpPr>
        <p:spPr>
          <a:xfrm>
            <a:off x="710152" y="792646"/>
            <a:ext cx="11097288" cy="4247317"/>
          </a:xfrm>
          <a:prstGeom prst="rect">
            <a:avLst/>
          </a:prstGeom>
        </p:spPr>
        <p:txBody>
          <a:bodyPr wrap="square">
            <a:spAutoFit/>
          </a:bodyPr>
          <a:lstStyle/>
          <a:p>
            <a:pPr algn="just"/>
            <a:r>
              <a:rPr lang="fr-FR" dirty="0"/>
              <a:t>Circulaire 2020/C/119  du </a:t>
            </a:r>
            <a:r>
              <a:rPr lang="fr-FR" b="1" u="sng" dirty="0"/>
              <a:t>14 septembre 2020 </a:t>
            </a:r>
            <a:r>
              <a:rPr lang="fr-FR" dirty="0"/>
              <a:t>concernant la surséance indéfinie au recouvrement</a:t>
            </a:r>
          </a:p>
          <a:p>
            <a:pPr algn="just"/>
            <a:endParaRPr lang="fr-FR" dirty="0"/>
          </a:p>
          <a:p>
            <a:pPr algn="just"/>
            <a:r>
              <a:rPr lang="fr-FR" dirty="0">
                <a:hlinkClick r:id="rId2"/>
              </a:rPr>
              <a:t>https://eservices.minfin.fgov.be/myminfin-web/pages/fisconet?_ga=2.6130355.1404349466.1591596456-1719521864.1585903492#!/document/d2493983-69e9-43cd-9a45-e656400eef17#_Toc50972544</a:t>
            </a:r>
            <a:endParaRPr lang="fr-FR" dirty="0"/>
          </a:p>
          <a:p>
            <a:pPr algn="just"/>
            <a:endParaRPr lang="fr-FR" dirty="0"/>
          </a:p>
          <a:p>
            <a:pPr marL="285750" indent="-285750" algn="just">
              <a:buFont typeface="Wingdings" panose="05000000000000000000" pitchFamily="2" charset="2"/>
              <a:buChar char="§"/>
            </a:pPr>
            <a:r>
              <a:rPr lang="fr-FR" dirty="0"/>
              <a:t>Champ d’application étendu</a:t>
            </a:r>
          </a:p>
          <a:p>
            <a:pPr marL="285750" indent="-285750" algn="just">
              <a:buFont typeface="Wingdings" panose="05000000000000000000" pitchFamily="2" charset="2"/>
              <a:buChar char="§"/>
            </a:pPr>
            <a:endParaRPr lang="fr-FR" dirty="0"/>
          </a:p>
          <a:p>
            <a:pPr marL="285750" indent="-285750" algn="just">
              <a:buFont typeface="Wingdings" panose="05000000000000000000" pitchFamily="2" charset="2"/>
              <a:buChar char="§"/>
            </a:pPr>
            <a:r>
              <a:rPr lang="fr-FR" dirty="0"/>
              <a:t>Possibilité d’introduire un recours devant le tribunal de première instance contre les décisions de la commission qui statue en appel sur la demande de surséance. </a:t>
            </a:r>
          </a:p>
          <a:p>
            <a:pPr algn="just"/>
            <a:endParaRPr lang="fr-FR" dirty="0"/>
          </a:p>
          <a:p>
            <a:pPr marL="285750" indent="-285750" algn="just">
              <a:buFont typeface="Wingdings" panose="05000000000000000000" pitchFamily="2" charset="2"/>
              <a:buChar char="§"/>
            </a:pPr>
            <a:r>
              <a:rPr lang="fr-FR" dirty="0"/>
              <a:t>Les nouvelles règles en matière de surséance indéfinie au recouvrement sont entrées en vigueur le </a:t>
            </a:r>
            <a:r>
              <a:rPr lang="fr-FR" b="1" dirty="0"/>
              <a:t>1er janvier 2020</a:t>
            </a:r>
            <a:r>
              <a:rPr lang="fr-FR" dirty="0"/>
              <a:t>.</a:t>
            </a:r>
          </a:p>
          <a:p>
            <a:pPr algn="just"/>
            <a:endParaRPr lang="fr-FR" dirty="0"/>
          </a:p>
          <a:p>
            <a:pPr marL="285750" indent="-285750" algn="just">
              <a:buFont typeface="Wingdings" panose="05000000000000000000" pitchFamily="2" charset="2"/>
              <a:buChar char="§"/>
            </a:pPr>
            <a:r>
              <a:rPr lang="fr-FR" dirty="0"/>
              <a:t>Afin d’assurer la sécurité juridique et l’efficacité pratique des actes déjà accomplis par l’administration, </a:t>
            </a:r>
            <a:r>
              <a:rPr lang="fr-FR" b="1" dirty="0"/>
              <a:t>les nouvelles règles ne sont pas d’application lorsqu’un titre exécutoire existait déjà avant le 1er janvier 2020</a:t>
            </a:r>
            <a:r>
              <a:rPr lang="fr-FR" b="1" baseline="30000" dirty="0"/>
              <a:t>.</a:t>
            </a:r>
            <a:endParaRPr lang="fr-FR" dirty="0"/>
          </a:p>
        </p:txBody>
      </p:sp>
    </p:spTree>
    <p:extLst>
      <p:ext uri="{BB962C8B-B14F-4D97-AF65-F5344CB8AC3E}">
        <p14:creationId xmlns:p14="http://schemas.microsoft.com/office/powerpoint/2010/main" val="25613436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BDCA6A-B87A-40F0-8851-D8AB132D8529}"/>
              </a:ext>
            </a:extLst>
          </p:cNvPr>
          <p:cNvSpPr/>
          <p:nvPr/>
        </p:nvSpPr>
        <p:spPr>
          <a:xfrm>
            <a:off x="4534435" y="812218"/>
            <a:ext cx="1803379" cy="804900"/>
          </a:xfrm>
          <a:prstGeom prst="rect">
            <a:avLst/>
          </a:prstGeom>
        </p:spPr>
        <p:txBody>
          <a:bodyPr wrap="none">
            <a:spAutoFit/>
          </a:bodyPr>
          <a:lstStyle/>
          <a:p>
            <a:pPr algn="ctr">
              <a:lnSpc>
                <a:spcPct val="85000"/>
              </a:lnSpc>
              <a:spcBef>
                <a:spcPct val="0"/>
              </a:spcBef>
            </a:pPr>
            <a:r>
              <a:rPr lang="fr-BE" sz="5400" spc="-120" dirty="0">
                <a:solidFill>
                  <a:schemeClr val="accent1"/>
                </a:solidFill>
                <a:latin typeface="+mj-lt"/>
                <a:ea typeface="+mj-ea"/>
                <a:cs typeface="+mj-cs"/>
              </a:rPr>
              <a:t>SECAL</a:t>
            </a:r>
            <a:endParaRPr lang="fr-FR" sz="5400" spc="-120" dirty="0">
              <a:solidFill>
                <a:schemeClr val="accent1"/>
              </a:solidFill>
              <a:latin typeface="+mj-lt"/>
              <a:ea typeface="+mj-ea"/>
              <a:cs typeface="+mj-cs"/>
            </a:endParaRPr>
          </a:p>
        </p:txBody>
      </p:sp>
      <p:pic>
        <p:nvPicPr>
          <p:cNvPr id="6146" name="Picture 2" descr="SECAL: une avancée timide | La Ligue de l'Enseignement">
            <a:extLst>
              <a:ext uri="{FF2B5EF4-FFF2-40B4-BE49-F238E27FC236}">
                <a16:creationId xmlns:a16="http://schemas.microsoft.com/office/drawing/2014/main" id="{41618AC5-230E-4A79-A70C-E84096B26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3455" y="2543175"/>
            <a:ext cx="5552387" cy="3972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8689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idx="1"/>
          </p:nvPr>
        </p:nvSpPr>
        <p:spPr>
          <a:xfrm>
            <a:off x="438442" y="1021866"/>
            <a:ext cx="11354490" cy="4206240"/>
          </a:xfrm>
        </p:spPr>
        <p:txBody>
          <a:bodyPr>
            <a:normAutofit/>
          </a:bodyPr>
          <a:lstStyle/>
          <a:p>
            <a:r>
              <a:rPr lang="fr-BE" sz="2000" b="1" dirty="0">
                <a:solidFill>
                  <a:schemeClr val="tx1"/>
                </a:solidFill>
                <a:latin typeface="Gill Sans MT" panose="020B0502020104020203" pitchFamily="34" charset="0"/>
              </a:rPr>
              <a:t>Depuis le 1</a:t>
            </a:r>
            <a:r>
              <a:rPr lang="fr-BE" sz="2000" b="1" baseline="30000" dirty="0">
                <a:solidFill>
                  <a:schemeClr val="tx1"/>
                </a:solidFill>
                <a:latin typeface="Gill Sans MT" panose="020B0502020104020203" pitchFamily="34" charset="0"/>
              </a:rPr>
              <a:t>er</a:t>
            </a:r>
            <a:r>
              <a:rPr lang="fr-BE" sz="2000" b="1" dirty="0">
                <a:solidFill>
                  <a:schemeClr val="tx1"/>
                </a:solidFill>
                <a:latin typeface="Gill Sans MT" panose="020B0502020104020203" pitchFamily="34" charset="0"/>
              </a:rPr>
              <a:t> juin 2020, plus de plafond de revenus pour demander des avances sur PA</a:t>
            </a:r>
            <a:r>
              <a:rPr lang="fr-BE" sz="2000" dirty="0">
                <a:solidFill>
                  <a:schemeClr val="tx1"/>
                </a:solidFill>
                <a:latin typeface="Gill Sans MT" panose="020B0502020104020203" pitchFamily="34" charset="0"/>
              </a:rPr>
              <a:t/>
            </a:r>
            <a:br>
              <a:rPr lang="fr-BE" sz="2000" dirty="0">
                <a:solidFill>
                  <a:schemeClr val="tx1"/>
                </a:solidFill>
                <a:latin typeface="Gill Sans MT" panose="020B0502020104020203" pitchFamily="34" charset="0"/>
              </a:rPr>
            </a:br>
            <a:endParaRPr lang="fr-BE" sz="2000" dirty="0">
              <a:solidFill>
                <a:schemeClr val="tx1"/>
              </a:solidFill>
              <a:latin typeface="Gill Sans MT" panose="020B0502020104020203" pitchFamily="34" charset="0"/>
            </a:endParaRPr>
          </a:p>
          <a:p>
            <a:r>
              <a:rPr lang="fr-FR" sz="2000" dirty="0">
                <a:latin typeface="Arial Narrow" panose="020B0606020202030204" pitchFamily="34" charset="0"/>
              </a:rPr>
              <a:t>=&gt; </a:t>
            </a:r>
            <a:r>
              <a:rPr lang="fr-FR" sz="2000" dirty="0">
                <a:latin typeface="Gill Sans MT" panose="020B0502020104020203" pitchFamily="34" charset="0"/>
              </a:rPr>
              <a:t>Loi du 9 juillet 2020 portant modification de la loi du 21 février 2003 créant un Service des créances alimentaires au sein du SPF Finances en vue de supprimer la condition de revenus pour l'octroi d'avances sur les pensions alimentaires dues aux enfants et de rendre applicables certaines dispositions du Code du recouvrement amiable et forcé des créances fiscales et non fiscales et portant modification de l'article 11 de la loi du 29 mars 2018 visant à élargir les missions et à renforcer le rôle du service de conciliation fiscale</a:t>
            </a:r>
            <a:br>
              <a:rPr lang="fr-FR" sz="2000" dirty="0">
                <a:latin typeface="Gill Sans MT" panose="020B0502020104020203" pitchFamily="34" charset="0"/>
              </a:rPr>
            </a:br>
            <a:endParaRPr lang="fr-BE" sz="20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9118929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16EFF5-DC82-46DE-95FA-1CF836B0E34E}"/>
              </a:ext>
            </a:extLst>
          </p:cNvPr>
          <p:cNvSpPr>
            <a:spLocks noGrp="1"/>
          </p:cNvSpPr>
          <p:nvPr>
            <p:ph type="title"/>
          </p:nvPr>
        </p:nvSpPr>
        <p:spPr>
          <a:xfrm>
            <a:off x="487542" y="246627"/>
            <a:ext cx="10772775" cy="1658198"/>
          </a:xfrm>
        </p:spPr>
        <p:txBody>
          <a:bodyPr/>
          <a:lstStyle/>
          <a:p>
            <a:pPr algn="ctr"/>
            <a:r>
              <a:rPr lang="fr-FR" dirty="0"/>
              <a:t>logement</a:t>
            </a:r>
          </a:p>
        </p:txBody>
      </p:sp>
      <p:pic>
        <p:nvPicPr>
          <p:cNvPr id="7170" name="Picture 2" descr="International : la solution &quot;logements&quot; | HENALLUX">
            <a:extLst>
              <a:ext uri="{FF2B5EF4-FFF2-40B4-BE49-F238E27FC236}">
                <a16:creationId xmlns:a16="http://schemas.microsoft.com/office/drawing/2014/main" id="{E9A647FD-B5E8-4587-8EC2-1CADABFC5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3649" y="1771095"/>
            <a:ext cx="5505254" cy="4840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919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D8138BD-4B63-4190-9C0B-B8F7FC3F1421}"/>
              </a:ext>
            </a:extLst>
          </p:cNvPr>
          <p:cNvSpPr txBox="1"/>
          <p:nvPr/>
        </p:nvSpPr>
        <p:spPr>
          <a:xfrm>
            <a:off x="829558" y="405352"/>
            <a:ext cx="5294591" cy="461665"/>
          </a:xfrm>
          <a:prstGeom prst="rect">
            <a:avLst/>
          </a:prstGeom>
          <a:noFill/>
        </p:spPr>
        <p:txBody>
          <a:bodyPr wrap="none" rtlCol="0">
            <a:spAutoFit/>
          </a:bodyPr>
          <a:lstStyle/>
          <a:p>
            <a:r>
              <a:rPr lang="fr-FR" sz="2400" b="1" u="sng" dirty="0">
                <a:solidFill>
                  <a:srgbClr val="FF0000"/>
                </a:solidFill>
              </a:rPr>
              <a:t>1/ Moratoire sur les expulsions à Bruxelles</a:t>
            </a:r>
          </a:p>
        </p:txBody>
      </p:sp>
      <p:sp>
        <p:nvSpPr>
          <p:cNvPr id="5" name="ZoneTexte 4">
            <a:extLst>
              <a:ext uri="{FF2B5EF4-FFF2-40B4-BE49-F238E27FC236}">
                <a16:creationId xmlns:a16="http://schemas.microsoft.com/office/drawing/2014/main" id="{F2EBD495-EA3C-497F-B423-00B5DCB69D3B}"/>
              </a:ext>
            </a:extLst>
          </p:cNvPr>
          <p:cNvSpPr txBox="1"/>
          <p:nvPr/>
        </p:nvSpPr>
        <p:spPr>
          <a:xfrm>
            <a:off x="716437" y="1027521"/>
            <a:ext cx="10458989" cy="5586145"/>
          </a:xfrm>
          <a:prstGeom prst="rect">
            <a:avLst/>
          </a:prstGeom>
          <a:noFill/>
        </p:spPr>
        <p:txBody>
          <a:bodyPr wrap="square" rtlCol="0">
            <a:spAutoFit/>
          </a:bodyPr>
          <a:lstStyle/>
          <a:p>
            <a:r>
              <a:rPr lang="fr-FR" sz="1900" dirty="0">
                <a:latin typeface="Gill Sans MT" panose="020B0502020104020203" pitchFamily="34" charset="0"/>
              </a:rPr>
              <a:t>Suspension des expulsions domiciliaires jusqu’au 1</a:t>
            </a:r>
            <a:r>
              <a:rPr lang="fr-FR" sz="1900" baseline="30000" dirty="0">
                <a:latin typeface="Gill Sans MT" panose="020B0502020104020203" pitchFamily="34" charset="0"/>
              </a:rPr>
              <a:t>er</a:t>
            </a:r>
            <a:r>
              <a:rPr lang="fr-FR" sz="1900" dirty="0">
                <a:latin typeface="Gill Sans MT" panose="020B0502020104020203" pitchFamily="34" charset="0"/>
              </a:rPr>
              <a:t> mars 2021</a:t>
            </a:r>
          </a:p>
          <a:p>
            <a:endParaRPr lang="fr-FR" sz="1900" dirty="0">
              <a:latin typeface="Gill Sans MT" panose="020B0502020104020203" pitchFamily="34" charset="0"/>
            </a:endParaRPr>
          </a:p>
          <a:p>
            <a:r>
              <a:rPr lang="fr-FR" sz="1900" dirty="0">
                <a:latin typeface="Gill Sans MT" panose="020B0502020104020203" pitchFamily="34" charset="0"/>
                <a:hlinkClick r:id="rId2"/>
              </a:rPr>
              <a:t>https://rudivervoort.brussels/news_/pandemie-coronavirus-covid-19-prolongation-des-mesures-bruxelloises-pour-lutter-contre-la-propagation-du-virus/</a:t>
            </a:r>
            <a:endParaRPr lang="fr-FR" sz="1900" dirty="0">
              <a:latin typeface="Gill Sans MT" panose="020B0502020104020203" pitchFamily="34" charset="0"/>
            </a:endParaRPr>
          </a:p>
          <a:p>
            <a:endParaRPr lang="fr-FR" sz="2400" b="1" u="sng" dirty="0">
              <a:solidFill>
                <a:srgbClr val="FF0000"/>
              </a:solidFill>
            </a:endParaRPr>
          </a:p>
          <a:p>
            <a:r>
              <a:rPr lang="fr-FR" sz="2400" b="1" u="sng" dirty="0">
                <a:solidFill>
                  <a:srgbClr val="FF0000"/>
                </a:solidFill>
              </a:rPr>
              <a:t>2/ Report des mensualités des crédits hypothécaires (2eme charte </a:t>
            </a:r>
            <a:r>
              <a:rPr lang="fr-FR" sz="2400" b="1" u="sng" dirty="0" err="1">
                <a:solidFill>
                  <a:srgbClr val="FF0000"/>
                </a:solidFill>
              </a:rPr>
              <a:t>febelfin</a:t>
            </a:r>
            <a:r>
              <a:rPr lang="fr-FR" sz="2400" b="1" u="sng" dirty="0">
                <a:solidFill>
                  <a:srgbClr val="FF0000"/>
                </a:solidFill>
              </a:rPr>
              <a:t>)</a:t>
            </a:r>
          </a:p>
          <a:p>
            <a:endParaRPr lang="fr-FR" sz="2400" b="1" u="sng" dirty="0">
              <a:solidFill>
                <a:srgbClr val="FF0000"/>
              </a:solidFill>
            </a:endParaRPr>
          </a:p>
          <a:p>
            <a:pPr algn="just"/>
            <a:r>
              <a:rPr lang="fr-FR" sz="1900" dirty="0">
                <a:latin typeface="Gill Sans MT" panose="020B0502020104020203" pitchFamily="34" charset="0"/>
              </a:rPr>
              <a:t>Les ménages subissant une perte de revenus en raison du </a:t>
            </a:r>
            <a:r>
              <a:rPr lang="fr-FR" sz="1900" dirty="0" err="1">
                <a:latin typeface="Gill Sans MT" panose="020B0502020104020203" pitchFamily="34" charset="0"/>
              </a:rPr>
              <a:t>covid</a:t>
            </a:r>
            <a:r>
              <a:rPr lang="fr-FR" sz="1900" dirty="0">
                <a:latin typeface="Gill Sans MT" panose="020B0502020104020203" pitchFamily="34" charset="0"/>
              </a:rPr>
              <a:t> 19 peuvent demander à nouveau (voir premier confinement) un report de paiement (capital et intérêts) de leur mensualité hypothécaire de 3 mois maximum. Les demandes doivent être introduites avant fin mars 2021 (avant le 21 mars) et pourra courir jusqu’à fin juin 2021 max. </a:t>
            </a:r>
          </a:p>
          <a:p>
            <a:pPr algn="just"/>
            <a:r>
              <a:rPr lang="fr-FR" sz="1900" b="1" dirty="0">
                <a:latin typeface="Gill Sans MT" panose="020B0502020104020203" pitchFamily="34" charset="0"/>
              </a:rPr>
              <a:t>Le report cumulé (1</a:t>
            </a:r>
            <a:r>
              <a:rPr lang="fr-FR" sz="1900" b="1" baseline="30000" dirty="0">
                <a:latin typeface="Gill Sans MT" panose="020B0502020104020203" pitchFamily="34" charset="0"/>
              </a:rPr>
              <a:t>er</a:t>
            </a:r>
            <a:r>
              <a:rPr lang="fr-FR" sz="1900" b="1" dirty="0">
                <a:latin typeface="Gill Sans MT" panose="020B0502020104020203" pitchFamily="34" charset="0"/>
              </a:rPr>
              <a:t> et 2eme charte) ne peut excéder 9 mois.</a:t>
            </a:r>
          </a:p>
          <a:p>
            <a:pPr algn="just"/>
            <a:r>
              <a:rPr lang="fr-FR" sz="1900" dirty="0">
                <a:latin typeface="Gill Sans MT" panose="020B0502020104020203" pitchFamily="34" charset="0"/>
              </a:rPr>
              <a:t>Le report ne peut être demandé que pour les mensualités futures (ex: pour obtenir le report de la mensualité de février 2020, la demande doit être faite avant le 21 janvier 2021).</a:t>
            </a:r>
          </a:p>
          <a:p>
            <a:pPr algn="just"/>
            <a:r>
              <a:rPr lang="fr-FR" sz="1900" dirty="0">
                <a:latin typeface="Gill Sans MT" panose="020B0502020104020203" pitchFamily="34" charset="0"/>
              </a:rPr>
              <a:t>La durée du crédit sera prolongé de la durée du report et les intérêts recalculés en fonction. Pas d’intérêts supplémentaires pour les ménages dont les revenus nets sont inférieurs à 1700 €.</a:t>
            </a:r>
          </a:p>
          <a:p>
            <a:pPr algn="just"/>
            <a:r>
              <a:rPr lang="fr-FR" sz="1900" dirty="0">
                <a:latin typeface="Gill Sans MT" panose="020B0502020104020203" pitchFamily="34" charset="0"/>
              </a:rPr>
              <a:t>Pas de frais de dossier et pas de fichage à la BNB.</a:t>
            </a:r>
          </a:p>
          <a:p>
            <a:pPr algn="just"/>
            <a:r>
              <a:rPr lang="fr-FR" sz="1900" dirty="0">
                <a:latin typeface="Gill Sans MT" panose="020B0502020104020203" pitchFamily="34" charset="0"/>
              </a:rPr>
              <a:t>Pour les contrats conclus avant le 1</a:t>
            </a:r>
            <a:r>
              <a:rPr lang="fr-FR" sz="1900" baseline="30000" dirty="0">
                <a:latin typeface="Gill Sans MT" panose="020B0502020104020203" pitchFamily="34" charset="0"/>
              </a:rPr>
              <a:t>er</a:t>
            </a:r>
            <a:r>
              <a:rPr lang="fr-FR" sz="1900" dirty="0">
                <a:latin typeface="Gill Sans MT" panose="020B0502020104020203" pitchFamily="34" charset="0"/>
              </a:rPr>
              <a:t> avril 2020 et sans retard de paiement au 1</a:t>
            </a:r>
            <a:r>
              <a:rPr lang="fr-FR" sz="1900" baseline="30000" dirty="0">
                <a:latin typeface="Gill Sans MT" panose="020B0502020104020203" pitchFamily="34" charset="0"/>
              </a:rPr>
              <a:t>er</a:t>
            </a:r>
            <a:r>
              <a:rPr lang="fr-FR" sz="1900" dirty="0">
                <a:latin typeface="Gill Sans MT" panose="020B0502020104020203" pitchFamily="34" charset="0"/>
              </a:rPr>
              <a:t> septembre 2020.</a:t>
            </a:r>
          </a:p>
        </p:txBody>
      </p:sp>
    </p:spTree>
    <p:extLst>
      <p:ext uri="{BB962C8B-B14F-4D97-AF65-F5344CB8AC3E}">
        <p14:creationId xmlns:p14="http://schemas.microsoft.com/office/powerpoint/2010/main" val="18700391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3822" y="2415823"/>
            <a:ext cx="11497315" cy="1477328"/>
          </a:xfrm>
          <a:prstGeom prst="rect">
            <a:avLst/>
          </a:prstGeom>
          <a:noFill/>
        </p:spPr>
        <p:txBody>
          <a:bodyPr wrap="none" rtlCol="0">
            <a:spAutoFit/>
          </a:bodyPr>
          <a:lstStyle/>
          <a:p>
            <a:r>
              <a:rPr lang="fr-BE" sz="9000" dirty="0"/>
              <a:t>Merci de votre attention</a:t>
            </a:r>
          </a:p>
        </p:txBody>
      </p:sp>
    </p:spTree>
    <p:extLst>
      <p:ext uri="{BB962C8B-B14F-4D97-AF65-F5344CB8AC3E}">
        <p14:creationId xmlns:p14="http://schemas.microsoft.com/office/powerpoint/2010/main" val="1690222805"/>
      </p:ext>
    </p:extLst>
  </p:cSld>
  <p:clrMapOvr>
    <a:masterClrMapping/>
  </p:clrMapOvr>
  <p:timing>
    <p:tnLst>
      <p:par>
        <p:cTn id="1" dur="indefinite" restart="never" nodeType="tmRoot"/>
      </p:par>
    </p:tnLst>
  </p:timing>
</p:sld>
</file>

<file path=ppt/theme/theme1.xml><?xml version="1.0" encoding="utf-8"?>
<a:theme xmlns:a="http://schemas.openxmlformats.org/drawingml/2006/main" name="Métropolitain">
  <a:themeElements>
    <a:clrScheme name="Métropolitai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TM03457491[[fn=Métropolitain]]</Template>
  <TotalTime>8781</TotalTime>
  <Words>3381</Words>
  <Application>Microsoft Office PowerPoint</Application>
  <PresentationFormat>Grand écran</PresentationFormat>
  <Paragraphs>290</Paragraphs>
  <Slides>37</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37</vt:i4>
      </vt:variant>
    </vt:vector>
  </HeadingPairs>
  <TitlesOfParts>
    <vt:vector size="46" baseType="lpstr">
      <vt:lpstr>Arial</vt:lpstr>
      <vt:lpstr>Arial Narrow</vt:lpstr>
      <vt:lpstr>Calibri Light</vt:lpstr>
      <vt:lpstr>Cambria</vt:lpstr>
      <vt:lpstr>Gill Sans MT</vt:lpstr>
      <vt:lpstr>GillSans</vt:lpstr>
      <vt:lpstr>Symbol</vt:lpstr>
      <vt:lpstr>Wingdings</vt:lpstr>
      <vt:lpstr>Métropolitain</vt:lpstr>
      <vt:lpstr>ACTU 2021</vt:lpstr>
      <vt:lpstr>Règlement collectif de dettes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Indépendants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Crédit à la consommation</vt:lpstr>
      <vt:lpstr>Présentation PowerPoint</vt:lpstr>
      <vt:lpstr>Présentation PowerPoint</vt:lpstr>
      <vt:lpstr>Fiscalité</vt:lpstr>
      <vt:lpstr>Présentation PowerPoint</vt:lpstr>
      <vt:lpstr>Présentation PowerPoint</vt:lpstr>
      <vt:lpstr>Présentation PowerPoint</vt:lpstr>
      <vt:lpstr>Présentation PowerPoint</vt:lpstr>
      <vt:lpstr>logement</vt:lpstr>
      <vt:lpstr>Présentation PowerPoint</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plafond du service des créances alimentaires relevé à 2.200,00 € Davantage de familles monoparentales pourront obtenir des avances sur les créances alimentaires impayées par leur ex-conjoint. La Commission finances de la Chambre a récemment adopté une proposition de loi relevant le plafond de revenus pour faire appel au service du SECAL de 1.800,00 € à 2.200,00 € net par mois, et ce à dater du 1er janvier 2020. Selon le Baromètre des parents de la Ligue des familles, très active sur le dossier également, les créances alimentaires sont payées de façon irrégulière ou non payées dans 40 % des cas. Il s’agit d’une bonne avancée en matière de lutte contre la pauvreté des familles monoparentales puisque plus de familles pourront faire appel au SECAL.</dc:title>
  <dc:creator>sylvie</dc:creator>
  <cp:lastModifiedBy>sylvie</cp:lastModifiedBy>
  <cp:revision>204</cp:revision>
  <dcterms:created xsi:type="dcterms:W3CDTF">2019-06-12T09:11:45Z</dcterms:created>
  <dcterms:modified xsi:type="dcterms:W3CDTF">2021-02-07T16:13:29Z</dcterms:modified>
</cp:coreProperties>
</file>