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sldIdLst>
    <p:sldId id="256" r:id="rId2"/>
    <p:sldId id="337" r:id="rId3"/>
    <p:sldId id="386" r:id="rId4"/>
    <p:sldId id="364" r:id="rId5"/>
    <p:sldId id="342" r:id="rId6"/>
    <p:sldId id="365" r:id="rId7"/>
    <p:sldId id="356" r:id="rId8"/>
    <p:sldId id="358" r:id="rId9"/>
    <p:sldId id="357" r:id="rId10"/>
    <p:sldId id="359" r:id="rId11"/>
    <p:sldId id="362" r:id="rId12"/>
    <p:sldId id="360" r:id="rId13"/>
    <p:sldId id="367" r:id="rId14"/>
    <p:sldId id="361" r:id="rId15"/>
    <p:sldId id="363" r:id="rId16"/>
    <p:sldId id="338" r:id="rId17"/>
    <p:sldId id="370" r:id="rId18"/>
    <p:sldId id="344" r:id="rId19"/>
    <p:sldId id="354" r:id="rId20"/>
    <p:sldId id="352" r:id="rId21"/>
    <p:sldId id="351" r:id="rId22"/>
    <p:sldId id="349" r:id="rId23"/>
    <p:sldId id="347" r:id="rId24"/>
    <p:sldId id="346" r:id="rId25"/>
    <p:sldId id="345" r:id="rId26"/>
    <p:sldId id="353" r:id="rId27"/>
    <p:sldId id="368" r:id="rId28"/>
    <p:sldId id="332" r:id="rId29"/>
    <p:sldId id="366" r:id="rId30"/>
    <p:sldId id="335" r:id="rId31"/>
    <p:sldId id="333" r:id="rId32"/>
    <p:sldId id="341" r:id="rId33"/>
    <p:sldId id="340" r:id="rId34"/>
    <p:sldId id="355" r:id="rId35"/>
    <p:sldId id="371" r:id="rId36"/>
    <p:sldId id="372" r:id="rId37"/>
    <p:sldId id="373" r:id="rId38"/>
    <p:sldId id="374" r:id="rId39"/>
    <p:sldId id="375" r:id="rId40"/>
    <p:sldId id="376" r:id="rId41"/>
    <p:sldId id="377" r:id="rId42"/>
    <p:sldId id="378" r:id="rId43"/>
    <p:sldId id="379" r:id="rId44"/>
    <p:sldId id="380" r:id="rId45"/>
    <p:sldId id="381" r:id="rId46"/>
    <p:sldId id="382" r:id="rId47"/>
    <p:sldId id="383" r:id="rId48"/>
    <p:sldId id="384" r:id="rId49"/>
    <p:sldId id="385"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79" d="100"/>
          <a:sy n="79" d="100"/>
        </p:scale>
        <p:origin x="64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21-01-22</a:t>
            </a:fld>
            <a:endParaRPr lang="fr-BE"/>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5964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21-01-22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4674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63A048E-6E0D-4442-A256-0165157245DC}" type="datetimeFigureOut">
              <a:rPr lang="fr-BE" smtClean="0"/>
              <a:t>21-01-22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6617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63A048E-6E0D-4442-A256-0165157245DC}" type="datetimeFigureOut">
              <a:rPr lang="fr-BE" smtClean="0"/>
              <a:t>21-01-22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266796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63A048E-6E0D-4442-A256-0165157245DC}" type="datetimeFigureOut">
              <a:rPr lang="fr-BE" smtClean="0"/>
              <a:t>21-01-22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76753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63A048E-6E0D-4442-A256-0165157245DC}" type="datetimeFigureOut">
              <a:rPr lang="fr-BE" smtClean="0"/>
              <a:t>21-01-22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84092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A048E-6E0D-4442-A256-0165157245DC}" type="datetimeFigureOut">
              <a:rPr lang="fr-BE" smtClean="0"/>
              <a:t>21-01-22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165290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a:t>Modifier les styles du texte du masque</a:t>
            </a:r>
          </a:p>
        </p:txBody>
      </p:sp>
      <p:sp>
        <p:nvSpPr>
          <p:cNvPr id="5" name="Date Placeholder 4"/>
          <p:cNvSpPr>
            <a:spLocks noGrp="1"/>
          </p:cNvSpPr>
          <p:nvPr>
            <p:ph type="dt" sz="half" idx="10"/>
          </p:nvPr>
        </p:nvSpPr>
        <p:spPr/>
        <p:txBody>
          <a:bodyPr/>
          <a:lstStyle/>
          <a:p>
            <a:fld id="{F63A048E-6E0D-4442-A256-0165157245DC}" type="datetimeFigureOut">
              <a:rPr lang="fr-BE" smtClean="0"/>
              <a:t>21-01-22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52832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63A048E-6E0D-4442-A256-0165157245DC}" type="datetimeFigureOut">
              <a:rPr lang="fr-BE" smtClean="0"/>
              <a:t>21-01-22</a:t>
            </a:fld>
            <a:endParaRPr lang="fr-BE"/>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fr-BE"/>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350117570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21-01-22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63824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3A048E-6E0D-4442-A256-0165157245DC}" type="datetimeFigureOut">
              <a:rPr lang="fr-BE" smtClean="0"/>
              <a:t>21-01-22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A1430D84-7D70-48CE-B148-EF5A10D46EF6}" type="slidenum">
              <a:rPr lang="fr-BE" smtClean="0"/>
              <a:t>‹N°›</a:t>
            </a:fld>
            <a:endParaRPr lang="fr-BE"/>
          </a:p>
        </p:txBody>
      </p:sp>
    </p:spTree>
    <p:extLst>
      <p:ext uri="{BB962C8B-B14F-4D97-AF65-F5344CB8AC3E}">
        <p14:creationId xmlns:p14="http://schemas.microsoft.com/office/powerpoint/2010/main" val="3510213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63A048E-6E0D-4442-A256-0165157245DC}" type="datetimeFigureOut">
              <a:rPr lang="fr-BE" smtClean="0"/>
              <a:t>21-01-22</a:t>
            </a:fld>
            <a:endParaRPr lang="fr-BE"/>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fr-BE"/>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1430D84-7D70-48CE-B148-EF5A10D46EF6}" type="slidenum">
              <a:rPr lang="fr-BE" smtClean="0"/>
              <a:t>‹N°›</a:t>
            </a:fld>
            <a:endParaRPr lang="fr-BE"/>
          </a:p>
        </p:txBody>
      </p:sp>
    </p:spTree>
    <p:extLst>
      <p:ext uri="{BB962C8B-B14F-4D97-AF65-F5344CB8AC3E}">
        <p14:creationId xmlns:p14="http://schemas.microsoft.com/office/powerpoint/2010/main" val="1725581366"/>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s.vanderbruggen@mediationdedettes.be"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onem.be/fr/glossaire#Force_majeur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logement.brussels/louer/allocation-loyer/"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ejustice.just.fgov.be/eli/ordonnance/2021/10/28/2021043030/juste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justonweb.b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ejustice.just.fgov.be/cgi_loi/change_lg.pl?language=fr&amp;la=F&amp;table_name=loi&amp;cn=2007102635"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BE" dirty="0"/>
              <a:t>ACTU </a:t>
            </a:r>
            <a:r>
              <a:rPr lang="fr-BE" dirty="0" smtClean="0"/>
              <a:t>2022</a:t>
            </a:r>
            <a:endParaRPr lang="fr-BE" dirty="0"/>
          </a:p>
        </p:txBody>
      </p:sp>
      <p:sp>
        <p:nvSpPr>
          <p:cNvPr id="3" name="Sous-titre 2"/>
          <p:cNvSpPr>
            <a:spLocks noGrp="1"/>
          </p:cNvSpPr>
          <p:nvPr>
            <p:ph type="subTitle" idx="1"/>
          </p:nvPr>
        </p:nvSpPr>
        <p:spPr/>
        <p:txBody>
          <a:bodyPr>
            <a:normAutofit lnSpcReduction="10000"/>
          </a:bodyPr>
          <a:lstStyle/>
          <a:p>
            <a:r>
              <a:rPr lang="fr-BE" dirty="0"/>
              <a:t>Conférence-débats du </a:t>
            </a:r>
            <a:r>
              <a:rPr lang="fr-BE" dirty="0" smtClean="0"/>
              <a:t>20 </a:t>
            </a:r>
            <a:r>
              <a:rPr lang="fr-BE" dirty="0"/>
              <a:t>janvier </a:t>
            </a:r>
            <a:r>
              <a:rPr lang="fr-BE" dirty="0" smtClean="0"/>
              <a:t>2022</a:t>
            </a:r>
            <a:endParaRPr lang="fr-BE" dirty="0"/>
          </a:p>
          <a:p>
            <a:r>
              <a:rPr lang="fr-BE" dirty="0"/>
              <a:t>Centre d’appui-services de médiation de dettes</a:t>
            </a:r>
          </a:p>
          <a:p>
            <a:r>
              <a:rPr lang="fr-BE" dirty="0"/>
              <a:t>Avec le soutien de la COCOF et de la COCOM</a:t>
            </a:r>
          </a:p>
        </p:txBody>
      </p:sp>
    </p:spTree>
    <p:extLst>
      <p:ext uri="{BB962C8B-B14F-4D97-AF65-F5344CB8AC3E}">
        <p14:creationId xmlns:p14="http://schemas.microsoft.com/office/powerpoint/2010/main" val="2406447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224" y="341037"/>
            <a:ext cx="10772775" cy="1658198"/>
          </a:xfrm>
        </p:spPr>
        <p:txBody>
          <a:bodyPr/>
          <a:lstStyle/>
          <a:p>
            <a:r>
              <a:rPr lang="fr-BE" dirty="0" smtClean="0"/>
              <a:t>Les Règles de la Conférence-Débat</a:t>
            </a:r>
            <a:endParaRPr lang="fr-BE" dirty="0"/>
          </a:p>
        </p:txBody>
      </p:sp>
      <p:sp>
        <p:nvSpPr>
          <p:cNvPr id="3" name="Espace réservé du contenu 2"/>
          <p:cNvSpPr>
            <a:spLocks noGrp="1"/>
          </p:cNvSpPr>
          <p:nvPr>
            <p:ph idx="1"/>
          </p:nvPr>
        </p:nvSpPr>
        <p:spPr>
          <a:xfrm>
            <a:off x="657224" y="1755395"/>
            <a:ext cx="11284078" cy="3766185"/>
          </a:xfrm>
        </p:spPr>
        <p:txBody>
          <a:bodyPr>
            <a:noAutofit/>
          </a:bodyPr>
          <a:lstStyle/>
          <a:p>
            <a:pPr lvl="1">
              <a:buFont typeface="Arial" panose="020B0604020202020204" pitchFamily="34" charset="0"/>
              <a:buChar char="•"/>
            </a:pPr>
            <a:r>
              <a:rPr lang="fr-BE" sz="2800" b="1" u="sng" dirty="0">
                <a:solidFill>
                  <a:schemeClr val="tx1"/>
                </a:solidFill>
              </a:rPr>
              <a:t>La réunion est enregistrée</a:t>
            </a:r>
            <a:r>
              <a:rPr lang="fr-BE" sz="2800" b="1" u="sng" dirty="0" smtClean="0">
                <a:solidFill>
                  <a:schemeClr val="tx1"/>
                </a:solidFill>
              </a:rPr>
              <a:t>. (+ Possibilité de le demander par la suite).</a:t>
            </a:r>
          </a:p>
          <a:p>
            <a:pPr lvl="1">
              <a:buFont typeface="Arial" panose="020B0604020202020204" pitchFamily="34" charset="0"/>
              <a:buChar char="•"/>
            </a:pPr>
            <a:r>
              <a:rPr lang="fr-BE" sz="2800" b="1" u="sng" dirty="0" smtClean="0">
                <a:solidFill>
                  <a:schemeClr val="tx1"/>
                </a:solidFill>
              </a:rPr>
              <a:t>Durée d’environ 2h sans pause mais avec des moments de question-réponse</a:t>
            </a:r>
          </a:p>
          <a:p>
            <a:pPr lvl="1">
              <a:buFont typeface="Arial" panose="020B0604020202020204" pitchFamily="34" charset="0"/>
              <a:buChar char="•"/>
            </a:pPr>
            <a:r>
              <a:rPr lang="fr-BE" sz="2800" b="1" u="sng" dirty="0" smtClean="0">
                <a:solidFill>
                  <a:schemeClr val="tx1"/>
                </a:solidFill>
              </a:rPr>
              <a:t>Le </a:t>
            </a:r>
            <a:r>
              <a:rPr lang="fr-BE" sz="2800" b="1" u="sng" dirty="0">
                <a:solidFill>
                  <a:schemeClr val="tx1"/>
                </a:solidFill>
              </a:rPr>
              <a:t>micro de tout le </a:t>
            </a:r>
            <a:r>
              <a:rPr lang="fr-BE" sz="2800" b="1" u="sng" dirty="0" smtClean="0">
                <a:solidFill>
                  <a:schemeClr val="tx1"/>
                </a:solidFill>
              </a:rPr>
              <a:t>monde doit être désactivé.</a:t>
            </a:r>
          </a:p>
          <a:p>
            <a:pPr lvl="1">
              <a:buFont typeface="Arial" panose="020B0604020202020204" pitchFamily="34" charset="0"/>
              <a:buChar char="•"/>
            </a:pPr>
            <a:r>
              <a:rPr lang="fr-BE" sz="2800" b="1" u="sng" dirty="0" smtClean="0">
                <a:solidFill>
                  <a:schemeClr val="tx1"/>
                </a:solidFill>
              </a:rPr>
              <a:t>Possibilité de </a:t>
            </a:r>
            <a:r>
              <a:rPr lang="fr-BE" sz="2800" b="1" u="sng" dirty="0">
                <a:solidFill>
                  <a:schemeClr val="tx1"/>
                </a:solidFill>
              </a:rPr>
              <a:t>poser une question pendant l'exposé, </a:t>
            </a:r>
            <a:endParaRPr lang="fr-BE" sz="2800" b="1" u="sng" dirty="0" smtClean="0">
              <a:solidFill>
                <a:schemeClr val="tx1"/>
              </a:solidFill>
            </a:endParaRPr>
          </a:p>
          <a:p>
            <a:pPr lvl="1">
              <a:buFont typeface="Arial" panose="020B0604020202020204" pitchFamily="34" charset="0"/>
              <a:buChar char="•"/>
            </a:pPr>
            <a:r>
              <a:rPr lang="fr-BE" sz="2800" b="1" u="sng" dirty="0" smtClean="0">
                <a:solidFill>
                  <a:schemeClr val="tx1"/>
                </a:solidFill>
              </a:rPr>
              <a:t>Possibilité d’utiliser </a:t>
            </a:r>
            <a:r>
              <a:rPr lang="fr-BE" sz="2800" b="1" u="sng" dirty="0">
                <a:solidFill>
                  <a:schemeClr val="tx1"/>
                </a:solidFill>
              </a:rPr>
              <a:t>le tchat (onglet "discussion") en envoyant le message à tous les </a:t>
            </a:r>
            <a:r>
              <a:rPr lang="fr-BE" sz="2800" b="1" u="sng" dirty="0" smtClean="0">
                <a:solidFill>
                  <a:schemeClr val="tx1"/>
                </a:solidFill>
              </a:rPr>
              <a:t>participants, il y sera répondu pendant un </a:t>
            </a:r>
            <a:r>
              <a:rPr lang="fr-BE" sz="2800" b="1" u="sng" dirty="0">
                <a:solidFill>
                  <a:schemeClr val="tx1"/>
                </a:solidFill>
              </a:rPr>
              <a:t>moment de question-réponse</a:t>
            </a:r>
            <a:endParaRPr lang="fr-BE" sz="2800" b="1" u="sng" dirty="0" smtClean="0">
              <a:solidFill>
                <a:schemeClr val="tx1"/>
              </a:solidFill>
            </a:endParaRPr>
          </a:p>
          <a:p>
            <a:pPr lvl="1">
              <a:buFont typeface="Arial" panose="020B0604020202020204" pitchFamily="34" charset="0"/>
              <a:buChar char="•"/>
            </a:pPr>
            <a:r>
              <a:rPr lang="fr-BE" sz="2800" b="1" u="sng" dirty="0" smtClean="0">
                <a:solidFill>
                  <a:schemeClr val="tx1"/>
                </a:solidFill>
              </a:rPr>
              <a:t>Pour </a:t>
            </a:r>
            <a:r>
              <a:rPr lang="fr-BE" sz="2800" b="1" u="sng" dirty="0">
                <a:solidFill>
                  <a:schemeClr val="tx1"/>
                </a:solidFill>
              </a:rPr>
              <a:t>poser une question pendant un moment de question-réponse, lever la main (onglet "participant") et attendre que l'orateur vous donne la parole</a:t>
            </a:r>
            <a:r>
              <a:rPr lang="fr-BE" sz="2800" b="1" u="sng" dirty="0" smtClean="0">
                <a:solidFill>
                  <a:schemeClr val="tx1"/>
                </a:solidFill>
              </a:rPr>
              <a:t>.</a:t>
            </a:r>
          </a:p>
          <a:p>
            <a:pPr lvl="1">
              <a:buFont typeface="Arial" panose="020B0604020202020204" pitchFamily="34" charset="0"/>
              <a:buChar char="•"/>
            </a:pPr>
            <a:r>
              <a:rPr lang="fr-BE" sz="2800" b="1" u="sng" dirty="0">
                <a:solidFill>
                  <a:schemeClr val="tx1"/>
                </a:solidFill>
              </a:rPr>
              <a:t>L</a:t>
            </a:r>
            <a:r>
              <a:rPr lang="fr-BE" sz="2800" b="1" u="sng" dirty="0" smtClean="0">
                <a:solidFill>
                  <a:schemeClr val="tx1"/>
                </a:solidFill>
              </a:rPr>
              <a:t>es </a:t>
            </a:r>
            <a:r>
              <a:rPr lang="fr-BE" sz="2800" b="1" u="sng" dirty="0" err="1" smtClean="0">
                <a:solidFill>
                  <a:schemeClr val="tx1"/>
                </a:solidFill>
              </a:rPr>
              <a:t>powerpoints</a:t>
            </a:r>
            <a:r>
              <a:rPr lang="fr-BE" sz="2800" b="1" u="sng" dirty="0" smtClean="0">
                <a:solidFill>
                  <a:schemeClr val="tx1"/>
                </a:solidFill>
              </a:rPr>
              <a:t> seront disponibles</a:t>
            </a:r>
            <a:r>
              <a:rPr lang="fr-BE" sz="2800" b="1" u="sng" dirty="0">
                <a:solidFill>
                  <a:schemeClr val="tx1"/>
                </a:solidFill>
              </a:rPr>
              <a:t>  sur le site du </a:t>
            </a:r>
            <a:r>
              <a:rPr lang="fr-BE" sz="2800" b="1" u="sng" dirty="0" smtClean="0">
                <a:solidFill>
                  <a:schemeClr val="tx1"/>
                </a:solidFill>
              </a:rPr>
              <a:t>CAMD</a:t>
            </a:r>
          </a:p>
          <a:p>
            <a:pPr lvl="1">
              <a:buFont typeface="Arial" panose="020B0604020202020204" pitchFamily="34" charset="0"/>
              <a:buChar char="•"/>
            </a:pPr>
            <a:r>
              <a:rPr lang="fr-BE" sz="2800" b="1" u="sng" dirty="0" smtClean="0">
                <a:solidFill>
                  <a:schemeClr val="tx1"/>
                </a:solidFill>
              </a:rPr>
              <a:t>Les décisions peuvent être demandées par mail.</a:t>
            </a:r>
            <a:endParaRPr lang="fr-BE" u="sng" dirty="0" smtClean="0">
              <a:solidFill>
                <a:schemeClr val="tx1"/>
              </a:solidFill>
            </a:endParaRPr>
          </a:p>
        </p:txBody>
      </p:sp>
    </p:spTree>
    <p:extLst>
      <p:ext uri="{BB962C8B-B14F-4D97-AF65-F5344CB8AC3E}">
        <p14:creationId xmlns:p14="http://schemas.microsoft.com/office/powerpoint/2010/main" val="718916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l="51452" t="12633" r="5808" b="14648"/>
          <a:stretch/>
        </p:blipFill>
        <p:spPr>
          <a:xfrm>
            <a:off x="3532338" y="1853183"/>
            <a:ext cx="8555079" cy="4611267"/>
          </a:xfrm>
          <a:prstGeom prst="rect">
            <a:avLst/>
          </a:prstGeom>
        </p:spPr>
      </p:pic>
      <p:sp>
        <p:nvSpPr>
          <p:cNvPr id="2" name="Titre 1"/>
          <p:cNvSpPr>
            <a:spLocks noGrp="1"/>
          </p:cNvSpPr>
          <p:nvPr>
            <p:ph type="title"/>
          </p:nvPr>
        </p:nvSpPr>
        <p:spPr/>
        <p:txBody>
          <a:bodyPr/>
          <a:lstStyle/>
          <a:p>
            <a:r>
              <a:rPr lang="fr-BE" dirty="0" smtClean="0"/>
              <a:t>Relevé hebdomadaire des Actualités </a:t>
            </a:r>
            <a:r>
              <a:rPr lang="fr-BE" dirty="0" err="1" smtClean="0"/>
              <a:t>Jur</a:t>
            </a:r>
            <a:r>
              <a:rPr lang="fr-BE" dirty="0" smtClean="0"/>
              <a:t>.</a:t>
            </a:r>
            <a:endParaRPr lang="fr-BE" dirty="0"/>
          </a:p>
        </p:txBody>
      </p:sp>
      <p:sp>
        <p:nvSpPr>
          <p:cNvPr id="3" name="Espace réservé du contenu 2"/>
          <p:cNvSpPr>
            <a:spLocks noGrp="1"/>
          </p:cNvSpPr>
          <p:nvPr>
            <p:ph idx="1"/>
          </p:nvPr>
        </p:nvSpPr>
        <p:spPr>
          <a:xfrm>
            <a:off x="676656" y="2011679"/>
            <a:ext cx="10753725" cy="4452771"/>
          </a:xfrm>
        </p:spPr>
        <p:txBody>
          <a:bodyPr>
            <a:normAutofit lnSpcReduction="10000"/>
          </a:bodyPr>
          <a:lstStyle/>
          <a:p>
            <a:pPr>
              <a:buFont typeface="Arial" panose="020B0604020202020204" pitchFamily="34" charset="0"/>
              <a:buChar char="•"/>
            </a:pPr>
            <a:r>
              <a:rPr lang="fr-BE" dirty="0" smtClean="0"/>
              <a:t> Sur le site du CAMD </a:t>
            </a:r>
          </a:p>
          <a:p>
            <a:pPr>
              <a:buFont typeface="Arial" panose="020B0604020202020204" pitchFamily="34" charset="0"/>
              <a:buChar char="•"/>
            </a:pPr>
            <a:r>
              <a:rPr lang="fr-BE" dirty="0" smtClean="0"/>
              <a:t>Environ 2 fois par semaines</a:t>
            </a:r>
          </a:p>
          <a:p>
            <a:pPr>
              <a:buFont typeface="Arial" panose="020B0604020202020204" pitchFamily="34" charset="0"/>
              <a:buChar char="•"/>
            </a:pPr>
            <a:r>
              <a:rPr lang="fr-BE" dirty="0" smtClean="0"/>
              <a:t> Sur la page d’accueil</a:t>
            </a:r>
            <a:endParaRPr lang="fr-BE" dirty="0"/>
          </a:p>
          <a:p>
            <a:pPr>
              <a:buFont typeface="Arial" panose="020B0604020202020204" pitchFamily="34" charset="0"/>
              <a:buChar char="•"/>
            </a:pPr>
            <a:endParaRPr lang="fr-BE" dirty="0" smtClean="0"/>
          </a:p>
          <a:p>
            <a:pPr>
              <a:buFont typeface="Arial" panose="020B0604020202020204" pitchFamily="34" charset="0"/>
              <a:buChar char="•"/>
            </a:pPr>
            <a:endParaRPr lang="fr-BE" dirty="0" smtClean="0"/>
          </a:p>
          <a:p>
            <a:pPr marL="0" indent="0">
              <a:buNone/>
            </a:pPr>
            <a:r>
              <a:rPr lang="fr-BE" dirty="0" smtClean="0"/>
              <a:t>                Cliquez ici</a:t>
            </a:r>
          </a:p>
          <a:p>
            <a:pPr marL="0" indent="0">
              <a:buNone/>
            </a:pPr>
            <a:r>
              <a:rPr lang="fr-BE" dirty="0"/>
              <a:t> </a:t>
            </a:r>
            <a:r>
              <a:rPr lang="fr-BE" dirty="0" smtClean="0"/>
              <a:t>                        ou là</a:t>
            </a:r>
          </a:p>
          <a:p>
            <a:pPr marL="0" indent="0">
              <a:buNone/>
            </a:pPr>
            <a:endParaRPr lang="fr-BE" dirty="0"/>
          </a:p>
          <a:p>
            <a:pPr marL="0" indent="0">
              <a:buNone/>
            </a:pPr>
            <a:r>
              <a:rPr lang="fr-BE" b="1" u="sng" dirty="0" smtClean="0">
                <a:effectLst>
                  <a:outerShdw blurRad="38100" dist="38100" dir="2700000" algn="tl">
                    <a:srgbClr val="000000">
                      <a:alpha val="43137"/>
                    </a:srgbClr>
                  </a:outerShdw>
                </a:effectLst>
              </a:rPr>
              <a:t>N’hésitez </a:t>
            </a:r>
            <a:r>
              <a:rPr lang="fr-BE" b="1" u="sng" dirty="0">
                <a:effectLst>
                  <a:outerShdw blurRad="38100" dist="38100" dir="2700000" algn="tl">
                    <a:srgbClr val="000000">
                      <a:alpha val="43137"/>
                    </a:srgbClr>
                  </a:outerShdw>
                </a:effectLst>
              </a:rPr>
              <a:t>pas à partager vos </a:t>
            </a:r>
            <a:r>
              <a:rPr lang="fr-BE" b="1" u="sng" dirty="0" smtClean="0">
                <a:effectLst>
                  <a:outerShdw blurRad="38100" dist="38100" dir="2700000" algn="tl">
                    <a:srgbClr val="000000">
                      <a:alpha val="43137"/>
                    </a:srgbClr>
                  </a:outerShdw>
                </a:effectLst>
              </a:rPr>
              <a:t>infos !!</a:t>
            </a:r>
          </a:p>
          <a:p>
            <a:pPr marL="0" indent="0">
              <a:buNone/>
            </a:pPr>
            <a:r>
              <a:rPr lang="fr-BE" sz="2000" dirty="0" smtClean="0">
                <a:hlinkClick r:id="rId3"/>
              </a:rPr>
              <a:t>s.vanderbruggen@mediationdedettes.be</a:t>
            </a:r>
            <a:r>
              <a:rPr lang="fr-BE" dirty="0" smtClean="0"/>
              <a:t> </a:t>
            </a:r>
            <a:endParaRPr lang="fr-BE" dirty="0"/>
          </a:p>
          <a:p>
            <a:pPr marL="0" indent="0">
              <a:buNone/>
            </a:pPr>
            <a:endParaRPr lang="fr-BE" dirty="0"/>
          </a:p>
        </p:txBody>
      </p:sp>
      <p:sp>
        <p:nvSpPr>
          <p:cNvPr id="5" name="Flèche droite 4"/>
          <p:cNvSpPr/>
          <p:nvPr/>
        </p:nvSpPr>
        <p:spPr>
          <a:xfrm rot="20539924">
            <a:off x="3194474" y="3686703"/>
            <a:ext cx="2046292" cy="463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Flèche droite 6"/>
          <p:cNvSpPr/>
          <p:nvPr/>
        </p:nvSpPr>
        <p:spPr>
          <a:xfrm rot="21108794">
            <a:off x="3179340" y="4218029"/>
            <a:ext cx="5114802" cy="463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12290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Le Plan de la Conférence-Débat</a:t>
            </a:r>
            <a:endParaRPr lang="fr-BE" dirty="0"/>
          </a:p>
        </p:txBody>
      </p:sp>
      <p:sp>
        <p:nvSpPr>
          <p:cNvPr id="3" name="Espace réservé du contenu 2"/>
          <p:cNvSpPr>
            <a:spLocks noGrp="1"/>
          </p:cNvSpPr>
          <p:nvPr>
            <p:ph idx="1"/>
          </p:nvPr>
        </p:nvSpPr>
        <p:spPr>
          <a:xfrm>
            <a:off x="657224" y="1999235"/>
            <a:ext cx="11284078" cy="3766185"/>
          </a:xfrm>
        </p:spPr>
        <p:txBody>
          <a:bodyPr>
            <a:noAutofit/>
          </a:bodyPr>
          <a:lstStyle/>
          <a:p>
            <a:pPr marL="518922" lvl="1" indent="-514350">
              <a:buFont typeface="+mj-lt"/>
              <a:buAutoNum type="arabicPeriod"/>
            </a:pPr>
            <a:r>
              <a:rPr lang="fr-BE" sz="2800" b="1" u="sng" dirty="0" smtClean="0">
                <a:solidFill>
                  <a:schemeClr val="tx1"/>
                </a:solidFill>
              </a:rPr>
              <a:t>Coronavirus</a:t>
            </a:r>
          </a:p>
          <a:p>
            <a:pPr marL="518922" lvl="1" indent="-514350">
              <a:buFont typeface="+mj-lt"/>
              <a:buAutoNum type="arabicPeriod"/>
            </a:pPr>
            <a:r>
              <a:rPr lang="fr-BE" sz="2800" b="1" u="sng" dirty="0" smtClean="0">
                <a:solidFill>
                  <a:schemeClr val="tx1"/>
                </a:solidFill>
              </a:rPr>
              <a:t>Actualités du secteur (non législatives)</a:t>
            </a:r>
          </a:p>
          <a:p>
            <a:pPr marL="518922" lvl="1" indent="-514350">
              <a:buFont typeface="+mj-lt"/>
              <a:buAutoNum type="arabicPeriod"/>
            </a:pPr>
            <a:r>
              <a:rPr lang="fr-BE" sz="2800" b="1" u="sng" dirty="0" smtClean="0">
                <a:solidFill>
                  <a:schemeClr val="tx1"/>
                </a:solidFill>
              </a:rPr>
              <a:t>Actualités législatives</a:t>
            </a:r>
          </a:p>
          <a:p>
            <a:pPr marL="518922" lvl="1" indent="-514350">
              <a:buFont typeface="+mj-lt"/>
              <a:buAutoNum type="arabicPeriod"/>
            </a:pPr>
            <a:r>
              <a:rPr lang="fr-BE" sz="2800" b="1" u="sng" dirty="0" smtClean="0">
                <a:solidFill>
                  <a:schemeClr val="tx1"/>
                </a:solidFill>
              </a:rPr>
              <a:t>Indexations</a:t>
            </a:r>
          </a:p>
          <a:p>
            <a:pPr marL="518922" lvl="1" indent="-514350">
              <a:buFont typeface="+mj-lt"/>
              <a:buAutoNum type="arabicPeriod"/>
            </a:pPr>
            <a:r>
              <a:rPr lang="fr-BE" sz="2800" b="1" u="sng" dirty="0" smtClean="0">
                <a:solidFill>
                  <a:schemeClr val="tx1"/>
                </a:solidFill>
              </a:rPr>
              <a:t>Jurisprudence</a:t>
            </a:r>
            <a:endParaRPr lang="fr-BE" sz="2800" b="1" u="sng" dirty="0">
              <a:solidFill>
                <a:schemeClr val="tx1"/>
              </a:solidFill>
            </a:endParaRPr>
          </a:p>
          <a:p>
            <a:pPr marL="518922" lvl="1" indent="-514350">
              <a:buFont typeface="+mj-lt"/>
              <a:buAutoNum type="arabicPeriod"/>
            </a:pPr>
            <a:endParaRPr lang="fr-BE" sz="2800" b="1" u="sng" dirty="0" smtClean="0">
              <a:solidFill>
                <a:schemeClr val="tx1"/>
              </a:solidFill>
            </a:endParaRPr>
          </a:p>
        </p:txBody>
      </p:sp>
    </p:spTree>
    <p:extLst>
      <p:ext uri="{BB962C8B-B14F-4D97-AF65-F5344CB8AC3E}">
        <p14:creationId xmlns:p14="http://schemas.microsoft.com/office/powerpoint/2010/main" val="35433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chemeClr val="tx2">
                    <a:lumMod val="75000"/>
                    <a:lumOff val="25000"/>
                  </a:schemeClr>
                </a:solidFill>
              </a:rPr>
              <a:t>CORONAVIRUS – encore en vigueur</a:t>
            </a:r>
            <a:endParaRPr lang="fr-BE" dirty="0">
              <a:solidFill>
                <a:schemeClr val="tx2">
                  <a:lumMod val="75000"/>
                  <a:lumOff val="25000"/>
                </a:schemeClr>
              </a:solidFill>
            </a:endParaRPr>
          </a:p>
        </p:txBody>
      </p:sp>
      <p:sp>
        <p:nvSpPr>
          <p:cNvPr id="3" name="Espace réservé du contenu 2"/>
          <p:cNvSpPr>
            <a:spLocks noGrp="1"/>
          </p:cNvSpPr>
          <p:nvPr>
            <p:ph idx="1"/>
          </p:nvPr>
        </p:nvSpPr>
        <p:spPr>
          <a:xfrm>
            <a:off x="657224" y="2157730"/>
            <a:ext cx="9188234" cy="4030127"/>
          </a:xfrm>
        </p:spPr>
        <p:txBody>
          <a:bodyPr>
            <a:normAutofit/>
          </a:bodyPr>
          <a:lstStyle/>
          <a:p>
            <a:pPr marL="0" indent="0">
              <a:buNone/>
            </a:pPr>
            <a:r>
              <a:rPr lang="fr-BE" sz="2800" b="1" u="sng" dirty="0" smtClean="0">
                <a:solidFill>
                  <a:srgbClr val="FF0000"/>
                </a:solidFill>
              </a:rPr>
              <a:t>1.   Loi Pandémie</a:t>
            </a:r>
          </a:p>
          <a:p>
            <a:pPr marL="0" indent="0">
              <a:buNone/>
            </a:pPr>
            <a:r>
              <a:rPr lang="fr-BE" sz="2800" b="1" u="sng" dirty="0" smtClean="0">
                <a:solidFill>
                  <a:srgbClr val="FF0000"/>
                </a:solidFill>
              </a:rPr>
              <a:t>2.   Salle des ventes des huissiers de Bruxelles </a:t>
            </a:r>
          </a:p>
          <a:p>
            <a:pPr marL="0" indent="0">
              <a:buNone/>
            </a:pPr>
            <a:r>
              <a:rPr lang="fr-BE" sz="2800" b="1" u="sng" dirty="0">
                <a:solidFill>
                  <a:srgbClr val="FF0000"/>
                </a:solidFill>
              </a:rPr>
              <a:t>3.   </a:t>
            </a:r>
            <a:r>
              <a:rPr lang="fr-BE" sz="2800" b="1" u="sng" dirty="0" smtClean="0">
                <a:solidFill>
                  <a:srgbClr val="FF0000"/>
                </a:solidFill>
              </a:rPr>
              <a:t>Le BAJ</a:t>
            </a:r>
          </a:p>
          <a:p>
            <a:pPr marL="0" indent="0">
              <a:buNone/>
            </a:pPr>
            <a:r>
              <a:rPr lang="fr-BE" sz="2800" b="1" u="sng" dirty="0" smtClean="0">
                <a:solidFill>
                  <a:srgbClr val="FF0000"/>
                </a:solidFill>
              </a:rPr>
              <a:t>4.   Chômage </a:t>
            </a:r>
            <a:r>
              <a:rPr lang="fr-BE" sz="2800" b="1" u="sng" dirty="0">
                <a:solidFill>
                  <a:srgbClr val="FF0000"/>
                </a:solidFill>
              </a:rPr>
              <a:t>pour force majeure</a:t>
            </a:r>
          </a:p>
          <a:p>
            <a:pPr marL="0" indent="0">
              <a:buNone/>
            </a:pPr>
            <a:r>
              <a:rPr lang="fr-BE" sz="2800" b="1" u="sng" dirty="0" smtClean="0">
                <a:solidFill>
                  <a:srgbClr val="FF0000"/>
                </a:solidFill>
              </a:rPr>
              <a:t>5.   </a:t>
            </a:r>
            <a:r>
              <a:rPr lang="fr-BE" sz="2800" b="1" u="sng" dirty="0">
                <a:solidFill>
                  <a:srgbClr val="FF0000"/>
                </a:solidFill>
              </a:rPr>
              <a:t>Droit passerelle</a:t>
            </a:r>
          </a:p>
          <a:p>
            <a:pPr marL="0" indent="0">
              <a:buNone/>
            </a:pPr>
            <a:r>
              <a:rPr lang="fr-BE" b="1" u="sng" dirty="0">
                <a:solidFill>
                  <a:srgbClr val="FF0000"/>
                </a:solidFill>
              </a:rPr>
              <a:t>6</a:t>
            </a:r>
            <a:r>
              <a:rPr lang="fr-BE" b="1" u="sng" dirty="0" smtClean="0">
                <a:solidFill>
                  <a:srgbClr val="FF0000"/>
                </a:solidFill>
              </a:rPr>
              <a:t>.   </a:t>
            </a:r>
            <a:r>
              <a:rPr lang="fr-BE" b="1" u="sng" dirty="0">
                <a:solidFill>
                  <a:srgbClr val="FF0000"/>
                </a:solidFill>
              </a:rPr>
              <a:t>Primes de 25€</a:t>
            </a:r>
          </a:p>
          <a:p>
            <a:pPr marL="0" indent="0">
              <a:buNone/>
            </a:pPr>
            <a:r>
              <a:rPr lang="fr-BE" b="1" u="sng" dirty="0" smtClean="0">
                <a:solidFill>
                  <a:srgbClr val="FF0000"/>
                </a:solidFill>
              </a:rPr>
              <a:t>7.   </a:t>
            </a:r>
            <a:r>
              <a:rPr lang="fr-BE" b="1" u="sng" dirty="0">
                <a:solidFill>
                  <a:srgbClr val="FF0000"/>
                </a:solidFill>
              </a:rPr>
              <a:t>Tarif social énergie (BIM)</a:t>
            </a:r>
          </a:p>
          <a:p>
            <a:pPr marL="0" indent="0">
              <a:buNone/>
            </a:pPr>
            <a:endParaRPr lang="fr-BE" u="sng" dirty="0" smtClean="0"/>
          </a:p>
        </p:txBody>
      </p:sp>
    </p:spTree>
    <p:extLst>
      <p:ext uri="{BB962C8B-B14F-4D97-AF65-F5344CB8AC3E}">
        <p14:creationId xmlns:p14="http://schemas.microsoft.com/office/powerpoint/2010/main" val="2768390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274" y="621792"/>
            <a:ext cx="10753725" cy="5839968"/>
          </a:xfrm>
        </p:spPr>
        <p:txBody>
          <a:bodyPr>
            <a:normAutofit fontScale="85000" lnSpcReduction="20000"/>
          </a:bodyPr>
          <a:lstStyle/>
          <a:p>
            <a:pPr marL="0" indent="0">
              <a:buNone/>
            </a:pPr>
            <a:r>
              <a:rPr lang="fr-BE" sz="3100" b="1" u="sng" dirty="0" smtClean="0">
                <a:solidFill>
                  <a:srgbClr val="FF0000"/>
                </a:solidFill>
              </a:rPr>
              <a:t>1.   Loi Pandémie</a:t>
            </a:r>
          </a:p>
          <a:p>
            <a:pPr>
              <a:buFont typeface="Wingdings" panose="05000000000000000000" pitchFamily="2" charset="2"/>
              <a:buChar char="Ø"/>
            </a:pPr>
            <a:r>
              <a:rPr lang="fr-BE" sz="2200" i="1" u="sng" dirty="0" smtClean="0"/>
              <a:t>Loi </a:t>
            </a:r>
            <a:r>
              <a:rPr lang="fr-BE" sz="2200" i="1" u="sng" dirty="0"/>
              <a:t>du 14/08/2021 relative aux mesures de police administrative lors d’une situation d’urgence épidémique (ci-après : loi « pandémie ») </a:t>
            </a:r>
            <a:r>
              <a:rPr lang="fr-BE" sz="2200" i="1" u="sng" dirty="0" smtClean="0"/>
              <a:t>et entrée en vigueur le 14/09/2021</a:t>
            </a:r>
          </a:p>
          <a:p>
            <a:pPr marL="0" indent="0">
              <a:buNone/>
            </a:pPr>
            <a:r>
              <a:rPr lang="fr-BE" sz="2200" dirty="0"/>
              <a:t>La loi « pandémie » est rendue applicable par le Gouvernement via arrêté royal lorsqu’il déclare une « situation d’urgence épidémique </a:t>
            </a:r>
            <a:r>
              <a:rPr lang="fr-BE" sz="2200" dirty="0" smtClean="0"/>
              <a:t>»</a:t>
            </a:r>
          </a:p>
          <a:p>
            <a:pPr marL="0" indent="0">
              <a:buNone/>
            </a:pPr>
            <a:r>
              <a:rPr lang="fr-BE" sz="2200" dirty="0"/>
              <a:t>trois mois renouvelables. Chaque déclaration doit par ailleurs être confirmée endéans les 15 jours par le </a:t>
            </a:r>
            <a:r>
              <a:rPr lang="fr-BE" sz="2200" dirty="0" smtClean="0"/>
              <a:t>législateur.</a:t>
            </a:r>
          </a:p>
          <a:p>
            <a:pPr marL="0" indent="0">
              <a:buNone/>
            </a:pPr>
            <a:r>
              <a:rPr lang="fr-BE" sz="2200" dirty="0"/>
              <a:t>Lorsque les circonstances locales l’exigent, les gouverneurs et bourgmestres, chacun sur leur propre territoire, doivent prendre des </a:t>
            </a:r>
            <a:r>
              <a:rPr lang="fr-BE" sz="2200" dirty="0" smtClean="0"/>
              <a:t>mesures nécessaires</a:t>
            </a:r>
          </a:p>
          <a:p>
            <a:pPr marL="0" indent="0">
              <a:buNone/>
            </a:pPr>
            <a:r>
              <a:rPr lang="fr-BE" sz="2200" dirty="0"/>
              <a:t>Les sanctions sont en principe prononcées par le tribunal de </a:t>
            </a:r>
            <a:r>
              <a:rPr lang="fr-BE" sz="2200" dirty="0" smtClean="0"/>
              <a:t>police </a:t>
            </a:r>
          </a:p>
          <a:p>
            <a:pPr marL="0" indent="0">
              <a:buNone/>
            </a:pPr>
            <a:endParaRPr lang="fr-BE" sz="2200" dirty="0" smtClean="0"/>
          </a:p>
          <a:p>
            <a:pPr marL="0" indent="0">
              <a:buNone/>
            </a:pPr>
            <a:r>
              <a:rPr lang="fr-BE" sz="3100" b="1" u="sng" dirty="0" smtClean="0">
                <a:solidFill>
                  <a:srgbClr val="FF0000"/>
                </a:solidFill>
              </a:rPr>
              <a:t>2.   Salle des ventes des huissiers de Bruxelles </a:t>
            </a:r>
          </a:p>
          <a:p>
            <a:pPr marL="0" indent="0">
              <a:buNone/>
            </a:pPr>
            <a:r>
              <a:rPr lang="fr-BE" sz="2200" dirty="0"/>
              <a:t>N’organise toujours pas de </a:t>
            </a:r>
            <a:r>
              <a:rPr lang="fr-BE" sz="2200" dirty="0" smtClean="0"/>
              <a:t>vente physique (mais bien digitale) </a:t>
            </a:r>
            <a:endParaRPr lang="fr-BE" sz="2200" b="1" u="sng" dirty="0">
              <a:solidFill>
                <a:srgbClr val="FF0000"/>
              </a:solidFill>
            </a:endParaRPr>
          </a:p>
          <a:p>
            <a:pPr marL="0" indent="0">
              <a:buNone/>
            </a:pPr>
            <a:endParaRPr lang="fr-BE" sz="2800" b="1" u="sng" dirty="0" smtClean="0">
              <a:solidFill>
                <a:srgbClr val="FF0000"/>
              </a:solidFill>
            </a:endParaRPr>
          </a:p>
          <a:p>
            <a:pPr marL="0" indent="0">
              <a:buNone/>
            </a:pPr>
            <a:r>
              <a:rPr lang="fr-BE" sz="3100" b="1" u="sng" dirty="0">
                <a:solidFill>
                  <a:srgbClr val="FF0000"/>
                </a:solidFill>
              </a:rPr>
              <a:t>3.   </a:t>
            </a:r>
            <a:r>
              <a:rPr lang="fr-BE" sz="3100" b="1" u="sng" dirty="0" smtClean="0">
                <a:solidFill>
                  <a:srgbClr val="FF0000"/>
                </a:solidFill>
              </a:rPr>
              <a:t>BAJ</a:t>
            </a:r>
            <a:endParaRPr lang="fr-BE" sz="3100" b="1" u="sng" dirty="0">
              <a:solidFill>
                <a:srgbClr val="FF0000"/>
              </a:solidFill>
            </a:endParaRPr>
          </a:p>
          <a:p>
            <a:pPr marL="0" indent="0">
              <a:buNone/>
            </a:pPr>
            <a:r>
              <a:rPr lang="fr-BE" sz="2200" dirty="0" smtClean="0"/>
              <a:t>Prolongation jusqu’au 31/05/2022 de </a:t>
            </a:r>
          </a:p>
          <a:p>
            <a:pPr marL="598932" lvl="1">
              <a:buFont typeface="Wingdings" panose="05000000000000000000" pitchFamily="2" charset="2"/>
              <a:buChar char="§"/>
            </a:pPr>
            <a:r>
              <a:rPr lang="fr-BE" sz="2200" dirty="0" smtClean="0"/>
              <a:t>la possibilité de prolonger des délais pour déposer les pièces justificatives </a:t>
            </a:r>
          </a:p>
          <a:p>
            <a:pPr marL="598932" lvl="1">
              <a:buFont typeface="Wingdings" panose="05000000000000000000" pitchFamily="2" charset="2"/>
              <a:buChar char="§"/>
            </a:pPr>
            <a:r>
              <a:rPr lang="fr-BE" sz="2200" dirty="0" smtClean="0"/>
              <a:t>l’augmentation à 30 jours du délai laissé au BAJ pour prendre sa décision</a:t>
            </a:r>
            <a:endParaRPr lang="fr-BE" sz="2200" dirty="0"/>
          </a:p>
          <a:p>
            <a:pPr marL="0" indent="0">
              <a:buNone/>
            </a:pPr>
            <a:endParaRPr lang="fr-BE" sz="2800" b="1" u="sng" dirty="0" smtClean="0">
              <a:solidFill>
                <a:srgbClr val="FF0000"/>
              </a:solidFill>
            </a:endParaRPr>
          </a:p>
          <a:p>
            <a:pPr marL="0" indent="0">
              <a:buNone/>
            </a:pPr>
            <a:endParaRPr lang="fr-BE" u="sng" dirty="0" smtClean="0"/>
          </a:p>
        </p:txBody>
      </p:sp>
    </p:spTree>
    <p:extLst>
      <p:ext uri="{BB962C8B-B14F-4D97-AF65-F5344CB8AC3E}">
        <p14:creationId xmlns:p14="http://schemas.microsoft.com/office/powerpoint/2010/main" val="306800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274" y="719328"/>
            <a:ext cx="10753725" cy="5888736"/>
          </a:xfrm>
        </p:spPr>
        <p:txBody>
          <a:bodyPr>
            <a:normAutofit lnSpcReduction="10000"/>
          </a:bodyPr>
          <a:lstStyle/>
          <a:p>
            <a:pPr marL="0" indent="0">
              <a:buNone/>
            </a:pPr>
            <a:r>
              <a:rPr lang="fr-BE" sz="2800" b="1" u="sng" dirty="0">
                <a:solidFill>
                  <a:srgbClr val="FF0000"/>
                </a:solidFill>
              </a:rPr>
              <a:t>4</a:t>
            </a:r>
            <a:r>
              <a:rPr lang="fr-BE" sz="2800" b="1" u="sng" dirty="0" smtClean="0">
                <a:solidFill>
                  <a:srgbClr val="FF0000"/>
                </a:solidFill>
              </a:rPr>
              <a:t>.   Chômage pour force majeure</a:t>
            </a:r>
          </a:p>
          <a:p>
            <a:pPr>
              <a:buFont typeface="Wingdings" panose="05000000000000000000" pitchFamily="2" charset="2"/>
              <a:buChar char="Ø"/>
            </a:pPr>
            <a:r>
              <a:rPr lang="fr-BE" i="1" dirty="0"/>
              <a:t>Le 10 décembre 2021, le cabinet fédéral, réuni en </a:t>
            </a:r>
            <a:r>
              <a:rPr lang="fr-BE" i="1" dirty="0" err="1"/>
              <a:t>Kern</a:t>
            </a:r>
            <a:r>
              <a:rPr lang="fr-BE" i="1" dirty="0"/>
              <a:t>, a décidé de prolonger la procédure de chômage temporaire jusqu’au 31.03.2022 </a:t>
            </a:r>
            <a:r>
              <a:rPr lang="fr-BE" i="1" dirty="0" smtClean="0"/>
              <a:t>inclus</a:t>
            </a:r>
          </a:p>
          <a:p>
            <a:pPr marL="0" indent="0">
              <a:buNone/>
            </a:pPr>
            <a:r>
              <a:rPr lang="fr-BE" b="1" dirty="0" smtClean="0"/>
              <a:t>Régime du chômage </a:t>
            </a:r>
            <a:r>
              <a:rPr lang="fr-BE" b="1" dirty="0"/>
              <a:t>temporaire pour </a:t>
            </a:r>
            <a:r>
              <a:rPr lang="fr-BE" b="1" dirty="0">
                <a:hlinkClick r:id="rId2" tooltip="La force majeure est un événement soudain et imprévisible, en dehors de la volonté de l’employeur et des travailleurs, qui rend temporairement totalement impossible l’exécution du contrat de travail."/>
              </a:rPr>
              <a:t>force majeure</a:t>
            </a:r>
            <a:r>
              <a:rPr lang="fr-BE" b="1" dirty="0"/>
              <a:t> corona</a:t>
            </a:r>
            <a:r>
              <a:rPr lang="fr-BE" b="1" dirty="0" smtClean="0"/>
              <a:t>. </a:t>
            </a:r>
          </a:p>
          <a:p>
            <a:pPr marL="0" indent="0">
              <a:buNone/>
            </a:pPr>
            <a:r>
              <a:rPr lang="fr-BE" b="1" dirty="0" smtClean="0"/>
              <a:t>Indemnisé par l’ONEM via l’organisme de paiement (syndicat ou </a:t>
            </a:r>
            <a:r>
              <a:rPr lang="fr-BE" b="1" dirty="0"/>
              <a:t>C</a:t>
            </a:r>
            <a:r>
              <a:rPr lang="fr-BE" b="1" dirty="0" smtClean="0"/>
              <a:t>APAC) et non l’employeur</a:t>
            </a:r>
          </a:p>
          <a:p>
            <a:pPr marL="0" indent="0">
              <a:buNone/>
            </a:pPr>
            <a:r>
              <a:rPr lang="fr-BE" dirty="0" smtClean="0"/>
              <a:t>Conditions :</a:t>
            </a:r>
          </a:p>
          <a:p>
            <a:pPr lvl="1"/>
            <a:r>
              <a:rPr lang="fr-BE" dirty="0" smtClean="0"/>
              <a:t>travailleur en quarantaine et télétravail impossible;    </a:t>
            </a:r>
          </a:p>
          <a:p>
            <a:pPr lvl="1"/>
            <a:r>
              <a:rPr lang="fr-BE" dirty="0" smtClean="0"/>
              <a:t>école ou crèche fermée, et travailleur obligé de rester à la maison pour garder ses enfants;  </a:t>
            </a:r>
          </a:p>
          <a:p>
            <a:pPr lvl="1"/>
            <a:r>
              <a:rPr lang="fr-BE" dirty="0" smtClean="0"/>
              <a:t>entreprise fermée à cause des mesures de confinement;   </a:t>
            </a:r>
          </a:p>
          <a:p>
            <a:pPr marL="0" indent="0">
              <a:buNone/>
            </a:pPr>
            <a:r>
              <a:rPr lang="fr-BE" dirty="0" smtClean="0"/>
              <a:t>Les jours de chômage temporaire suite à la crise sanitaire seront assimilés à des </a:t>
            </a:r>
            <a:r>
              <a:rPr lang="fr-BE" dirty="0"/>
              <a:t>jours effectivement prestés </a:t>
            </a:r>
            <a:r>
              <a:rPr lang="fr-BE" dirty="0" smtClean="0"/>
              <a:t>pour le calcul des vacances annuelles et du pécule. (AR du 07/12/2021)</a:t>
            </a:r>
          </a:p>
          <a:p>
            <a:pPr marL="0" lvl="1" indent="0">
              <a:spcBef>
                <a:spcPts val="1300"/>
              </a:spcBef>
              <a:buNone/>
            </a:pPr>
            <a:r>
              <a:rPr lang="fr-BE" dirty="0"/>
              <a:t>= une allocation correspondant à 70 %</a:t>
            </a:r>
            <a:r>
              <a:rPr lang="fr-BE" b="1" dirty="0"/>
              <a:t> </a:t>
            </a:r>
            <a:r>
              <a:rPr lang="fr-BE" dirty="0"/>
              <a:t>de son salaire moyen plafonné à 2897,58 € par mois + 5,86€ par jour.</a:t>
            </a:r>
          </a:p>
          <a:p>
            <a:pPr marL="0" indent="0">
              <a:buNone/>
            </a:pPr>
            <a:endParaRPr lang="fr-BE" u="sng" dirty="0" smtClean="0"/>
          </a:p>
        </p:txBody>
      </p:sp>
    </p:spTree>
    <p:extLst>
      <p:ext uri="{BB962C8B-B14F-4D97-AF65-F5344CB8AC3E}">
        <p14:creationId xmlns:p14="http://schemas.microsoft.com/office/powerpoint/2010/main" val="299850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274" y="487680"/>
            <a:ext cx="10753725" cy="6193536"/>
          </a:xfrm>
        </p:spPr>
        <p:txBody>
          <a:bodyPr>
            <a:normAutofit/>
          </a:bodyPr>
          <a:lstStyle/>
          <a:p>
            <a:pPr marL="0" indent="0">
              <a:buNone/>
            </a:pPr>
            <a:r>
              <a:rPr lang="fr-BE" sz="2800" b="1" u="sng" dirty="0">
                <a:solidFill>
                  <a:srgbClr val="FF0000"/>
                </a:solidFill>
              </a:rPr>
              <a:t>5</a:t>
            </a:r>
            <a:r>
              <a:rPr lang="fr-BE" sz="2800" b="1" u="sng" dirty="0" smtClean="0">
                <a:solidFill>
                  <a:srgbClr val="FF0000"/>
                </a:solidFill>
              </a:rPr>
              <a:t>.   Droit </a:t>
            </a:r>
            <a:r>
              <a:rPr lang="fr-BE" sz="2800" b="1" u="sng" dirty="0">
                <a:solidFill>
                  <a:srgbClr val="FF0000"/>
                </a:solidFill>
              </a:rPr>
              <a:t>passerelle</a:t>
            </a:r>
          </a:p>
          <a:p>
            <a:pPr>
              <a:buFont typeface="Wingdings" panose="05000000000000000000" pitchFamily="2" charset="2"/>
              <a:buChar char="Ø"/>
            </a:pPr>
            <a:r>
              <a:rPr lang="fr-BE" i="1" dirty="0" smtClean="0"/>
              <a:t> </a:t>
            </a:r>
            <a:r>
              <a:rPr lang="fr-BE" sz="2200" i="1" dirty="0" smtClean="0"/>
              <a:t>Le Conseil des Ministres a décidé, vendredi 17/12/2021, de prolonger le droit passerelle de crise jusqu'au 31 mars 2022</a:t>
            </a:r>
            <a:endParaRPr lang="fr-BE" sz="2200" b="1" i="1" u="sng" dirty="0">
              <a:solidFill>
                <a:srgbClr val="FF0000"/>
              </a:solidFill>
            </a:endParaRPr>
          </a:p>
          <a:p>
            <a:pPr marL="0" indent="0">
              <a:buNone/>
            </a:pPr>
            <a:r>
              <a:rPr lang="fr-BE" sz="2000" u="sng" dirty="0" smtClean="0"/>
              <a:t>3 piliers :</a:t>
            </a:r>
          </a:p>
          <a:p>
            <a:pPr>
              <a:buFont typeface="Arial" panose="020B0604020202020204" pitchFamily="34" charset="0"/>
              <a:buChar char="•"/>
            </a:pPr>
            <a:r>
              <a:rPr lang="fr-BE" sz="2000" dirty="0" smtClean="0"/>
              <a:t> Le premier </a:t>
            </a:r>
            <a:r>
              <a:rPr lang="fr-BE" sz="2000" dirty="0"/>
              <a:t>pilier </a:t>
            </a:r>
            <a:r>
              <a:rPr lang="fr-BE" sz="2000" dirty="0" smtClean="0"/>
              <a:t>pour "</a:t>
            </a:r>
            <a:r>
              <a:rPr lang="fr-BE" sz="2000" i="1" dirty="0" smtClean="0"/>
              <a:t>fermeture obligatoire</a:t>
            </a:r>
            <a:r>
              <a:rPr lang="fr-BE" sz="2000" dirty="0" smtClean="0"/>
              <a:t> » </a:t>
            </a:r>
            <a:r>
              <a:rPr lang="fr-BE" sz="2000" dirty="0"/>
              <a:t> </a:t>
            </a:r>
            <a:endParaRPr lang="fr-BE" sz="2000" dirty="0" smtClean="0"/>
          </a:p>
          <a:p>
            <a:pPr>
              <a:buFont typeface="Arial" panose="020B0604020202020204" pitchFamily="34" charset="0"/>
              <a:buChar char="•"/>
            </a:pPr>
            <a:r>
              <a:rPr lang="fr-BE" sz="2000" dirty="0" smtClean="0"/>
              <a:t> Le </a:t>
            </a:r>
            <a:r>
              <a:rPr lang="fr-BE" sz="2000" dirty="0"/>
              <a:t>second pilier </a:t>
            </a:r>
            <a:r>
              <a:rPr lang="fr-BE" sz="2000" dirty="0" smtClean="0"/>
              <a:t>pour "baisse </a:t>
            </a:r>
            <a:r>
              <a:rPr lang="fr-BE" sz="2000" dirty="0"/>
              <a:t>du chiffre d'affaires" </a:t>
            </a:r>
            <a:r>
              <a:rPr lang="fr-BE" sz="2000" dirty="0" smtClean="0"/>
              <a:t>d'au-moins </a:t>
            </a:r>
            <a:r>
              <a:rPr lang="fr-BE" sz="2000" dirty="0"/>
              <a:t>40</a:t>
            </a:r>
            <a:r>
              <a:rPr lang="fr-BE" sz="2000" dirty="0" smtClean="0"/>
              <a:t>% </a:t>
            </a:r>
            <a:r>
              <a:rPr lang="fr-BE" sz="2000" dirty="0"/>
              <a:t> dans le mois civil précédant le mois de la prestation par rapport au même mois de référence en </a:t>
            </a:r>
            <a:r>
              <a:rPr lang="fr-BE" sz="2000" dirty="0" smtClean="0"/>
              <a:t>2019.</a:t>
            </a:r>
          </a:p>
          <a:p>
            <a:pPr>
              <a:buFont typeface="Arial" panose="020B0604020202020204" pitchFamily="34" charset="0"/>
              <a:buChar char="•"/>
            </a:pPr>
            <a:r>
              <a:rPr lang="fr-BE" sz="1800" dirty="0" smtClean="0"/>
              <a:t> L</a:t>
            </a:r>
            <a:r>
              <a:rPr lang="fr-BE" sz="2000" dirty="0" smtClean="0"/>
              <a:t>e 3e </a:t>
            </a:r>
            <a:r>
              <a:rPr lang="fr-BE" sz="2000" dirty="0"/>
              <a:t>pilier "</a:t>
            </a:r>
            <a:r>
              <a:rPr lang="fr-BE" sz="2000" i="1" dirty="0"/>
              <a:t>en cas de quarantaine ou de prise en charge d'un enfant</a:t>
            </a:r>
            <a:r>
              <a:rPr lang="fr-BE" sz="2000" dirty="0" smtClean="0"/>
              <a:t>". </a:t>
            </a:r>
          </a:p>
          <a:p>
            <a:pPr marL="0" indent="0">
              <a:buNone/>
            </a:pPr>
            <a:endParaRPr lang="fr-BE" sz="2000" dirty="0" smtClean="0"/>
          </a:p>
          <a:p>
            <a:pPr marL="0" indent="0" algn="ctr">
              <a:buNone/>
            </a:pPr>
            <a:r>
              <a:rPr lang="fr-BE" sz="2000" dirty="0" smtClean="0"/>
              <a:t>Montant </a:t>
            </a:r>
            <a:r>
              <a:rPr lang="fr-BE" sz="1800" dirty="0"/>
              <a:t>= 1.343,87€ sans personne à charge et 1.679,31€ avec personne à </a:t>
            </a:r>
            <a:r>
              <a:rPr lang="fr-BE" sz="1800" dirty="0" smtClean="0"/>
              <a:t>charge. </a:t>
            </a:r>
          </a:p>
          <a:p>
            <a:pPr marL="0" indent="0" algn="ctr">
              <a:buNone/>
            </a:pPr>
            <a:r>
              <a:rPr lang="fr-BE" sz="1800" dirty="0" smtClean="0"/>
              <a:t>(2.687,44€ et 3358,62€ dans le 1</a:t>
            </a:r>
            <a:r>
              <a:rPr lang="fr-BE" sz="1800" baseline="30000" dirty="0" smtClean="0"/>
              <a:t>er</a:t>
            </a:r>
            <a:r>
              <a:rPr lang="fr-BE" sz="1800" dirty="0" smtClean="0"/>
              <a:t> pilier)</a:t>
            </a:r>
          </a:p>
          <a:p>
            <a:pPr marL="0" indent="0" algn="ctr">
              <a:buNone/>
            </a:pPr>
            <a:r>
              <a:rPr lang="fr-BE" sz="1800" dirty="0" smtClean="0"/>
              <a:t>(685,38€ et 856,45€ pour les indépendants complémentaires)</a:t>
            </a:r>
          </a:p>
          <a:p>
            <a:pPr marL="0" indent="0">
              <a:buNone/>
            </a:pPr>
            <a:endParaRPr lang="fr-BE" sz="1800" dirty="0" smtClean="0"/>
          </a:p>
          <a:p>
            <a:pPr marL="0" indent="0">
              <a:buNone/>
            </a:pPr>
            <a:r>
              <a:rPr lang="fr-BE" sz="1800" dirty="0" smtClean="0"/>
              <a:t>Les demandes peuvent encore être déposées 6 mois après la fin de la période concernée (Juin 2022 pour septembre à décembre 2021</a:t>
            </a:r>
            <a:endParaRPr lang="fr-BE" sz="1800" dirty="0"/>
          </a:p>
        </p:txBody>
      </p:sp>
    </p:spTree>
    <p:extLst>
      <p:ext uri="{BB962C8B-B14F-4D97-AF65-F5344CB8AC3E}">
        <p14:creationId xmlns:p14="http://schemas.microsoft.com/office/powerpoint/2010/main" val="1571625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274" y="743712"/>
            <a:ext cx="10753725" cy="5596128"/>
          </a:xfrm>
        </p:spPr>
        <p:txBody>
          <a:bodyPr>
            <a:normAutofit/>
          </a:bodyPr>
          <a:lstStyle/>
          <a:p>
            <a:pPr marL="0" indent="0">
              <a:buNone/>
            </a:pPr>
            <a:r>
              <a:rPr lang="fr-BE" sz="3200" b="1" u="sng" dirty="0">
                <a:solidFill>
                  <a:srgbClr val="FF0000"/>
                </a:solidFill>
              </a:rPr>
              <a:t>6</a:t>
            </a:r>
            <a:r>
              <a:rPr lang="fr-BE" sz="3200" b="1" u="sng" dirty="0" smtClean="0">
                <a:solidFill>
                  <a:srgbClr val="FF0000"/>
                </a:solidFill>
              </a:rPr>
              <a:t>.   Primes </a:t>
            </a:r>
            <a:r>
              <a:rPr lang="fr-BE" sz="3200" b="1" u="sng" dirty="0">
                <a:solidFill>
                  <a:srgbClr val="FF0000"/>
                </a:solidFill>
              </a:rPr>
              <a:t>de 25€</a:t>
            </a:r>
          </a:p>
          <a:p>
            <a:pPr marL="0" indent="0">
              <a:buNone/>
            </a:pPr>
            <a:r>
              <a:rPr lang="fr-BE" dirty="0"/>
              <a:t>Selon la newsletter du SPP Intégration sociale, la </a:t>
            </a:r>
            <a:r>
              <a:rPr lang="fr-BE" u="sng" dirty="0"/>
              <a:t>prime de 25,00€</a:t>
            </a:r>
            <a:r>
              <a:rPr lang="fr-BE" dirty="0"/>
              <a:t> par mois pour les ménages qui bénéficient du RIS ou d’un revenu équivalent est </a:t>
            </a:r>
            <a:r>
              <a:rPr lang="fr-BE" u="sng" dirty="0"/>
              <a:t>à nouveau prolongée de 3 mois jusqu’au 31/03/2022</a:t>
            </a:r>
            <a:r>
              <a:rPr lang="fr-BE" dirty="0"/>
              <a:t>.</a:t>
            </a:r>
          </a:p>
          <a:p>
            <a:pPr marL="0" indent="0">
              <a:buNone/>
            </a:pPr>
            <a:endParaRPr lang="fr-BE" sz="2800" b="1" u="sng" dirty="0" smtClean="0">
              <a:solidFill>
                <a:srgbClr val="FF0000"/>
              </a:solidFill>
            </a:endParaRPr>
          </a:p>
          <a:p>
            <a:pPr marL="0" indent="0">
              <a:buNone/>
            </a:pPr>
            <a:r>
              <a:rPr lang="fr-BE" sz="3200" b="1" u="sng" dirty="0">
                <a:solidFill>
                  <a:srgbClr val="FF0000"/>
                </a:solidFill>
              </a:rPr>
              <a:t>7</a:t>
            </a:r>
            <a:r>
              <a:rPr lang="fr-BE" sz="3200" b="1" u="sng" dirty="0" smtClean="0">
                <a:solidFill>
                  <a:srgbClr val="FF0000"/>
                </a:solidFill>
              </a:rPr>
              <a:t>.   Tarif </a:t>
            </a:r>
            <a:r>
              <a:rPr lang="fr-BE" sz="3200" b="1" u="sng" dirty="0">
                <a:solidFill>
                  <a:srgbClr val="FF0000"/>
                </a:solidFill>
              </a:rPr>
              <a:t>social énergie (BIM)</a:t>
            </a:r>
          </a:p>
          <a:p>
            <a:pPr>
              <a:buFont typeface="Arial" panose="020B0604020202020204" pitchFamily="34" charset="0"/>
              <a:buChar char="•"/>
            </a:pPr>
            <a:r>
              <a:rPr lang="fr-BE" dirty="0" smtClean="0"/>
              <a:t> Octroi </a:t>
            </a:r>
            <a:r>
              <a:rPr lang="fr-BE" dirty="0"/>
              <a:t>du </a:t>
            </a:r>
            <a:r>
              <a:rPr lang="fr-BE" b="1" dirty="0"/>
              <a:t>tarif social </a:t>
            </a:r>
            <a:r>
              <a:rPr lang="fr-BE" b="1" dirty="0" smtClean="0"/>
              <a:t>« </a:t>
            </a:r>
            <a:r>
              <a:rPr lang="fr-BE" b="1" dirty="0"/>
              <a:t>é</a:t>
            </a:r>
            <a:r>
              <a:rPr lang="fr-BE" b="1" dirty="0" smtClean="0"/>
              <a:t>nergie » </a:t>
            </a:r>
            <a:r>
              <a:rPr lang="fr-BE" dirty="0" smtClean="0"/>
              <a:t>aux </a:t>
            </a:r>
            <a:r>
              <a:rPr lang="fr-BE" dirty="0"/>
              <a:t>bénéficiaires du statut </a:t>
            </a:r>
            <a:r>
              <a:rPr lang="fr-BE" dirty="0" smtClean="0"/>
              <a:t>BIM jusqu’au 01/04/2022 (Loi-programme du 27/12/2021)</a:t>
            </a:r>
          </a:p>
          <a:p>
            <a:pPr>
              <a:buFont typeface="Arial" panose="020B0604020202020204" pitchFamily="34" charset="0"/>
              <a:buChar char="•"/>
            </a:pPr>
            <a:r>
              <a:rPr lang="fr-BE" dirty="0" smtClean="0"/>
              <a:t> </a:t>
            </a:r>
            <a:r>
              <a:rPr lang="fr-BE" b="1" dirty="0" smtClean="0"/>
              <a:t>Prime unique de 80€ </a:t>
            </a:r>
            <a:r>
              <a:rPr lang="fr-BE" dirty="0" smtClean="0"/>
              <a:t>pour les personnes qui bénéficiaient du tarif social pour leur fourniture de gaz et électricité au 30/09/2021 (Loi du 15/12/2021)</a:t>
            </a:r>
          </a:p>
          <a:p>
            <a:pPr marL="256032" lvl="1" indent="0">
              <a:buNone/>
            </a:pPr>
            <a:r>
              <a:rPr lang="fr-BE" dirty="0" smtClean="0"/>
              <a:t>= sera versée au fournisseur chez qui l’usager était inscrit au 30/09 qui la remboursera sur le compte de l’usager. (via une note de crédit)</a:t>
            </a:r>
          </a:p>
          <a:p>
            <a:pPr marL="0" indent="0">
              <a:buNone/>
            </a:pPr>
            <a:endParaRPr lang="fr-BE" u="sng" dirty="0" smtClean="0"/>
          </a:p>
        </p:txBody>
      </p:sp>
    </p:spTree>
    <p:extLst>
      <p:ext uri="{BB962C8B-B14F-4D97-AF65-F5344CB8AC3E}">
        <p14:creationId xmlns:p14="http://schemas.microsoft.com/office/powerpoint/2010/main" val="1760937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6656" y="414442"/>
            <a:ext cx="10485119" cy="1415902"/>
          </a:xfrm>
        </p:spPr>
        <p:txBody>
          <a:bodyPr>
            <a:normAutofit fontScale="90000"/>
          </a:bodyPr>
          <a:lstStyle/>
          <a:p>
            <a:r>
              <a:rPr lang="fr-BE" dirty="0" smtClean="0"/>
              <a:t>Nouveautés du secteur (non législatives)</a:t>
            </a:r>
            <a:endParaRPr lang="fr-BE" dirty="0"/>
          </a:p>
        </p:txBody>
      </p:sp>
      <p:sp>
        <p:nvSpPr>
          <p:cNvPr id="3" name="Espace réservé du contenu 2"/>
          <p:cNvSpPr>
            <a:spLocks noGrp="1"/>
          </p:cNvSpPr>
          <p:nvPr>
            <p:ph idx="1"/>
          </p:nvPr>
        </p:nvSpPr>
        <p:spPr/>
        <p:txBody>
          <a:bodyPr>
            <a:normAutofit/>
          </a:bodyPr>
          <a:lstStyle/>
          <a:p>
            <a:pPr marL="0" indent="0">
              <a:buNone/>
            </a:pPr>
            <a:r>
              <a:rPr lang="fr-BE" sz="2800" b="1" u="sng" dirty="0">
                <a:solidFill>
                  <a:srgbClr val="FF0000"/>
                </a:solidFill>
              </a:rPr>
              <a:t>Salle des ventes des huissiers de justice</a:t>
            </a:r>
          </a:p>
          <a:p>
            <a:pPr marL="0" indent="0">
              <a:buNone/>
            </a:pPr>
            <a:r>
              <a:rPr lang="fr-BE" sz="2800" b="1" u="sng" dirty="0" smtClean="0">
                <a:solidFill>
                  <a:srgbClr val="FF0000"/>
                </a:solidFill>
              </a:rPr>
              <a:t>SPF Finances</a:t>
            </a:r>
          </a:p>
          <a:p>
            <a:pPr marL="0" indent="0">
              <a:buNone/>
            </a:pPr>
            <a:r>
              <a:rPr lang="fr-BE" sz="2800" b="1" u="sng" dirty="0" err="1">
                <a:solidFill>
                  <a:srgbClr val="FF0000"/>
                </a:solidFill>
              </a:rPr>
              <a:t>Parking.brussels</a:t>
            </a:r>
            <a:endParaRPr lang="fr-BE" sz="2800" u="sng" dirty="0"/>
          </a:p>
          <a:p>
            <a:pPr marL="0" indent="0">
              <a:buNone/>
            </a:pPr>
            <a:r>
              <a:rPr lang="fr-BE" sz="2800" b="1" u="sng" dirty="0" smtClean="0">
                <a:solidFill>
                  <a:srgbClr val="FF0000"/>
                </a:solidFill>
              </a:rPr>
              <a:t>STIB</a:t>
            </a:r>
          </a:p>
          <a:p>
            <a:pPr marL="0" indent="0">
              <a:buNone/>
            </a:pPr>
            <a:r>
              <a:rPr lang="fr-BE" sz="2800" b="1" u="sng" dirty="0" smtClean="0">
                <a:solidFill>
                  <a:srgbClr val="FF0000"/>
                </a:solidFill>
              </a:rPr>
              <a:t>Plateforme CPC</a:t>
            </a:r>
          </a:p>
        </p:txBody>
      </p:sp>
    </p:spTree>
    <p:extLst>
      <p:ext uri="{BB962C8B-B14F-4D97-AF65-F5344CB8AC3E}">
        <p14:creationId xmlns:p14="http://schemas.microsoft.com/office/powerpoint/2010/main" val="385714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b="1" dirty="0" smtClean="0">
                <a:solidFill>
                  <a:srgbClr val="FF0000"/>
                </a:solidFill>
              </a:rPr>
              <a:t>Ventes publiques digitales</a:t>
            </a:r>
            <a:endParaRPr lang="fr-BE" b="1" dirty="0">
              <a:solidFill>
                <a:srgbClr val="FF0000"/>
              </a:solidFill>
            </a:endParaRPr>
          </a:p>
        </p:txBody>
      </p:sp>
      <p:sp>
        <p:nvSpPr>
          <p:cNvPr id="3" name="Espace réservé du contenu 2"/>
          <p:cNvSpPr>
            <a:spLocks noGrp="1"/>
          </p:cNvSpPr>
          <p:nvPr>
            <p:ph idx="1"/>
          </p:nvPr>
        </p:nvSpPr>
        <p:spPr>
          <a:xfrm>
            <a:off x="657224" y="1987296"/>
            <a:ext cx="11193399" cy="4498848"/>
          </a:xfrm>
        </p:spPr>
        <p:txBody>
          <a:bodyPr>
            <a:normAutofit/>
          </a:bodyPr>
          <a:lstStyle/>
          <a:p>
            <a:pPr lvl="2">
              <a:buFont typeface="Wingdings" panose="05000000000000000000" pitchFamily="2" charset="2"/>
              <a:buChar char="Ø"/>
            </a:pPr>
            <a:r>
              <a:rPr lang="fr-BE" u="sng" dirty="0" smtClean="0"/>
              <a:t>AR du 28.11.2021 déterminant </a:t>
            </a:r>
            <a:r>
              <a:rPr lang="fr-BE" u="sng" dirty="0"/>
              <a:t>les modalités de vente publique judiciaire électronique de biens </a:t>
            </a:r>
            <a:r>
              <a:rPr lang="fr-BE" u="sng" dirty="0" smtClean="0"/>
              <a:t>meubles</a:t>
            </a:r>
          </a:p>
          <a:p>
            <a:pPr lvl="2">
              <a:buFont typeface="Wingdings" panose="05000000000000000000" pitchFamily="2" charset="2"/>
              <a:buChar char="Ø"/>
            </a:pPr>
            <a:r>
              <a:rPr lang="fr-BE" u="sng" dirty="0" smtClean="0"/>
              <a:t>AM du 29.11.2021 fixant </a:t>
            </a:r>
            <a:r>
              <a:rPr lang="fr-BE" u="sng" dirty="0"/>
              <a:t>le montant de la rétribution due au gestionnaire de la plateforme</a:t>
            </a:r>
          </a:p>
          <a:p>
            <a:pPr marL="0" indent="0">
              <a:buNone/>
            </a:pPr>
            <a:endParaRPr lang="fr-BE" dirty="0" smtClean="0"/>
          </a:p>
          <a:p>
            <a:pPr marL="0" indent="0">
              <a:buNone/>
            </a:pPr>
            <a:r>
              <a:rPr lang="fr-BE" dirty="0" smtClean="0"/>
              <a:t>En 2021, la Salle des ventes de Bruxelles a commencé à organiser des ventes digitales.</a:t>
            </a:r>
          </a:p>
          <a:p>
            <a:pPr marL="0" indent="0">
              <a:buNone/>
            </a:pPr>
            <a:r>
              <a:rPr lang="fr-BE" dirty="0" smtClean="0"/>
              <a:t>Qu’est-ce que ça change :</a:t>
            </a:r>
          </a:p>
          <a:p>
            <a:pPr lvl="1">
              <a:buFont typeface="Arial" panose="020B0604020202020204" pitchFamily="34" charset="0"/>
              <a:buChar char="•"/>
            </a:pPr>
            <a:r>
              <a:rPr lang="fr-BE" dirty="0" smtClean="0"/>
              <a:t>Enlèvement jusqu’au jeudi après-midi</a:t>
            </a:r>
          </a:p>
          <a:p>
            <a:pPr lvl="1">
              <a:buFont typeface="Arial" panose="020B0604020202020204" pitchFamily="34" charset="0"/>
              <a:buChar char="•"/>
            </a:pPr>
            <a:r>
              <a:rPr lang="fr-BE" dirty="0" smtClean="0"/>
              <a:t>Exposition le vendredi matin</a:t>
            </a:r>
          </a:p>
          <a:p>
            <a:pPr lvl="1">
              <a:buFont typeface="Arial" panose="020B0604020202020204" pitchFamily="34" charset="0"/>
              <a:buChar char="•"/>
            </a:pPr>
            <a:r>
              <a:rPr lang="fr-BE" dirty="0" smtClean="0"/>
              <a:t>E</a:t>
            </a:r>
            <a:r>
              <a:rPr lang="fr-BE" dirty="0"/>
              <a:t>nchères électroniques du vendredi midi au lundi </a:t>
            </a:r>
            <a:r>
              <a:rPr lang="fr-BE" dirty="0" smtClean="0"/>
              <a:t>midi</a:t>
            </a:r>
          </a:p>
          <a:p>
            <a:pPr lvl="1">
              <a:buFont typeface="Arial" panose="020B0604020202020204" pitchFamily="34" charset="0"/>
              <a:buChar char="•"/>
            </a:pPr>
            <a:r>
              <a:rPr lang="fr-BE" dirty="0" smtClean="0"/>
              <a:t>Toujours pas de vente physique concomitante</a:t>
            </a:r>
            <a:endParaRPr lang="fr-BE" dirty="0"/>
          </a:p>
          <a:p>
            <a:pPr lvl="1">
              <a:buFont typeface="Arial" panose="020B0604020202020204" pitchFamily="34" charset="0"/>
              <a:buChar char="•"/>
            </a:pPr>
            <a:endParaRPr lang="fr-BE" dirty="0" smtClean="0"/>
          </a:p>
          <a:p>
            <a:pPr marL="4572" lvl="1" indent="0">
              <a:buNone/>
            </a:pPr>
            <a:r>
              <a:rPr lang="fr-BE" dirty="0" smtClean="0"/>
              <a:t>Pas d’explosion des prix (pour le moment)</a:t>
            </a:r>
            <a:endParaRPr lang="fr-BE" dirty="0"/>
          </a:p>
        </p:txBody>
      </p:sp>
    </p:spTree>
    <p:extLst>
      <p:ext uri="{BB962C8B-B14F-4D97-AF65-F5344CB8AC3E}">
        <p14:creationId xmlns:p14="http://schemas.microsoft.com/office/powerpoint/2010/main" val="2019748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b="1" dirty="0" smtClean="0">
                <a:solidFill>
                  <a:srgbClr val="FF0000"/>
                </a:solidFill>
              </a:rPr>
              <a:t>SPF Finances</a:t>
            </a:r>
            <a:endParaRPr lang="fr-BE" b="1" dirty="0">
              <a:solidFill>
                <a:srgbClr val="FF0000"/>
              </a:solidFill>
            </a:endParaRPr>
          </a:p>
        </p:txBody>
      </p:sp>
      <p:sp>
        <p:nvSpPr>
          <p:cNvPr id="3" name="Espace réservé du contenu 2"/>
          <p:cNvSpPr>
            <a:spLocks noGrp="1"/>
          </p:cNvSpPr>
          <p:nvPr>
            <p:ph idx="1"/>
          </p:nvPr>
        </p:nvSpPr>
        <p:spPr>
          <a:xfrm>
            <a:off x="517358" y="1732547"/>
            <a:ext cx="10913023" cy="4596063"/>
          </a:xfrm>
        </p:spPr>
        <p:txBody>
          <a:bodyPr>
            <a:normAutofit lnSpcReduction="10000"/>
          </a:bodyPr>
          <a:lstStyle/>
          <a:p>
            <a:pPr marL="0" indent="0">
              <a:buNone/>
            </a:pPr>
            <a:r>
              <a:rPr lang="fr-BE" sz="2800" b="1" u="sng" dirty="0" smtClean="0">
                <a:solidFill>
                  <a:schemeClr val="tx1"/>
                </a:solidFill>
              </a:rPr>
              <a:t>Evolution des TEAMS RECOUVREMENT en tant que super créancier étatique </a:t>
            </a:r>
          </a:p>
          <a:p>
            <a:pPr marL="0" indent="0" algn="ctr">
              <a:buNone/>
            </a:pPr>
            <a:r>
              <a:rPr lang="fr-BE" dirty="0"/>
              <a:t>Procédures très strictes et standardisées auxquelles il faut s’adapter.</a:t>
            </a:r>
          </a:p>
          <a:p>
            <a:pPr lvl="1">
              <a:buFont typeface="Arial" panose="020B0604020202020204" pitchFamily="34" charset="0"/>
              <a:buChar char="•"/>
            </a:pPr>
            <a:endParaRPr lang="fr-BE" sz="2800" b="1" u="sng" dirty="0">
              <a:solidFill>
                <a:srgbClr val="FF0000"/>
              </a:solidFill>
            </a:endParaRPr>
          </a:p>
          <a:p>
            <a:pPr lvl="1">
              <a:lnSpc>
                <a:spcPct val="100000"/>
              </a:lnSpc>
              <a:buFont typeface="Arial" panose="020B0604020202020204" pitchFamily="34" charset="0"/>
              <a:buChar char="•"/>
            </a:pPr>
            <a:r>
              <a:rPr lang="fr-BE" b="1" dirty="0" smtClean="0"/>
              <a:t>Nouveaux contentieux </a:t>
            </a:r>
            <a:r>
              <a:rPr lang="fr-BE" dirty="0" smtClean="0"/>
              <a:t>des Teams Recouvrement – dettes SECAL (1</a:t>
            </a:r>
            <a:r>
              <a:rPr lang="fr-BE" baseline="30000" dirty="0" smtClean="0"/>
              <a:t>er</a:t>
            </a:r>
            <a:r>
              <a:rPr lang="fr-BE" dirty="0" smtClean="0"/>
              <a:t> janvier) et Amendes pénales (1</a:t>
            </a:r>
            <a:r>
              <a:rPr lang="fr-BE" baseline="30000" dirty="0" smtClean="0"/>
              <a:t>er</a:t>
            </a:r>
            <a:r>
              <a:rPr lang="fr-BE" dirty="0" smtClean="0"/>
              <a:t> mai) </a:t>
            </a:r>
            <a:r>
              <a:rPr lang="fr-BE" dirty="0" smtClean="0">
                <a:sym typeface="Wingdings" panose="05000000000000000000" pitchFamily="2" charset="2"/>
              </a:rPr>
              <a:t> </a:t>
            </a:r>
            <a:r>
              <a:rPr lang="fr-BE" dirty="0" smtClean="0"/>
              <a:t>Principe du Receveur unique</a:t>
            </a:r>
          </a:p>
          <a:p>
            <a:pPr lvl="1">
              <a:lnSpc>
                <a:spcPct val="100000"/>
              </a:lnSpc>
              <a:buFont typeface="Arial" panose="020B0604020202020204" pitchFamily="34" charset="0"/>
              <a:buChar char="•"/>
            </a:pPr>
            <a:r>
              <a:rPr lang="fr-BE" dirty="0" smtClean="0"/>
              <a:t>Demande de plan de paiement possible </a:t>
            </a:r>
            <a:r>
              <a:rPr lang="fr-BE" b="1" dirty="0" smtClean="0"/>
              <a:t>par téléphone </a:t>
            </a:r>
            <a:r>
              <a:rPr lang="fr-BE" dirty="0" smtClean="0"/>
              <a:t>en maximum 18 mois</a:t>
            </a:r>
          </a:p>
          <a:p>
            <a:pPr lvl="1">
              <a:lnSpc>
                <a:spcPct val="100000"/>
              </a:lnSpc>
              <a:buFont typeface="Arial" panose="020B0604020202020204" pitchFamily="34" charset="0"/>
              <a:buChar char="•"/>
            </a:pPr>
            <a:r>
              <a:rPr lang="fr-BE" b="1" dirty="0" smtClean="0"/>
              <a:t>RAD</a:t>
            </a:r>
            <a:r>
              <a:rPr lang="fr-BE" dirty="0" smtClean="0"/>
              <a:t> applicable aux dettes SECAL et aux Amendes Pénales</a:t>
            </a:r>
          </a:p>
          <a:p>
            <a:pPr lvl="1">
              <a:lnSpc>
                <a:spcPct val="100000"/>
              </a:lnSpc>
              <a:buFont typeface="Arial" panose="020B0604020202020204" pitchFamily="34" charset="0"/>
              <a:buChar char="•"/>
            </a:pPr>
            <a:r>
              <a:rPr lang="fr-BE" dirty="0" smtClean="0"/>
              <a:t>Il est possible de </a:t>
            </a:r>
            <a:r>
              <a:rPr lang="fr-BE" b="1" dirty="0" smtClean="0"/>
              <a:t>limiter les saisies totales pour le SECAL </a:t>
            </a:r>
            <a:r>
              <a:rPr lang="fr-BE" dirty="0" smtClean="0"/>
              <a:t>mais il faut proposer un plan de paiement couvrant </a:t>
            </a:r>
            <a:r>
              <a:rPr lang="fr-BE" b="1" dirty="0" smtClean="0"/>
              <a:t>au moins la mensualité en cours</a:t>
            </a:r>
          </a:p>
          <a:p>
            <a:pPr lvl="1">
              <a:lnSpc>
                <a:spcPct val="100000"/>
              </a:lnSpc>
              <a:buFont typeface="Arial" panose="020B0604020202020204" pitchFamily="34" charset="0"/>
              <a:buChar char="•"/>
            </a:pPr>
            <a:r>
              <a:rPr lang="fr-BE" dirty="0" smtClean="0"/>
              <a:t>Toujours problème en cas de grosse dette d’amende pénale.</a:t>
            </a:r>
          </a:p>
          <a:p>
            <a:pPr lvl="1">
              <a:lnSpc>
                <a:spcPct val="100000"/>
              </a:lnSpc>
              <a:buFont typeface="Arial" panose="020B0604020202020204" pitchFamily="34" charset="0"/>
              <a:buChar char="•"/>
            </a:pPr>
            <a:r>
              <a:rPr lang="fr-BE" b="1" dirty="0" smtClean="0"/>
              <a:t>SMD = Partenaire privilégier </a:t>
            </a:r>
            <a:r>
              <a:rPr lang="fr-BE" dirty="0" smtClean="0"/>
              <a:t>selon le Médiateur Fédéral</a:t>
            </a:r>
          </a:p>
        </p:txBody>
      </p:sp>
    </p:spTree>
    <p:extLst>
      <p:ext uri="{BB962C8B-B14F-4D97-AF65-F5344CB8AC3E}">
        <p14:creationId xmlns:p14="http://schemas.microsoft.com/office/powerpoint/2010/main" val="174067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7358" y="195856"/>
            <a:ext cx="10772775" cy="1658198"/>
          </a:xfrm>
        </p:spPr>
        <p:txBody>
          <a:bodyPr>
            <a:normAutofit/>
          </a:bodyPr>
          <a:lstStyle/>
          <a:p>
            <a:r>
              <a:rPr lang="fr-BE" b="1" dirty="0" err="1" smtClean="0">
                <a:solidFill>
                  <a:srgbClr val="FF0000"/>
                </a:solidFill>
                <a:latin typeface="+mn-lt"/>
                <a:ea typeface="+mn-ea"/>
                <a:cs typeface="+mn-cs"/>
              </a:rPr>
              <a:t>Parking.brussels</a:t>
            </a:r>
            <a:endParaRPr lang="fr-BE" b="1" dirty="0">
              <a:solidFill>
                <a:srgbClr val="FF0000"/>
              </a:solidFill>
              <a:latin typeface="+mn-lt"/>
              <a:ea typeface="+mn-ea"/>
              <a:cs typeface="+mn-cs"/>
            </a:endParaRPr>
          </a:p>
        </p:txBody>
      </p:sp>
      <p:sp>
        <p:nvSpPr>
          <p:cNvPr id="3" name="Espace réservé du contenu 2"/>
          <p:cNvSpPr>
            <a:spLocks noGrp="1"/>
          </p:cNvSpPr>
          <p:nvPr>
            <p:ph idx="1"/>
          </p:nvPr>
        </p:nvSpPr>
        <p:spPr>
          <a:xfrm>
            <a:off x="517358" y="1600200"/>
            <a:ext cx="11213431" cy="4944979"/>
          </a:xfrm>
        </p:spPr>
        <p:txBody>
          <a:bodyPr>
            <a:normAutofit/>
          </a:bodyPr>
          <a:lstStyle/>
          <a:p>
            <a:pPr marL="0" indent="0">
              <a:buNone/>
            </a:pPr>
            <a:r>
              <a:rPr lang="fr-BE" sz="2800" b="1" u="sng" dirty="0" smtClean="0">
                <a:solidFill>
                  <a:schemeClr val="tx1"/>
                </a:solidFill>
              </a:rPr>
              <a:t>Changement d’huissier </a:t>
            </a:r>
          </a:p>
          <a:p>
            <a:pPr marL="0" indent="0">
              <a:buNone/>
            </a:pPr>
            <a:endParaRPr lang="fr-BE" sz="2800" b="1" u="sng" dirty="0" smtClean="0">
              <a:solidFill>
                <a:srgbClr val="FF0000"/>
              </a:solidFill>
            </a:endParaRPr>
          </a:p>
          <a:p>
            <a:pPr marL="0" indent="0">
              <a:buNone/>
            </a:pPr>
            <a:r>
              <a:rPr lang="fr-BE" i="1" dirty="0" smtClean="0"/>
              <a:t>« Certains </a:t>
            </a:r>
            <a:r>
              <a:rPr lang="fr-BE" i="1" dirty="0"/>
              <a:t>usagers s’étonneront donc peut-être de recevoir un courrier de la part de l’étude Modero pour le compte de </a:t>
            </a:r>
            <a:r>
              <a:rPr lang="fr-BE" i="1" dirty="0" err="1"/>
              <a:t>parking.brussels</a:t>
            </a:r>
            <a:r>
              <a:rPr lang="fr-BE" i="1" dirty="0"/>
              <a:t>. Nous tenons à les rassurer sur ce point : cette étude d’huissiers représente bien l’Agence du stationnement. Si vous avez reçu un </a:t>
            </a:r>
            <a:r>
              <a:rPr lang="fr-BE" b="1" i="1" dirty="0"/>
              <a:t>« Rappel Huissier</a:t>
            </a:r>
            <a:r>
              <a:rPr lang="fr-BE" i="1" dirty="0"/>
              <a:t> » dont la daté est égale ou ultérieure au </a:t>
            </a:r>
            <a:r>
              <a:rPr lang="fr-BE" b="1" i="1" dirty="0"/>
              <a:t>07/10/2021</a:t>
            </a:r>
            <a:r>
              <a:rPr lang="fr-BE" i="1" dirty="0"/>
              <a:t>, veuillez vous adresser à l’étude Modero uniquement. </a:t>
            </a:r>
            <a:r>
              <a:rPr lang="fr-BE" i="1" dirty="0" smtClean="0"/>
              <a:t> »</a:t>
            </a:r>
            <a:endParaRPr lang="fr-BE" sz="2800" b="1" i="1" u="sng" dirty="0" smtClean="0">
              <a:solidFill>
                <a:srgbClr val="FF0000"/>
              </a:solidFill>
            </a:endParaRPr>
          </a:p>
        </p:txBody>
      </p:sp>
    </p:spTree>
    <p:extLst>
      <p:ext uri="{BB962C8B-B14F-4D97-AF65-F5344CB8AC3E}">
        <p14:creationId xmlns:p14="http://schemas.microsoft.com/office/powerpoint/2010/main" val="4023312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7358" y="195856"/>
            <a:ext cx="10772775" cy="1658198"/>
          </a:xfrm>
        </p:spPr>
        <p:txBody>
          <a:bodyPr>
            <a:normAutofit/>
          </a:bodyPr>
          <a:lstStyle/>
          <a:p>
            <a:r>
              <a:rPr lang="fr-BE" b="1" dirty="0" smtClean="0">
                <a:solidFill>
                  <a:srgbClr val="FF0000"/>
                </a:solidFill>
                <a:latin typeface="+mn-lt"/>
                <a:ea typeface="+mn-ea"/>
                <a:cs typeface="+mn-cs"/>
              </a:rPr>
              <a:t>La STIB</a:t>
            </a:r>
            <a:endParaRPr lang="fr-BE" b="1" dirty="0">
              <a:solidFill>
                <a:srgbClr val="FF0000"/>
              </a:solidFill>
              <a:latin typeface="+mn-lt"/>
              <a:ea typeface="+mn-ea"/>
              <a:cs typeface="+mn-cs"/>
            </a:endParaRPr>
          </a:p>
        </p:txBody>
      </p:sp>
      <p:sp>
        <p:nvSpPr>
          <p:cNvPr id="3" name="Espace réservé du contenu 2"/>
          <p:cNvSpPr>
            <a:spLocks noGrp="1"/>
          </p:cNvSpPr>
          <p:nvPr>
            <p:ph idx="1"/>
          </p:nvPr>
        </p:nvSpPr>
        <p:spPr>
          <a:xfrm>
            <a:off x="517358" y="1600200"/>
            <a:ext cx="11213431" cy="4944979"/>
          </a:xfrm>
        </p:spPr>
        <p:txBody>
          <a:bodyPr>
            <a:normAutofit lnSpcReduction="10000"/>
          </a:bodyPr>
          <a:lstStyle/>
          <a:p>
            <a:pPr marL="0" indent="0">
              <a:buNone/>
            </a:pPr>
            <a:r>
              <a:rPr lang="fr-BE" sz="2800" b="1" u="sng" dirty="0" smtClean="0">
                <a:solidFill>
                  <a:schemeClr val="tx1"/>
                </a:solidFill>
              </a:rPr>
              <a:t>Fini de réclamer 25,00€ supplémentaires pour les surtaxes</a:t>
            </a:r>
          </a:p>
          <a:p>
            <a:pPr marL="0" indent="0">
              <a:buNone/>
            </a:pPr>
            <a:endParaRPr lang="fr-BE" sz="2800" b="1" u="sng" dirty="0" smtClean="0">
              <a:solidFill>
                <a:srgbClr val="FF0000"/>
              </a:solidFill>
            </a:endParaRPr>
          </a:p>
          <a:p>
            <a:pPr lvl="1">
              <a:buFont typeface="Arial" panose="020B0604020202020204" pitchFamily="34" charset="0"/>
              <a:buChar char="•"/>
            </a:pPr>
            <a:r>
              <a:rPr lang="fr-BE" dirty="0"/>
              <a:t>Un voyageur </a:t>
            </a:r>
            <a:r>
              <a:rPr lang="fr-BE" dirty="0" smtClean="0"/>
              <a:t>contrôlé </a:t>
            </a:r>
            <a:r>
              <a:rPr lang="fr-BE" dirty="0"/>
              <a:t>sans titre de transport </a:t>
            </a:r>
            <a:r>
              <a:rPr lang="fr-BE" dirty="0" smtClean="0"/>
              <a:t>doit s’acquitter d’une </a:t>
            </a:r>
            <a:r>
              <a:rPr lang="fr-BE" b="1" dirty="0" smtClean="0"/>
              <a:t>surtaxe de 107,00€</a:t>
            </a:r>
            <a:r>
              <a:rPr lang="fr-BE" dirty="0" smtClean="0"/>
              <a:t> </a:t>
            </a:r>
            <a:endParaRPr lang="fr-BE" dirty="0"/>
          </a:p>
          <a:p>
            <a:pPr lvl="1">
              <a:lnSpc>
                <a:spcPct val="100000"/>
              </a:lnSpc>
              <a:buFont typeface="Arial" panose="020B0604020202020204" pitchFamily="34" charset="0"/>
              <a:buChar char="•"/>
            </a:pPr>
            <a:r>
              <a:rPr lang="fr-BE" dirty="0" smtClean="0"/>
              <a:t>En cas de non paiement, le dossier passait chez Modero qui </a:t>
            </a:r>
            <a:r>
              <a:rPr lang="fr-BE" b="1" dirty="0" smtClean="0"/>
              <a:t>réclamait 25,00€ en plus </a:t>
            </a:r>
          </a:p>
          <a:p>
            <a:pPr lvl="1">
              <a:lnSpc>
                <a:spcPct val="100000"/>
              </a:lnSpc>
              <a:buFont typeface="Arial" panose="020B0604020202020204" pitchFamily="34" charset="0"/>
              <a:buChar char="•"/>
            </a:pPr>
            <a:r>
              <a:rPr lang="fr-BE" dirty="0" smtClean="0"/>
              <a:t>Ce supplément est </a:t>
            </a:r>
            <a:r>
              <a:rPr lang="fr-BE" b="1" dirty="0" smtClean="0"/>
              <a:t>souvent accepté </a:t>
            </a:r>
            <a:r>
              <a:rPr lang="fr-BE" dirty="0" smtClean="0"/>
              <a:t>par les juges qui ne se posent pas de question.</a:t>
            </a:r>
          </a:p>
          <a:p>
            <a:pPr lvl="1">
              <a:lnSpc>
                <a:spcPct val="100000"/>
              </a:lnSpc>
              <a:buFont typeface="Arial" panose="020B0604020202020204" pitchFamily="34" charset="0"/>
              <a:buChar char="•"/>
            </a:pPr>
            <a:r>
              <a:rPr lang="fr-BE" dirty="0" smtClean="0"/>
              <a:t>Le 21/02/2021, </a:t>
            </a:r>
            <a:r>
              <a:rPr lang="fr-BE" b="1" dirty="0" smtClean="0"/>
              <a:t>la Justice de Paix de St Gilles a rejeté ce supplément.</a:t>
            </a:r>
            <a:endParaRPr lang="fr-BE" dirty="0" smtClean="0"/>
          </a:p>
          <a:p>
            <a:pPr lvl="1">
              <a:lnSpc>
                <a:spcPct val="100000"/>
              </a:lnSpc>
              <a:buFont typeface="Arial" panose="020B0604020202020204" pitchFamily="34" charset="0"/>
              <a:buChar char="•"/>
            </a:pPr>
            <a:r>
              <a:rPr lang="fr-BE" dirty="0" smtClean="0"/>
              <a:t>Nous avons constaté que ce supplément n’était </a:t>
            </a:r>
            <a:r>
              <a:rPr lang="fr-BE" b="1" dirty="0" smtClean="0"/>
              <a:t>pas dans les Conditions Générales</a:t>
            </a:r>
          </a:p>
          <a:p>
            <a:pPr lvl="1">
              <a:lnSpc>
                <a:spcPct val="100000"/>
              </a:lnSpc>
              <a:buFont typeface="Arial" panose="020B0604020202020204" pitchFamily="34" charset="0"/>
              <a:buChar char="•"/>
            </a:pPr>
            <a:r>
              <a:rPr lang="fr-BE" dirty="0" smtClean="0"/>
              <a:t>Nous avons </a:t>
            </a:r>
            <a:r>
              <a:rPr lang="fr-BE" b="1" dirty="0" smtClean="0"/>
              <a:t>interrogé Modero et la STIB </a:t>
            </a:r>
            <a:r>
              <a:rPr lang="fr-BE" dirty="0" smtClean="0"/>
              <a:t>sur la raison de ce supplément, sans réaction.</a:t>
            </a:r>
          </a:p>
          <a:p>
            <a:pPr lvl="1">
              <a:lnSpc>
                <a:spcPct val="100000"/>
              </a:lnSpc>
              <a:buFont typeface="Arial" panose="020B0604020202020204" pitchFamily="34" charset="0"/>
              <a:buChar char="•"/>
            </a:pPr>
            <a:r>
              <a:rPr lang="fr-BE" b="1" dirty="0" smtClean="0"/>
              <a:t>Contact avec l’Ombudsman </a:t>
            </a:r>
            <a:r>
              <a:rPr lang="fr-BE" dirty="0" smtClean="0"/>
              <a:t>de la STIB qui nous confirme que ce supplément n’est pas prévu (ni perçu) par la STIB. En août, il demande à l’huissier de cesser cette pratique.</a:t>
            </a:r>
          </a:p>
          <a:p>
            <a:pPr lvl="1">
              <a:lnSpc>
                <a:spcPct val="100000"/>
              </a:lnSpc>
              <a:buFont typeface="Arial" panose="020B0604020202020204" pitchFamily="34" charset="0"/>
              <a:buChar char="•"/>
            </a:pPr>
            <a:r>
              <a:rPr lang="fr-BE" dirty="0" smtClean="0"/>
              <a:t>En décembre nous constatons que ce frais est </a:t>
            </a:r>
            <a:r>
              <a:rPr lang="fr-BE" b="1" dirty="0" smtClean="0"/>
              <a:t>toujours présent dans certains décompte.</a:t>
            </a:r>
          </a:p>
          <a:p>
            <a:pPr lvl="1">
              <a:lnSpc>
                <a:spcPct val="100000"/>
              </a:lnSpc>
              <a:buFont typeface="Arial" panose="020B0604020202020204" pitchFamily="34" charset="0"/>
              <a:buChar char="•"/>
            </a:pPr>
            <a:r>
              <a:rPr lang="fr-BE" dirty="0" smtClean="0"/>
              <a:t>Nous prévenons l’Ombudsman et allons </a:t>
            </a:r>
            <a:r>
              <a:rPr lang="fr-BE" b="1" dirty="0" smtClean="0"/>
              <a:t>porter plainte.</a:t>
            </a:r>
            <a:endParaRPr lang="fr-BE" dirty="0" smtClean="0"/>
          </a:p>
        </p:txBody>
      </p:sp>
    </p:spTree>
    <p:extLst>
      <p:ext uri="{BB962C8B-B14F-4D97-AF65-F5344CB8AC3E}">
        <p14:creationId xmlns:p14="http://schemas.microsoft.com/office/powerpoint/2010/main" val="2359174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b="1" dirty="0" smtClean="0">
                <a:solidFill>
                  <a:srgbClr val="FF0000"/>
                </a:solidFill>
              </a:rPr>
              <a:t>Plateforme CPC</a:t>
            </a:r>
            <a:endParaRPr lang="fr-BE" b="1" dirty="0">
              <a:solidFill>
                <a:srgbClr val="FF0000"/>
              </a:solidFill>
            </a:endParaRPr>
          </a:p>
        </p:txBody>
      </p:sp>
      <p:sp>
        <p:nvSpPr>
          <p:cNvPr id="3" name="Espace réservé du contenu 2"/>
          <p:cNvSpPr>
            <a:spLocks noGrp="1"/>
          </p:cNvSpPr>
          <p:nvPr>
            <p:ph idx="1"/>
          </p:nvPr>
        </p:nvSpPr>
        <p:spPr>
          <a:xfrm>
            <a:off x="676274" y="1767840"/>
            <a:ext cx="10753725" cy="4645152"/>
          </a:xfrm>
        </p:spPr>
        <p:txBody>
          <a:bodyPr>
            <a:normAutofit lnSpcReduction="10000"/>
          </a:bodyPr>
          <a:lstStyle/>
          <a:p>
            <a:r>
              <a:rPr lang="fr-BE" dirty="0"/>
              <a:t>Mise en place au niveau national du modèle de partenariat Modero - CPAS </a:t>
            </a:r>
            <a:r>
              <a:rPr lang="fr-BE" dirty="0" smtClean="0"/>
              <a:t>d'Anvers</a:t>
            </a:r>
          </a:p>
          <a:p>
            <a:endParaRPr lang="fr-BE" dirty="0"/>
          </a:p>
          <a:p>
            <a:pPr>
              <a:buFont typeface="Arial" panose="020B0604020202020204" pitchFamily="34" charset="0"/>
              <a:buChar char="•"/>
            </a:pPr>
            <a:r>
              <a:rPr lang="fr-BE" dirty="0" smtClean="0"/>
              <a:t> Pas </a:t>
            </a:r>
            <a:r>
              <a:rPr lang="fr-BE" dirty="0"/>
              <a:t>de base </a:t>
            </a:r>
            <a:r>
              <a:rPr lang="fr-BE" dirty="0" smtClean="0"/>
              <a:t>légale</a:t>
            </a:r>
          </a:p>
          <a:p>
            <a:pPr>
              <a:buFont typeface="Arial" panose="020B0604020202020204" pitchFamily="34" charset="0"/>
              <a:buChar char="•"/>
            </a:pPr>
            <a:r>
              <a:rPr lang="fr-BE" dirty="0" smtClean="0"/>
              <a:t> Pas </a:t>
            </a:r>
            <a:r>
              <a:rPr lang="fr-BE" dirty="0"/>
              <a:t>d'autorisation de l'Autorité de protection des </a:t>
            </a:r>
            <a:r>
              <a:rPr lang="fr-BE" dirty="0" smtClean="0"/>
              <a:t>données</a:t>
            </a:r>
          </a:p>
          <a:p>
            <a:pPr>
              <a:buFont typeface="Arial" panose="020B0604020202020204" pitchFamily="34" charset="0"/>
              <a:buChar char="•"/>
            </a:pPr>
            <a:r>
              <a:rPr lang="fr-BE" dirty="0" smtClean="0"/>
              <a:t> Collecte </a:t>
            </a:r>
            <a:r>
              <a:rPr lang="fr-BE" dirty="0"/>
              <a:t>et partage de données sensibles (santé, infraction pénale., mineurs</a:t>
            </a:r>
            <a:r>
              <a:rPr lang="fr-BE" dirty="0" smtClean="0"/>
              <a:t>..)</a:t>
            </a:r>
          </a:p>
          <a:p>
            <a:pPr>
              <a:buFont typeface="Arial" panose="020B0604020202020204" pitchFamily="34" charset="0"/>
              <a:buChar char="•"/>
            </a:pPr>
            <a:r>
              <a:rPr lang="fr-BE" dirty="0" smtClean="0"/>
              <a:t> Pas </a:t>
            </a:r>
            <a:r>
              <a:rPr lang="fr-BE" dirty="0"/>
              <a:t>d'obligation pour les créanciers participants d'accepter le plan de paiement </a:t>
            </a:r>
            <a:r>
              <a:rPr lang="fr-BE" dirty="0" smtClean="0"/>
              <a:t>proposé</a:t>
            </a:r>
          </a:p>
          <a:p>
            <a:pPr>
              <a:buFont typeface="Arial" panose="020B0604020202020204" pitchFamily="34" charset="0"/>
              <a:buChar char="•"/>
            </a:pPr>
            <a:r>
              <a:rPr lang="fr-BE" dirty="0" smtClean="0"/>
              <a:t> Secret professionnel</a:t>
            </a:r>
          </a:p>
          <a:p>
            <a:pPr>
              <a:buFont typeface="Arial" panose="020B0604020202020204" pitchFamily="34" charset="0"/>
              <a:buChar char="•"/>
            </a:pPr>
            <a:r>
              <a:rPr lang="fr-BE" dirty="0" smtClean="0"/>
              <a:t> Consentement </a:t>
            </a:r>
            <a:r>
              <a:rPr lang="fr-BE" dirty="0"/>
              <a:t>libre </a:t>
            </a:r>
            <a:r>
              <a:rPr lang="fr-BE" dirty="0" smtClean="0"/>
              <a:t>?</a:t>
            </a:r>
          </a:p>
          <a:p>
            <a:pPr>
              <a:buFont typeface="Arial" panose="020B0604020202020204" pitchFamily="34" charset="0"/>
              <a:buChar char="•"/>
            </a:pPr>
            <a:r>
              <a:rPr lang="fr-BE" dirty="0" smtClean="0"/>
              <a:t> Risque </a:t>
            </a:r>
            <a:r>
              <a:rPr lang="fr-BE" dirty="0"/>
              <a:t>de situations d'exclusion </a:t>
            </a:r>
            <a:r>
              <a:rPr lang="fr-BE" dirty="0" smtClean="0"/>
              <a:t>injustifiées</a:t>
            </a:r>
          </a:p>
          <a:p>
            <a:pPr>
              <a:buFont typeface="Arial" panose="020B0604020202020204" pitchFamily="34" charset="0"/>
              <a:buChar char="•"/>
            </a:pPr>
            <a:r>
              <a:rPr lang="fr-BE" dirty="0" smtClean="0"/>
              <a:t> Coûts ? Manque de transparence</a:t>
            </a:r>
            <a:endParaRPr lang="fr-BE" dirty="0"/>
          </a:p>
        </p:txBody>
      </p:sp>
    </p:spTree>
    <p:extLst>
      <p:ext uri="{BB962C8B-B14F-4D97-AF65-F5344CB8AC3E}">
        <p14:creationId xmlns:p14="http://schemas.microsoft.com/office/powerpoint/2010/main" val="2655202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Nouveautés législatives </a:t>
            </a:r>
            <a:endParaRPr lang="fr-BE" dirty="0"/>
          </a:p>
        </p:txBody>
      </p:sp>
      <p:sp>
        <p:nvSpPr>
          <p:cNvPr id="3" name="Espace réservé du contenu 2"/>
          <p:cNvSpPr>
            <a:spLocks noGrp="1"/>
          </p:cNvSpPr>
          <p:nvPr>
            <p:ph idx="1"/>
          </p:nvPr>
        </p:nvSpPr>
        <p:spPr/>
        <p:txBody>
          <a:bodyPr>
            <a:normAutofit/>
          </a:bodyPr>
          <a:lstStyle/>
          <a:p>
            <a:pPr marL="0" indent="0">
              <a:buNone/>
            </a:pPr>
            <a:r>
              <a:rPr lang="fr-BE" sz="2800" b="1" u="sng" dirty="0">
                <a:solidFill>
                  <a:srgbClr val="FF0000"/>
                </a:solidFill>
              </a:rPr>
              <a:t>Registre central des règlements collectifs de dettes</a:t>
            </a:r>
          </a:p>
          <a:p>
            <a:pPr marL="0" indent="0">
              <a:buNone/>
            </a:pPr>
            <a:r>
              <a:rPr lang="fr-BE" sz="2800" b="1" u="sng" dirty="0">
                <a:solidFill>
                  <a:srgbClr val="FF0000"/>
                </a:solidFill>
              </a:rPr>
              <a:t>Loyer</a:t>
            </a:r>
          </a:p>
          <a:p>
            <a:pPr marL="0" indent="0">
              <a:buNone/>
            </a:pPr>
            <a:r>
              <a:rPr lang="fr-BE" sz="2800" b="1" u="sng" dirty="0">
                <a:solidFill>
                  <a:srgbClr val="FF0000"/>
                </a:solidFill>
              </a:rPr>
              <a:t>Amendes routières</a:t>
            </a:r>
          </a:p>
          <a:p>
            <a:pPr marL="0" indent="0">
              <a:buNone/>
            </a:pPr>
            <a:r>
              <a:rPr lang="fr-BE" sz="2800" b="1" u="sng" dirty="0">
                <a:solidFill>
                  <a:srgbClr val="FF0000"/>
                </a:solidFill>
              </a:rPr>
              <a:t>GRAPA</a:t>
            </a:r>
          </a:p>
          <a:p>
            <a:pPr marL="0" indent="0">
              <a:buNone/>
            </a:pPr>
            <a:r>
              <a:rPr lang="fr-BE" sz="2800" b="1" u="sng" dirty="0">
                <a:solidFill>
                  <a:srgbClr val="FF0000"/>
                </a:solidFill>
              </a:rPr>
              <a:t>Congé deuil</a:t>
            </a:r>
          </a:p>
          <a:p>
            <a:pPr marL="0" indent="0">
              <a:buNone/>
            </a:pPr>
            <a:r>
              <a:rPr lang="fr-BE" sz="2800" b="1" u="sng" dirty="0">
                <a:solidFill>
                  <a:srgbClr val="FF0000"/>
                </a:solidFill>
              </a:rPr>
              <a:t>Registre Central des « clignotants » économiques</a:t>
            </a:r>
          </a:p>
          <a:p>
            <a:pPr marL="0" indent="0">
              <a:buNone/>
            </a:pPr>
            <a:r>
              <a:rPr lang="fr-BE" sz="2800" b="1" u="sng" dirty="0">
                <a:solidFill>
                  <a:srgbClr val="FF0000"/>
                </a:solidFill>
              </a:rPr>
              <a:t>Ordonnance Eau</a:t>
            </a:r>
          </a:p>
          <a:p>
            <a:pPr marL="0" indent="0">
              <a:buNone/>
            </a:pPr>
            <a:endParaRPr lang="fr-BE" u="sng" dirty="0" smtClean="0"/>
          </a:p>
        </p:txBody>
      </p:sp>
    </p:spTree>
    <p:extLst>
      <p:ext uri="{BB962C8B-B14F-4D97-AF65-F5344CB8AC3E}">
        <p14:creationId xmlns:p14="http://schemas.microsoft.com/office/powerpoint/2010/main" val="3167597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43632" y="557134"/>
            <a:ext cx="11745168" cy="6167842"/>
          </a:xfrm>
          <a:prstGeom prst="rect">
            <a:avLst/>
          </a:prstGeom>
          <a:noFill/>
        </p:spPr>
        <p:txBody>
          <a:bodyPr wrap="square" rtlCol="0">
            <a:spAutoFit/>
          </a:bodyPr>
          <a:lstStyle/>
          <a:p>
            <a:pPr>
              <a:lnSpc>
                <a:spcPct val="85000"/>
              </a:lnSpc>
              <a:spcBef>
                <a:spcPct val="0"/>
              </a:spcBef>
            </a:pPr>
            <a:r>
              <a:rPr lang="fr-BE" sz="5400" b="1" spc="-120" dirty="0">
                <a:solidFill>
                  <a:srgbClr val="FF0000"/>
                </a:solidFill>
                <a:latin typeface="+mj-lt"/>
                <a:ea typeface="+mj-ea"/>
                <a:cs typeface="+mj-cs"/>
              </a:rPr>
              <a:t>Registre central des règlements collectifs de dettes</a:t>
            </a:r>
          </a:p>
          <a:p>
            <a:pPr algn="just"/>
            <a:endParaRPr lang="fr-BE" dirty="0"/>
          </a:p>
          <a:p>
            <a:pPr algn="just"/>
            <a:r>
              <a:rPr lang="fr-BE" sz="2000" dirty="0">
                <a:latin typeface="GillSans" panose="020B0602020204020204" pitchFamily="34" charset="0"/>
              </a:rPr>
              <a:t>Voir </a:t>
            </a:r>
            <a:r>
              <a:rPr lang="fr-BE" sz="2000" b="1" dirty="0">
                <a:latin typeface="GillSans" panose="020B0602020204020204" pitchFamily="34" charset="0"/>
              </a:rPr>
              <a:t>Loi du 5 mai 2019 </a:t>
            </a:r>
            <a:r>
              <a:rPr lang="fr-BE" sz="2000" dirty="0">
                <a:latin typeface="GillSans" panose="020B0602020204020204" pitchFamily="34" charset="0"/>
              </a:rPr>
              <a:t>portant dispositions diverses en matière d'informatisation de la Justice, de modernisation du statut des juges consulaires et relativement à la banque des actes notariés: 1</a:t>
            </a:r>
            <a:r>
              <a:rPr lang="fr-BE" sz="2000" baseline="30000" dirty="0">
                <a:latin typeface="GillSans" panose="020B0602020204020204" pitchFamily="34" charset="0"/>
              </a:rPr>
              <a:t>er</a:t>
            </a:r>
            <a:r>
              <a:rPr lang="fr-BE" sz="2000" dirty="0">
                <a:latin typeface="GillSans" panose="020B0602020204020204" pitchFamily="34" charset="0"/>
              </a:rPr>
              <a:t> janvier 2020 </a:t>
            </a:r>
          </a:p>
          <a:p>
            <a:pPr algn="just"/>
            <a:endParaRPr lang="fr-BE" sz="2800" b="1" u="sng" dirty="0"/>
          </a:p>
          <a:p>
            <a:pPr algn="just"/>
            <a:r>
              <a:rPr lang="fr-BE" sz="2800" b="1" u="sng" dirty="0"/>
              <a:t>Report au 1</a:t>
            </a:r>
            <a:r>
              <a:rPr lang="fr-BE" sz="2800" b="1" u="sng" baseline="30000" dirty="0"/>
              <a:t>er</a:t>
            </a:r>
            <a:r>
              <a:rPr lang="fr-BE" sz="2800" b="1" u="sng" dirty="0"/>
              <a:t> janvier 2021 :</a:t>
            </a:r>
            <a:r>
              <a:rPr lang="fr-BE" sz="2000" dirty="0">
                <a:latin typeface="GillSans" panose="020B0602020204020204" pitchFamily="34" charset="0"/>
              </a:rPr>
              <a:t> par la </a:t>
            </a:r>
            <a:r>
              <a:rPr lang="fr-BE" sz="2000" b="1" dirty="0">
                <a:latin typeface="GillSans" panose="020B0602020204020204" pitchFamily="34" charset="0"/>
              </a:rPr>
              <a:t>loi du 11 décembre 2019 </a:t>
            </a:r>
            <a:r>
              <a:rPr lang="fr-BE" sz="2000" dirty="0">
                <a:latin typeface="GillSans" panose="020B0602020204020204" pitchFamily="34" charset="0"/>
              </a:rPr>
              <a:t>(M.B. 20 décembre 2019).</a:t>
            </a:r>
          </a:p>
          <a:p>
            <a:pPr algn="just"/>
            <a:r>
              <a:rPr lang="fr-BE" sz="2800" b="1" u="sng" dirty="0"/>
              <a:t>Report au 1</a:t>
            </a:r>
            <a:r>
              <a:rPr lang="fr-BE" sz="2800" b="1" u="sng" baseline="30000" dirty="0"/>
              <a:t>er</a:t>
            </a:r>
            <a:r>
              <a:rPr lang="fr-BE" sz="2800" b="1" u="sng" dirty="0"/>
              <a:t> janvier 2022 :</a:t>
            </a:r>
            <a:r>
              <a:rPr lang="fr-BE" sz="2000" dirty="0">
                <a:latin typeface="GillSans" panose="020B0602020204020204" pitchFamily="34" charset="0"/>
              </a:rPr>
              <a:t> par la </a:t>
            </a:r>
            <a:r>
              <a:rPr lang="fr-BE" sz="2000" b="1" dirty="0">
                <a:latin typeface="GillSans" panose="020B0602020204020204" pitchFamily="34" charset="0"/>
              </a:rPr>
              <a:t>loi du 20 décembre 2020 (</a:t>
            </a:r>
            <a:r>
              <a:rPr lang="fr-BE" sz="2000" dirty="0">
                <a:latin typeface="GillSans" panose="020B0602020204020204" pitchFamily="34" charset="0"/>
              </a:rPr>
              <a:t>M.B. 24 décembre 2020)</a:t>
            </a:r>
            <a:r>
              <a:rPr lang="fr-BE" sz="2000" dirty="0"/>
              <a:t>.</a:t>
            </a:r>
          </a:p>
          <a:p>
            <a:pPr algn="just"/>
            <a:r>
              <a:rPr lang="fr-BE" sz="2800" b="1" u="sng" dirty="0">
                <a:solidFill>
                  <a:srgbClr val="0070C0"/>
                </a:solidFill>
              </a:rPr>
              <a:t>Report au 1</a:t>
            </a:r>
            <a:r>
              <a:rPr lang="fr-BE" sz="2800" b="1" u="sng" baseline="30000" dirty="0">
                <a:solidFill>
                  <a:srgbClr val="0070C0"/>
                </a:solidFill>
              </a:rPr>
              <a:t>er</a:t>
            </a:r>
            <a:r>
              <a:rPr lang="fr-BE" sz="2800" b="1" u="sng" dirty="0">
                <a:solidFill>
                  <a:srgbClr val="0070C0"/>
                </a:solidFill>
              </a:rPr>
              <a:t> janvier 2023 :</a:t>
            </a:r>
            <a:r>
              <a:rPr lang="fr-BE" sz="2000" dirty="0">
                <a:solidFill>
                  <a:srgbClr val="0070C0"/>
                </a:solidFill>
                <a:latin typeface="GillSans" panose="020B0602020204020204" pitchFamily="34" charset="0"/>
              </a:rPr>
              <a:t> par la </a:t>
            </a:r>
            <a:r>
              <a:rPr lang="fr-BE" sz="2000" b="1" dirty="0">
                <a:solidFill>
                  <a:srgbClr val="0070C0"/>
                </a:solidFill>
                <a:latin typeface="GillSans" panose="020B0602020204020204" pitchFamily="34" charset="0"/>
              </a:rPr>
              <a:t>loi du 23 décembre 2021 (</a:t>
            </a:r>
            <a:r>
              <a:rPr lang="fr-BE" sz="2000" dirty="0">
                <a:solidFill>
                  <a:srgbClr val="0070C0"/>
                </a:solidFill>
                <a:latin typeface="GillSans" panose="020B0602020204020204" pitchFamily="34" charset="0"/>
              </a:rPr>
              <a:t>M.B. 30 décembre 2021).</a:t>
            </a:r>
          </a:p>
          <a:p>
            <a:pPr algn="just"/>
            <a:endParaRPr lang="fr-BE" sz="2500" b="1" u="sng" dirty="0"/>
          </a:p>
          <a:p>
            <a:pPr algn="just"/>
            <a:r>
              <a:rPr lang="fr-BE" sz="2000" dirty="0">
                <a:latin typeface="GillSans" panose="020B0602020204020204" pitchFamily="34" charset="0"/>
              </a:rPr>
              <a:t>Mais de sources fiables, </a:t>
            </a:r>
            <a:r>
              <a:rPr lang="fr-BE" sz="2000" dirty="0" smtClean="0">
                <a:latin typeface="GillSans" panose="020B0602020204020204" pitchFamily="34" charset="0"/>
              </a:rPr>
              <a:t>« </a:t>
            </a:r>
            <a:r>
              <a:rPr lang="fr-BE" sz="2000" b="1" dirty="0" smtClean="0">
                <a:latin typeface="GillSans" panose="020B0602020204020204" pitchFamily="34" charset="0"/>
              </a:rPr>
              <a:t>le </a:t>
            </a:r>
            <a:r>
              <a:rPr lang="fr-BE" sz="2000" b="1" dirty="0">
                <a:latin typeface="GillSans" panose="020B0602020204020204" pitchFamily="34" charset="0"/>
              </a:rPr>
              <a:t>début de </a:t>
            </a:r>
            <a:r>
              <a:rPr lang="fr-BE" sz="2000" b="1" dirty="0" smtClean="0">
                <a:latin typeface="GillSans" panose="020B0602020204020204" pitchFamily="34" charset="0"/>
              </a:rPr>
              <a:t>l’accélération » </a:t>
            </a:r>
            <a:r>
              <a:rPr lang="fr-BE" sz="2000" dirty="0">
                <a:latin typeface="GillSans" panose="020B0602020204020204" pitchFamily="34" charset="0"/>
              </a:rPr>
              <a:t>de la mise en place du fichier est en </a:t>
            </a:r>
            <a:r>
              <a:rPr lang="fr-BE" sz="2000" dirty="0" smtClean="0">
                <a:latin typeface="GillSans" panose="020B0602020204020204" pitchFamily="34" charset="0"/>
              </a:rPr>
              <a:t>route </a:t>
            </a:r>
            <a:r>
              <a:rPr lang="fr-BE" sz="2000" dirty="0" smtClean="0">
                <a:latin typeface="GillSans" panose="020B0602020204020204" pitchFamily="34" charset="0"/>
                <a:sym typeface="Wingdings" panose="05000000000000000000" pitchFamily="2" charset="2"/>
              </a:rPr>
              <a:t>. Dans les milieux, on parle de plus en plus que le fichier pourrait être opérationnel à la fin de l’année judiciaire.</a:t>
            </a:r>
            <a:endParaRPr lang="fr-BE" sz="2000" dirty="0">
              <a:latin typeface="GillSans" panose="020B0602020204020204" pitchFamily="34" charset="0"/>
            </a:endParaRPr>
          </a:p>
          <a:p>
            <a:pPr algn="just"/>
            <a:endParaRPr lang="fr-BE" sz="2800" b="1" u="sng" dirty="0"/>
          </a:p>
        </p:txBody>
      </p:sp>
      <p:sp>
        <p:nvSpPr>
          <p:cNvPr id="5" name="Rectangle 4"/>
          <p:cNvSpPr/>
          <p:nvPr/>
        </p:nvSpPr>
        <p:spPr>
          <a:xfrm>
            <a:off x="243632" y="2119100"/>
            <a:ext cx="11327364" cy="369332"/>
          </a:xfrm>
          <a:prstGeom prst="rect">
            <a:avLst/>
          </a:prstGeom>
        </p:spPr>
        <p:txBody>
          <a:bodyPr wrap="square">
            <a:spAutoFit/>
          </a:bodyPr>
          <a:lstStyle/>
          <a:p>
            <a:pPr algn="just"/>
            <a:r>
              <a:rPr lang="fr-BE" dirty="0">
                <a:solidFill>
                  <a:schemeClr val="bg1"/>
                </a:solidFill>
              </a:rPr>
              <a:t> </a:t>
            </a:r>
            <a:endParaRPr lang="fr-BE" sz="1600" i="1" dirty="0">
              <a:solidFill>
                <a:schemeClr val="bg1"/>
              </a:solidFill>
            </a:endParaRPr>
          </a:p>
        </p:txBody>
      </p:sp>
    </p:spTree>
    <p:extLst>
      <p:ext uri="{BB962C8B-B14F-4D97-AF65-F5344CB8AC3E}">
        <p14:creationId xmlns:p14="http://schemas.microsoft.com/office/powerpoint/2010/main" val="32658714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880" y="0"/>
            <a:ext cx="10772775" cy="1658198"/>
          </a:xfrm>
        </p:spPr>
        <p:txBody>
          <a:bodyPr>
            <a:normAutofit/>
          </a:bodyPr>
          <a:lstStyle/>
          <a:p>
            <a:r>
              <a:rPr lang="fr-BE" b="1" dirty="0" smtClean="0">
                <a:solidFill>
                  <a:srgbClr val="FF0000"/>
                </a:solidFill>
              </a:rPr>
              <a:t>Loyer</a:t>
            </a:r>
            <a:endParaRPr lang="fr-BE" b="1" dirty="0">
              <a:solidFill>
                <a:srgbClr val="FF0000"/>
              </a:solidFill>
            </a:endParaRPr>
          </a:p>
        </p:txBody>
      </p:sp>
      <p:sp>
        <p:nvSpPr>
          <p:cNvPr id="3" name="Espace réservé du contenu 2"/>
          <p:cNvSpPr>
            <a:spLocks noGrp="1"/>
          </p:cNvSpPr>
          <p:nvPr>
            <p:ph idx="1"/>
          </p:nvPr>
        </p:nvSpPr>
        <p:spPr>
          <a:xfrm>
            <a:off x="426720" y="1304544"/>
            <a:ext cx="11362943" cy="5108448"/>
          </a:xfrm>
        </p:spPr>
        <p:txBody>
          <a:bodyPr>
            <a:normAutofit/>
          </a:bodyPr>
          <a:lstStyle/>
          <a:p>
            <a:pPr marL="461772" lvl="1" indent="-457200">
              <a:buFont typeface="+mj-lt"/>
              <a:buAutoNum type="arabicPeriod"/>
            </a:pPr>
            <a:r>
              <a:rPr lang="fr-BE" b="1" i="0" u="sng" dirty="0" smtClean="0"/>
              <a:t>Réforme </a:t>
            </a:r>
            <a:r>
              <a:rPr lang="fr-BE" b="1" i="0" u="sng" dirty="0"/>
              <a:t>de l’allocation de loyer</a:t>
            </a:r>
          </a:p>
          <a:p>
            <a:pPr lvl="2">
              <a:buFont typeface="Wingdings" panose="05000000000000000000" pitchFamily="2" charset="2"/>
              <a:buChar char="Ø"/>
            </a:pPr>
            <a:r>
              <a:rPr lang="fr-BE" u="sng" dirty="0" smtClean="0"/>
              <a:t>AGRB du 15/07/2021 instituant une allocation de loyer</a:t>
            </a:r>
            <a:endParaRPr lang="fr-BE" u="sng" dirty="0"/>
          </a:p>
          <a:p>
            <a:pPr marL="0" lvl="1" indent="0">
              <a:spcBef>
                <a:spcPts val="1300"/>
              </a:spcBef>
              <a:buNone/>
            </a:pPr>
            <a:r>
              <a:rPr lang="fr-BE" sz="2000" dirty="0" smtClean="0"/>
              <a:t>Entrée </a:t>
            </a:r>
            <a:r>
              <a:rPr lang="fr-BE" sz="2000" dirty="0"/>
              <a:t>en vigueur le </a:t>
            </a:r>
            <a:r>
              <a:rPr lang="fr-BE" sz="2000" dirty="0" smtClean="0"/>
              <a:t>10/10/2021</a:t>
            </a:r>
          </a:p>
          <a:p>
            <a:pPr marL="0" lvl="1" indent="0">
              <a:spcBef>
                <a:spcPts val="1300"/>
              </a:spcBef>
              <a:buNone/>
            </a:pPr>
            <a:r>
              <a:rPr lang="fr-BE" sz="2000" dirty="0" smtClean="0"/>
              <a:t>RAPPEL = </a:t>
            </a:r>
            <a:r>
              <a:rPr lang="fr-BE" sz="2000" dirty="0"/>
              <a:t>aide financière destinée à couvrir une partie du loyer des personnes en attente de logement social.</a:t>
            </a:r>
            <a:endParaRPr lang="fr-BE" sz="2000" dirty="0" smtClean="0"/>
          </a:p>
          <a:p>
            <a:pPr marL="342900" lvl="1">
              <a:buFont typeface="Arial" panose="020B0604020202020204" pitchFamily="34" charset="0"/>
              <a:buChar char="•"/>
            </a:pPr>
            <a:r>
              <a:rPr lang="fr-BE" sz="2000" dirty="0" smtClean="0"/>
              <a:t>Remplace et simplifie la procédure d’octroi de l’allocation de loyer mensuelle.</a:t>
            </a:r>
          </a:p>
          <a:p>
            <a:pPr marL="342900" lvl="1">
              <a:buFont typeface="Arial" panose="020B0604020202020204" pitchFamily="34" charset="0"/>
              <a:buChar char="•"/>
            </a:pPr>
            <a:r>
              <a:rPr lang="fr-BE" sz="2000" dirty="0" smtClean="0"/>
              <a:t>Montant = 160€ par ménage (120€ si </a:t>
            </a:r>
            <a:r>
              <a:rPr lang="fr-BE" sz="2000" dirty="0"/>
              <a:t>famille monoparentale </a:t>
            </a:r>
            <a:r>
              <a:rPr lang="fr-BE" sz="2000" dirty="0" smtClean="0"/>
              <a:t>gagnant entre 17.389,83€ &amp; 22.315,89€)</a:t>
            </a:r>
          </a:p>
          <a:p>
            <a:pPr marL="0" lvl="1" indent="0">
              <a:buNone/>
            </a:pPr>
            <a:r>
              <a:rPr lang="fr-BE" sz="2000" dirty="0"/>
              <a:t>	</a:t>
            </a:r>
            <a:r>
              <a:rPr lang="fr-BE" sz="2000" dirty="0" smtClean="0"/>
              <a:t>+ 20€ par enfant à charge (40€ si famille monoparentale)</a:t>
            </a:r>
          </a:p>
          <a:p>
            <a:pPr marL="342900" lvl="1">
              <a:buFont typeface="Arial" panose="020B0604020202020204" pitchFamily="34" charset="0"/>
              <a:buChar char="•"/>
            </a:pPr>
            <a:r>
              <a:rPr lang="fr-BE" sz="2000" dirty="0" smtClean="0"/>
              <a:t>Octroyée pour 5 ans, renouvelables une fois (plusieurs fois si handicapé ou + de 65 ans)</a:t>
            </a:r>
          </a:p>
          <a:p>
            <a:pPr marL="342900" lvl="1">
              <a:buFont typeface="Arial" panose="020B0604020202020204" pitchFamily="34" charset="0"/>
              <a:buChar char="•"/>
            </a:pPr>
            <a:r>
              <a:rPr lang="fr-BE" sz="2000" dirty="0"/>
              <a:t>Conditions </a:t>
            </a:r>
            <a:r>
              <a:rPr lang="fr-BE" sz="2000" dirty="0" smtClean="0"/>
              <a:t>:</a:t>
            </a:r>
            <a:endParaRPr lang="fr-BE" sz="2000" dirty="0"/>
          </a:p>
          <a:p>
            <a:pPr marL="937110" lvl="5" indent="-285750">
              <a:buFont typeface="Wingdings" panose="05000000000000000000" pitchFamily="2" charset="2"/>
              <a:buChar char="q"/>
            </a:pPr>
            <a:r>
              <a:rPr lang="fr-BE" sz="1600" dirty="0"/>
              <a:t>seuil de revenu annuel (22.315,89€ si famille monoparentale – 12.867,57€ si personne isolée – 17.389,83€ si ménage) </a:t>
            </a:r>
          </a:p>
          <a:p>
            <a:pPr marL="937110" lvl="5" indent="-285750">
              <a:buFont typeface="Wingdings" panose="05000000000000000000" pitchFamily="2" charset="2"/>
              <a:buChar char="q"/>
            </a:pPr>
            <a:r>
              <a:rPr lang="fr-BE" sz="1600" dirty="0"/>
              <a:t>être domicilié à Bruxelles via un bail </a:t>
            </a:r>
            <a:r>
              <a:rPr lang="fr-BE" sz="1600" dirty="0" smtClean="0"/>
              <a:t>de </a:t>
            </a:r>
            <a:r>
              <a:rPr lang="fr-BE" sz="1600" dirty="0"/>
              <a:t>résidence principale</a:t>
            </a:r>
          </a:p>
          <a:p>
            <a:pPr marL="937110" lvl="5" indent="-285750">
              <a:buFont typeface="Wingdings" panose="05000000000000000000" pitchFamily="2" charset="2"/>
              <a:buChar char="q"/>
            </a:pPr>
            <a:r>
              <a:rPr lang="fr-BE" sz="1600" dirty="0"/>
              <a:t>Avoir au moins 6 points de « titres de propriété » (2 si famille monoparentale)</a:t>
            </a:r>
          </a:p>
          <a:p>
            <a:pPr marL="937110" lvl="5" indent="-285750">
              <a:buFont typeface="Wingdings" panose="05000000000000000000" pitchFamily="2" charset="2"/>
              <a:buChar char="q"/>
            </a:pPr>
            <a:r>
              <a:rPr lang="fr-BE" sz="1600" dirty="0"/>
              <a:t>ne pas être propriétaire ailleurs</a:t>
            </a:r>
          </a:p>
          <a:p>
            <a:pPr marL="937110" lvl="5" indent="-285750">
              <a:buFont typeface="Wingdings" panose="05000000000000000000" pitchFamily="2" charset="2"/>
              <a:buChar char="q"/>
            </a:pPr>
            <a:r>
              <a:rPr lang="fr-BE" sz="1600" dirty="0"/>
              <a:t>le bien loué ne doit pas appartenir à la famille au 2</a:t>
            </a:r>
            <a:r>
              <a:rPr lang="fr-BE" sz="1600" baseline="30000" dirty="0"/>
              <a:t>ème</a:t>
            </a:r>
            <a:r>
              <a:rPr lang="fr-BE" sz="1600" dirty="0"/>
              <a:t> degré ou à une AIS</a:t>
            </a:r>
            <a:endParaRPr lang="fr-BE" sz="2000" dirty="0" smtClean="0"/>
          </a:p>
          <a:p>
            <a:pPr marL="342900" lvl="1">
              <a:buFont typeface="Arial" panose="020B0604020202020204" pitchFamily="34" charset="0"/>
              <a:buChar char="•"/>
            </a:pPr>
            <a:r>
              <a:rPr lang="fr-BE" sz="2000" dirty="0" smtClean="0"/>
              <a:t>Formulaire téléchargeable sur </a:t>
            </a:r>
            <a:r>
              <a:rPr lang="fr-BE" sz="2000" dirty="0" smtClean="0">
                <a:hlinkClick r:id="rId2"/>
              </a:rPr>
              <a:t>https://logement.brussels/louer/allocation-loyer/</a:t>
            </a:r>
            <a:r>
              <a:rPr lang="fr-BE" sz="2000" dirty="0" smtClean="0"/>
              <a:t> </a:t>
            </a:r>
          </a:p>
        </p:txBody>
      </p:sp>
    </p:spTree>
    <p:extLst>
      <p:ext uri="{BB962C8B-B14F-4D97-AF65-F5344CB8AC3E}">
        <p14:creationId xmlns:p14="http://schemas.microsoft.com/office/powerpoint/2010/main" val="4144578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9120" y="560832"/>
            <a:ext cx="10905744" cy="5815584"/>
          </a:xfrm>
        </p:spPr>
        <p:txBody>
          <a:bodyPr>
            <a:normAutofit lnSpcReduction="10000"/>
          </a:bodyPr>
          <a:lstStyle/>
          <a:p>
            <a:pPr marL="0" lvl="1" indent="0">
              <a:buNone/>
            </a:pPr>
            <a:r>
              <a:rPr lang="fr-BE" b="1" u="sng" dirty="0" smtClean="0"/>
              <a:t>2.   Commission </a:t>
            </a:r>
            <a:r>
              <a:rPr lang="fr-BE" b="1" u="sng" dirty="0"/>
              <a:t>Paritaire Locative destinée à lutter contre les loyers abusifs </a:t>
            </a:r>
            <a:r>
              <a:rPr lang="fr-BE" sz="1600" dirty="0"/>
              <a:t>	</a:t>
            </a:r>
          </a:p>
          <a:p>
            <a:pPr marL="342900" lvl="1">
              <a:buFont typeface="Wingdings" panose="05000000000000000000" pitchFamily="2" charset="2"/>
              <a:buChar char="Ø"/>
            </a:pPr>
            <a:r>
              <a:rPr lang="fr-BE" sz="2000" i="1" u="sng" dirty="0"/>
              <a:t>Ordonnance </a:t>
            </a:r>
            <a:r>
              <a:rPr lang="fr-BE" sz="2000" i="1" u="sng" dirty="0">
                <a:solidFill>
                  <a:schemeClr val="tx1"/>
                </a:solidFill>
              </a:rPr>
              <a:t>du 28/10/2021</a:t>
            </a:r>
            <a:r>
              <a:rPr lang="fr-BE" sz="2000" i="1" u="sng" dirty="0">
                <a:solidFill>
                  <a:schemeClr val="tx1"/>
                </a:solidFill>
                <a:hlinkClick r:id="rId2"/>
              </a:rPr>
              <a:t> visant à instaurer une commission paritaire locative et à lutter contre les loyers abusifs</a:t>
            </a:r>
            <a:r>
              <a:rPr lang="fr-BE" sz="2000" i="1" u="sng" dirty="0">
                <a:solidFill>
                  <a:schemeClr val="tx1"/>
                </a:solidFill>
              </a:rPr>
              <a:t> </a:t>
            </a:r>
          </a:p>
          <a:p>
            <a:pPr marL="0" lvl="1" indent="0">
              <a:buNone/>
            </a:pPr>
            <a:endParaRPr lang="fr-BE" sz="2000" dirty="0" smtClean="0"/>
          </a:p>
          <a:p>
            <a:pPr marL="0" lvl="1" indent="0">
              <a:buNone/>
            </a:pPr>
            <a:r>
              <a:rPr lang="fr-BE" sz="2000" dirty="0" smtClean="0"/>
              <a:t>Entrée </a:t>
            </a:r>
            <a:r>
              <a:rPr lang="fr-BE" sz="2000" dirty="0"/>
              <a:t>en vigueur le 02/12/2021</a:t>
            </a:r>
          </a:p>
          <a:p>
            <a:pPr marL="0" lvl="1" indent="0">
              <a:buNone/>
            </a:pPr>
            <a:r>
              <a:rPr lang="fr-BE" sz="2000" dirty="0"/>
              <a:t>Complète le mécanisme </a:t>
            </a:r>
            <a:r>
              <a:rPr lang="fr-BE" sz="2000" dirty="0" smtClean="0"/>
              <a:t>de « grille indicative des loyers » existant à Bruxelles depuis 2017.</a:t>
            </a:r>
          </a:p>
          <a:p>
            <a:pPr marL="0" lvl="1" indent="0">
              <a:buNone/>
            </a:pPr>
            <a:endParaRPr lang="fr-BE" sz="2000" dirty="0"/>
          </a:p>
          <a:p>
            <a:pPr marL="342900" lvl="1">
              <a:buFont typeface="Arial" panose="020B0604020202020204" pitchFamily="34" charset="0"/>
              <a:buChar char="•"/>
            </a:pPr>
            <a:r>
              <a:rPr lang="fr-BE" sz="2000" dirty="0" smtClean="0"/>
              <a:t>Institue la Commission Paritaire Locative qui peut </a:t>
            </a:r>
          </a:p>
          <a:p>
            <a:pPr marL="646938" lvl="3" indent="-171450">
              <a:buFont typeface="Wingdings" panose="05000000000000000000" pitchFamily="2" charset="2"/>
              <a:buChar char="q"/>
            </a:pPr>
            <a:r>
              <a:rPr lang="fr-BE" sz="1600" dirty="0" smtClean="0"/>
              <a:t> rendre un avis </a:t>
            </a:r>
            <a:r>
              <a:rPr lang="fr-BE" sz="1600" dirty="0"/>
              <a:t>gratuit et non contraignant</a:t>
            </a:r>
            <a:r>
              <a:rPr lang="fr-BE" sz="1600" dirty="0" smtClean="0"/>
              <a:t> sur la justesse du loyer</a:t>
            </a:r>
          </a:p>
          <a:p>
            <a:pPr marL="646938" lvl="3" indent="-171450">
              <a:buFont typeface="Wingdings" panose="05000000000000000000" pitchFamily="2" charset="2"/>
              <a:buChar char="q"/>
            </a:pPr>
            <a:r>
              <a:rPr lang="fr-BE" sz="1600" dirty="0" smtClean="0"/>
              <a:t> proposer une conciliation entre </a:t>
            </a:r>
            <a:r>
              <a:rPr lang="fr-BE" sz="1600" dirty="0"/>
              <a:t>les parties, </a:t>
            </a:r>
            <a:endParaRPr lang="fr-BE" sz="1600" dirty="0" smtClean="0"/>
          </a:p>
          <a:p>
            <a:pPr marL="646938" lvl="3" indent="-171450">
              <a:buFont typeface="Wingdings" panose="05000000000000000000" pitchFamily="2" charset="2"/>
              <a:buChar char="q"/>
            </a:pPr>
            <a:r>
              <a:rPr lang="fr-BE" sz="1600" dirty="0" smtClean="0"/>
              <a:t> Être consultée par le locataire, le bailleur et aussi le juge de paix </a:t>
            </a:r>
          </a:p>
          <a:p>
            <a:pPr marL="342900" lvl="1">
              <a:buFont typeface="Arial" panose="020B0604020202020204" pitchFamily="34" charset="0"/>
              <a:buChar char="•"/>
            </a:pPr>
            <a:endParaRPr lang="fr-BE" sz="2000" dirty="0" smtClean="0"/>
          </a:p>
          <a:p>
            <a:pPr marL="342900" lvl="1">
              <a:buFont typeface="Arial" panose="020B0604020202020204" pitchFamily="34" charset="0"/>
              <a:buChar char="•"/>
            </a:pPr>
            <a:r>
              <a:rPr lang="fr-BE" sz="2000" dirty="0" smtClean="0"/>
              <a:t>Crée </a:t>
            </a:r>
            <a:r>
              <a:rPr lang="fr-BE" sz="2000" dirty="0"/>
              <a:t>la présomption de loyer abusif quand il y a une différence de 20% avec le loyer de référence</a:t>
            </a:r>
          </a:p>
          <a:p>
            <a:pPr marL="646938" lvl="3" indent="-171450">
              <a:buFont typeface="Wingdings" panose="05000000000000000000" pitchFamily="2" charset="2"/>
              <a:buChar char="q"/>
            </a:pPr>
            <a:r>
              <a:rPr lang="fr-BE" sz="1600" dirty="0" smtClean="0"/>
              <a:t> Cette présomption est </a:t>
            </a:r>
            <a:r>
              <a:rPr lang="fr-BE" sz="1600" dirty="0" err="1" smtClean="0"/>
              <a:t>réfragable</a:t>
            </a:r>
            <a:r>
              <a:rPr lang="fr-BE" sz="1600" dirty="0" smtClean="0"/>
              <a:t> avec des justifications d’environnement ou de qualité intrinsèque</a:t>
            </a:r>
          </a:p>
          <a:p>
            <a:pPr marL="646938" lvl="3" indent="-171450">
              <a:buFont typeface="Wingdings" panose="05000000000000000000" pitchFamily="2" charset="2"/>
              <a:buChar char="q"/>
            </a:pPr>
            <a:r>
              <a:rPr lang="fr-BE" sz="1600" dirty="0" smtClean="0"/>
              <a:t> De même un écart de moins de 20% peut être abusif en cas de défaut de qualité substantiel</a:t>
            </a:r>
          </a:p>
          <a:p>
            <a:pPr marL="646938" lvl="3" indent="-171450">
              <a:buFont typeface="Wingdings" panose="05000000000000000000" pitchFamily="2" charset="2"/>
              <a:buChar char="q"/>
            </a:pPr>
            <a:r>
              <a:rPr lang="fr-BE" sz="1600" dirty="0" smtClean="0"/>
              <a:t> Sanction = action en révision de loyer (possible de tenter d’abord le recours à l’avis de la Commission)</a:t>
            </a:r>
          </a:p>
          <a:p>
            <a:pPr marL="342900" lvl="1">
              <a:buFont typeface="Arial" panose="020B0604020202020204" pitchFamily="34" charset="0"/>
              <a:buChar char="•"/>
            </a:pPr>
            <a:endParaRPr lang="fr-BE" sz="2000" dirty="0" smtClean="0"/>
          </a:p>
          <a:p>
            <a:pPr marL="342900" lvl="1">
              <a:buFont typeface="Arial" panose="020B0604020202020204" pitchFamily="34" charset="0"/>
              <a:buChar char="•"/>
            </a:pPr>
            <a:r>
              <a:rPr lang="fr-BE" sz="2000" dirty="0" smtClean="0"/>
              <a:t>Obligation </a:t>
            </a:r>
            <a:r>
              <a:rPr lang="fr-BE" sz="2000" dirty="0"/>
              <a:t>de mentionner le loyer de référence sur tout nouveau contrat de </a:t>
            </a:r>
            <a:r>
              <a:rPr lang="fr-BE" sz="2000" dirty="0" smtClean="0"/>
              <a:t>bail</a:t>
            </a:r>
          </a:p>
          <a:p>
            <a:pPr marL="342900" lvl="1">
              <a:buFont typeface="Arial" panose="020B0604020202020204" pitchFamily="34" charset="0"/>
              <a:buChar char="•"/>
            </a:pPr>
            <a:endParaRPr lang="fr-BE" sz="2000" dirty="0" smtClean="0"/>
          </a:p>
          <a:p>
            <a:pPr marL="342900" lvl="1">
              <a:buFont typeface="Arial" panose="020B0604020202020204" pitchFamily="34" charset="0"/>
              <a:buChar char="•"/>
            </a:pPr>
            <a:r>
              <a:rPr lang="fr-BE" sz="2000" dirty="0" smtClean="0"/>
              <a:t>Interdiction d’introduire une action en révision dans les 3 premiers mois (2 mois quand courte durée)</a:t>
            </a:r>
            <a:endParaRPr lang="fr-BE" sz="2000" dirty="0"/>
          </a:p>
          <a:p>
            <a:endParaRPr lang="fr-BE" dirty="0"/>
          </a:p>
        </p:txBody>
      </p:sp>
    </p:spTree>
    <p:extLst>
      <p:ext uri="{BB962C8B-B14F-4D97-AF65-F5344CB8AC3E}">
        <p14:creationId xmlns:p14="http://schemas.microsoft.com/office/powerpoint/2010/main" val="2560691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7680" y="0"/>
            <a:ext cx="10772775" cy="1658198"/>
          </a:xfrm>
        </p:spPr>
        <p:txBody>
          <a:bodyPr>
            <a:normAutofit/>
          </a:bodyPr>
          <a:lstStyle/>
          <a:p>
            <a:r>
              <a:rPr lang="fr-BE" b="1" dirty="0" smtClean="0">
                <a:solidFill>
                  <a:srgbClr val="FF0000"/>
                </a:solidFill>
              </a:rPr>
              <a:t>Amendes routières</a:t>
            </a:r>
            <a:endParaRPr lang="fr-BE" b="1" dirty="0">
              <a:solidFill>
                <a:srgbClr val="FF0000"/>
              </a:solidFill>
            </a:endParaRPr>
          </a:p>
        </p:txBody>
      </p:sp>
      <p:sp>
        <p:nvSpPr>
          <p:cNvPr id="3" name="Espace réservé du contenu 2"/>
          <p:cNvSpPr>
            <a:spLocks noGrp="1"/>
          </p:cNvSpPr>
          <p:nvPr>
            <p:ph idx="1"/>
          </p:nvPr>
        </p:nvSpPr>
        <p:spPr>
          <a:xfrm>
            <a:off x="487680" y="1328928"/>
            <a:ext cx="11362943" cy="5266944"/>
          </a:xfrm>
        </p:spPr>
        <p:txBody>
          <a:bodyPr>
            <a:normAutofit/>
          </a:bodyPr>
          <a:lstStyle/>
          <a:p>
            <a:pPr marL="514350" lvl="1" indent="-514350">
              <a:spcBef>
                <a:spcPts val="1300"/>
              </a:spcBef>
              <a:buFont typeface="+mj-lt"/>
              <a:buAutoNum type="arabicPeriod"/>
            </a:pPr>
            <a:r>
              <a:rPr lang="fr-BE" sz="2600" u="sng" dirty="0" smtClean="0"/>
              <a:t>Paiement en ligne via une plateforme informatique : </a:t>
            </a:r>
            <a:r>
              <a:rPr lang="fr-BE" sz="2600" dirty="0">
                <a:hlinkClick r:id="rId2"/>
              </a:rPr>
              <a:t>www.justonweb.be</a:t>
            </a:r>
            <a:endParaRPr lang="fr-BE" sz="2600" dirty="0"/>
          </a:p>
          <a:p>
            <a:pPr marL="201168" lvl="2" indent="0">
              <a:spcBef>
                <a:spcPts val="1300"/>
              </a:spcBef>
              <a:buNone/>
            </a:pPr>
            <a:r>
              <a:rPr lang="fr-BE" i="0" dirty="0" smtClean="0"/>
              <a:t>Avant la transmission au SPF Finances </a:t>
            </a:r>
            <a:r>
              <a:rPr lang="fr-BE" i="0" dirty="0" smtClean="0">
                <a:sym typeface="Wingdings" panose="05000000000000000000" pitchFamily="2" charset="2"/>
              </a:rPr>
              <a:t> pas de plan de paiement à ce stade</a:t>
            </a:r>
            <a:endParaRPr lang="fr-BE" i="0" dirty="0" smtClean="0"/>
          </a:p>
          <a:p>
            <a:pPr marL="514350" lvl="1" indent="-514350">
              <a:spcBef>
                <a:spcPts val="1300"/>
              </a:spcBef>
              <a:buFont typeface="+mj-lt"/>
              <a:buAutoNum type="arabicPeriod"/>
            </a:pPr>
            <a:r>
              <a:rPr lang="fr-BE" sz="2600" u="sng" dirty="0" smtClean="0"/>
              <a:t>Apparition </a:t>
            </a:r>
            <a:r>
              <a:rPr lang="fr-BE" sz="2600" u="sng" dirty="0"/>
              <a:t>d’une redevance</a:t>
            </a:r>
          </a:p>
          <a:p>
            <a:pPr lvl="2">
              <a:buFont typeface="Wingdings" panose="05000000000000000000" pitchFamily="2" charset="2"/>
              <a:buChar char="Ø"/>
            </a:pPr>
            <a:r>
              <a:rPr lang="fr-BE" u="sng" dirty="0"/>
              <a:t>l’AR du 19/08/2021 qui fait entrer en vigueur à la date de sa publication (le 23/08/2021) le titre 4 de la loi-programme du 21/06/2021 qui dans ses article 15 et 16 modifiait les article 65 et 65/1 de la loi du 16/03/1968 sur la police de circulation routière.</a:t>
            </a:r>
          </a:p>
          <a:p>
            <a:pPr marL="274320" lvl="3" indent="0">
              <a:buNone/>
            </a:pPr>
            <a:r>
              <a:rPr lang="fr-BE" sz="2000" dirty="0"/>
              <a:t>Objectif = payer les frais de dossier (et financer la plateforme </a:t>
            </a:r>
            <a:r>
              <a:rPr lang="fr-BE" sz="2000" dirty="0" err="1"/>
              <a:t>Crossborder</a:t>
            </a:r>
            <a:r>
              <a:rPr lang="fr-BE" sz="2000" dirty="0"/>
              <a:t>)</a:t>
            </a:r>
          </a:p>
          <a:p>
            <a:pPr marL="274320" lvl="3" indent="0">
              <a:buNone/>
            </a:pPr>
            <a:r>
              <a:rPr lang="fr-BE" sz="2000" dirty="0"/>
              <a:t>Montant = 8,84€ (ou 25,32€ si l'affaire va jusqu’à l’ordre de paiement) ! INDEXABLE !</a:t>
            </a:r>
          </a:p>
          <a:p>
            <a:pPr marL="274320" lvl="3" indent="0">
              <a:buNone/>
            </a:pPr>
            <a:r>
              <a:rPr lang="fr-BE" sz="2000" dirty="0"/>
              <a:t>Imputation des paiements = d’abord sur la participation au fond d’aide au victime (en cas d’ordre de paiement) puis sur cette redevance puis sur les montants de l’amende.</a:t>
            </a:r>
          </a:p>
          <a:p>
            <a:pPr marL="514350" lvl="1" indent="-514350">
              <a:spcBef>
                <a:spcPts val="1300"/>
              </a:spcBef>
              <a:buFont typeface="+mj-lt"/>
              <a:buAutoNum type="arabicPeriod"/>
            </a:pPr>
            <a:r>
              <a:rPr lang="fr-BE" sz="2600" u="sng" dirty="0" smtClean="0"/>
              <a:t>Création d’un parquet spécifique (Loi du 23/12/2021)</a:t>
            </a:r>
          </a:p>
          <a:p>
            <a:pPr marL="514350" lvl="1" indent="-514350">
              <a:spcBef>
                <a:spcPts val="1300"/>
              </a:spcBef>
              <a:buFont typeface="+mj-lt"/>
              <a:buAutoNum type="arabicPeriod"/>
            </a:pPr>
            <a:r>
              <a:rPr lang="fr-BE" sz="2600" u="sng" dirty="0" smtClean="0"/>
              <a:t>Consultation du jugement en ligne (depuis le 01/12/2021)</a:t>
            </a:r>
          </a:p>
          <a:p>
            <a:pPr marL="514350" lvl="1" indent="-514350">
              <a:spcBef>
                <a:spcPts val="1300"/>
              </a:spcBef>
              <a:buFont typeface="+mj-lt"/>
              <a:buAutoNum type="arabicPeriod"/>
            </a:pPr>
            <a:r>
              <a:rPr lang="fr-BE" sz="2600" u="sng" dirty="0" smtClean="0"/>
              <a:t>Nouveaux modèles de courriers (depuis le 21/12/2021)</a:t>
            </a:r>
            <a:r>
              <a:rPr lang="fr-BE" sz="2600" i="0" dirty="0" smtClean="0"/>
              <a:t>	</a:t>
            </a:r>
            <a:r>
              <a:rPr lang="fr-BE" i="0" dirty="0" smtClean="0"/>
              <a:t>		</a:t>
            </a:r>
          </a:p>
        </p:txBody>
      </p:sp>
    </p:spTree>
    <p:extLst>
      <p:ext uri="{BB962C8B-B14F-4D97-AF65-F5344CB8AC3E}">
        <p14:creationId xmlns:p14="http://schemas.microsoft.com/office/powerpoint/2010/main" val="4221954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b="1" dirty="0" smtClean="0">
                <a:solidFill>
                  <a:srgbClr val="FF0000"/>
                </a:solidFill>
              </a:rPr>
              <a:t>Assouplissement des règles GRAPA</a:t>
            </a:r>
            <a:endParaRPr lang="fr-BE" b="1" dirty="0">
              <a:solidFill>
                <a:srgbClr val="FF0000"/>
              </a:solidFill>
            </a:endParaRPr>
          </a:p>
        </p:txBody>
      </p:sp>
      <p:sp>
        <p:nvSpPr>
          <p:cNvPr id="3" name="Espace réservé du contenu 2"/>
          <p:cNvSpPr>
            <a:spLocks noGrp="1"/>
          </p:cNvSpPr>
          <p:nvPr>
            <p:ph idx="1"/>
          </p:nvPr>
        </p:nvSpPr>
        <p:spPr>
          <a:xfrm>
            <a:off x="657224" y="1987296"/>
            <a:ext cx="11193399" cy="4498848"/>
          </a:xfrm>
        </p:spPr>
        <p:txBody>
          <a:bodyPr>
            <a:normAutofit/>
          </a:bodyPr>
          <a:lstStyle/>
          <a:p>
            <a:pPr lvl="2">
              <a:buFont typeface="Wingdings" panose="05000000000000000000" pitchFamily="2" charset="2"/>
              <a:buChar char="Ø"/>
            </a:pPr>
            <a:r>
              <a:rPr lang="fr-BE" u="sng" dirty="0" smtClean="0"/>
              <a:t>AR du </a:t>
            </a:r>
            <a:r>
              <a:rPr lang="fr-BE" u="sng" dirty="0"/>
              <a:t>17/10/2021 modifiant l'article 42 de l'arrêté royal du 23 mai 2001 portant règlement général en matière de garantie de revenus aux personnes âgées</a:t>
            </a:r>
          </a:p>
          <a:p>
            <a:pPr lvl="2">
              <a:buFont typeface="Wingdings" panose="05000000000000000000" pitchFamily="2" charset="2"/>
              <a:buChar char="Ø"/>
            </a:pPr>
            <a:endParaRPr lang="fr-BE" u="sng" dirty="0"/>
          </a:p>
          <a:p>
            <a:pPr marL="0" lvl="1" indent="0">
              <a:spcBef>
                <a:spcPts val="1300"/>
              </a:spcBef>
              <a:buNone/>
            </a:pPr>
            <a:r>
              <a:rPr lang="fr-BE" dirty="0" smtClean="0"/>
              <a:t>Entrée </a:t>
            </a:r>
            <a:r>
              <a:rPr lang="fr-BE" dirty="0"/>
              <a:t>en vigueur le 8/11/2021</a:t>
            </a:r>
          </a:p>
          <a:p>
            <a:pPr lvl="1">
              <a:buFont typeface="Arial" panose="020B0604020202020204" pitchFamily="34" charset="0"/>
              <a:buChar char="•"/>
            </a:pPr>
            <a:r>
              <a:rPr lang="fr-BE" dirty="0" smtClean="0"/>
              <a:t>Voyage à l’étranger </a:t>
            </a:r>
            <a:r>
              <a:rPr lang="fr-BE" dirty="0" smtClean="0">
                <a:sym typeface="Wingdings" panose="05000000000000000000" pitchFamily="2" charset="2"/>
              </a:rPr>
              <a:t></a:t>
            </a:r>
            <a:r>
              <a:rPr lang="fr-BE" dirty="0" smtClean="0"/>
              <a:t> </a:t>
            </a:r>
            <a:r>
              <a:rPr lang="fr-BE" b="1" dirty="0" smtClean="0"/>
              <a:t>les jours de départ et de retour ne comptent plus</a:t>
            </a:r>
            <a:r>
              <a:rPr lang="fr-BE" dirty="0" smtClean="0"/>
              <a:t> dans les 29 jours autorisés. Ne plus signaler au SFP les départs de 1 ou 2 jours.</a:t>
            </a:r>
          </a:p>
          <a:p>
            <a:pPr lvl="1">
              <a:buFont typeface="Arial" panose="020B0604020202020204" pitchFamily="34" charset="0"/>
              <a:buChar char="•"/>
            </a:pPr>
            <a:endParaRPr lang="fr-BE" dirty="0" smtClean="0"/>
          </a:p>
          <a:p>
            <a:pPr lvl="1">
              <a:buFont typeface="Arial" panose="020B0604020202020204" pitchFamily="34" charset="0"/>
              <a:buChar char="•"/>
            </a:pPr>
            <a:r>
              <a:rPr lang="fr-BE" b="1" dirty="0" smtClean="0"/>
              <a:t>Changement temporaire de résidence </a:t>
            </a:r>
            <a:r>
              <a:rPr lang="fr-BE" dirty="0" smtClean="0">
                <a:sym typeface="Wingdings" panose="05000000000000000000" pitchFamily="2" charset="2"/>
              </a:rPr>
              <a:t> est </a:t>
            </a:r>
            <a:r>
              <a:rPr lang="fr-BE" b="1" dirty="0" smtClean="0">
                <a:sym typeface="Wingdings" panose="05000000000000000000" pitchFamily="2" charset="2"/>
              </a:rPr>
              <a:t>autorisé</a:t>
            </a:r>
            <a:r>
              <a:rPr lang="fr-BE" dirty="0" smtClean="0">
                <a:sym typeface="Wingdings" panose="05000000000000000000" pitchFamily="2" charset="2"/>
              </a:rPr>
              <a:t> même si c’est plus de 21 jours. Il est conseillé de quand même prévenir le SFP pour que le contrôle annuel se fera à la résidence actuelle.</a:t>
            </a:r>
          </a:p>
          <a:p>
            <a:pPr lvl="1">
              <a:buFont typeface="Arial" panose="020B0604020202020204" pitchFamily="34" charset="0"/>
              <a:buChar char="•"/>
            </a:pPr>
            <a:endParaRPr lang="fr-BE" dirty="0" smtClean="0"/>
          </a:p>
          <a:p>
            <a:pPr lvl="1">
              <a:buFont typeface="Arial" panose="020B0604020202020204" pitchFamily="34" charset="0"/>
              <a:buChar char="•"/>
            </a:pPr>
            <a:r>
              <a:rPr lang="fr-BE" dirty="0" smtClean="0"/>
              <a:t>Contrôle annuel de la résidence </a:t>
            </a:r>
            <a:r>
              <a:rPr lang="fr-BE" dirty="0" smtClean="0">
                <a:sym typeface="Wingdings" panose="05000000000000000000" pitchFamily="2" charset="2"/>
              </a:rPr>
              <a:t> </a:t>
            </a:r>
            <a:r>
              <a:rPr lang="fr-BE" dirty="0" smtClean="0"/>
              <a:t>ne sera </a:t>
            </a:r>
            <a:r>
              <a:rPr lang="fr-BE" b="1" dirty="0" smtClean="0"/>
              <a:t>plus effectué pour les plus de 80 ans.</a:t>
            </a:r>
          </a:p>
        </p:txBody>
      </p:sp>
    </p:spTree>
    <p:extLst>
      <p:ext uri="{BB962C8B-B14F-4D97-AF65-F5344CB8AC3E}">
        <p14:creationId xmlns:p14="http://schemas.microsoft.com/office/powerpoint/2010/main" val="131443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4672" y="0"/>
            <a:ext cx="10772775" cy="1658198"/>
          </a:xfrm>
        </p:spPr>
        <p:txBody>
          <a:bodyPr>
            <a:normAutofit/>
          </a:bodyPr>
          <a:lstStyle/>
          <a:p>
            <a:r>
              <a:rPr lang="fr-BE" b="1" dirty="0" smtClean="0">
                <a:solidFill>
                  <a:srgbClr val="FF0000"/>
                </a:solidFill>
              </a:rPr>
              <a:t>Allongement du congé Deuil</a:t>
            </a:r>
            <a:endParaRPr lang="fr-BE" b="1" dirty="0">
              <a:solidFill>
                <a:srgbClr val="FF0000"/>
              </a:solidFill>
            </a:endParaRPr>
          </a:p>
        </p:txBody>
      </p:sp>
      <p:sp>
        <p:nvSpPr>
          <p:cNvPr id="3" name="Espace réservé du contenu 2"/>
          <p:cNvSpPr>
            <a:spLocks noGrp="1"/>
          </p:cNvSpPr>
          <p:nvPr>
            <p:ph idx="1"/>
          </p:nvPr>
        </p:nvSpPr>
        <p:spPr>
          <a:xfrm>
            <a:off x="804672" y="1499616"/>
            <a:ext cx="11045951" cy="4986528"/>
          </a:xfrm>
        </p:spPr>
        <p:txBody>
          <a:bodyPr>
            <a:normAutofit lnSpcReduction="10000"/>
          </a:bodyPr>
          <a:lstStyle/>
          <a:p>
            <a:pPr lvl="2">
              <a:buFont typeface="Wingdings" panose="05000000000000000000" pitchFamily="2" charset="2"/>
              <a:buChar char="Ø"/>
            </a:pPr>
            <a:r>
              <a:rPr lang="fr-BE" u="sng" dirty="0" smtClean="0"/>
              <a:t>Loi </a:t>
            </a:r>
            <a:r>
              <a:rPr lang="fr-BE" u="sng" dirty="0"/>
              <a:t>du 27 juin 2021 </a:t>
            </a:r>
            <a:r>
              <a:rPr lang="fr-BE" u="sng" dirty="0" smtClean="0"/>
              <a:t>allongeant </a:t>
            </a:r>
            <a:r>
              <a:rPr lang="fr-BE" u="sng" dirty="0"/>
              <a:t>le congé de deuil accordé lors du décès du partenaire ou d'un enfant et flexibilisant la prise du congé de deuil</a:t>
            </a:r>
          </a:p>
          <a:p>
            <a:pPr marL="0" indent="0">
              <a:buNone/>
            </a:pPr>
            <a:endParaRPr lang="fr-BE" dirty="0" smtClean="0"/>
          </a:p>
          <a:p>
            <a:pPr marL="0" indent="0">
              <a:buNone/>
            </a:pPr>
            <a:r>
              <a:rPr lang="fr-BE" dirty="0"/>
              <a:t>Pour les décès survenus à partir du 25/07/2021</a:t>
            </a:r>
          </a:p>
          <a:p>
            <a:pPr marL="0" indent="0">
              <a:buNone/>
            </a:pPr>
            <a:r>
              <a:rPr lang="fr-BE" dirty="0" smtClean="0"/>
              <a:t>Donne droit au paiement de la rémunération de l’employeur (petit chômage)</a:t>
            </a:r>
            <a:endParaRPr lang="fr-BE" dirty="0"/>
          </a:p>
          <a:p>
            <a:pPr marL="0" indent="0">
              <a:buNone/>
            </a:pPr>
            <a:endParaRPr lang="fr-BE" dirty="0" smtClean="0"/>
          </a:p>
          <a:p>
            <a:pPr lvl="1">
              <a:buFont typeface="Arial" panose="020B0604020202020204" pitchFamily="34" charset="0"/>
              <a:buChar char="•"/>
            </a:pPr>
            <a:r>
              <a:rPr lang="fr-BE" dirty="0" smtClean="0"/>
              <a:t>Décès d’un conjoint/enfant </a:t>
            </a:r>
            <a:r>
              <a:rPr lang="fr-BE" dirty="0" smtClean="0">
                <a:sym typeface="Wingdings" panose="05000000000000000000" pitchFamily="2" charset="2"/>
              </a:rPr>
              <a:t> 10 jours dans l’année du décès dont 3 avant les funérailles</a:t>
            </a:r>
          </a:p>
          <a:p>
            <a:pPr lvl="1">
              <a:buFont typeface="Arial" panose="020B0604020202020204" pitchFamily="34" charset="0"/>
              <a:buChar char="•"/>
            </a:pPr>
            <a:r>
              <a:rPr lang="fr-BE" dirty="0" smtClean="0">
                <a:sym typeface="Wingdings" panose="05000000000000000000" pitchFamily="2" charset="2"/>
              </a:rPr>
              <a:t>Décès d’un parent  3 jours avant les funérailles</a:t>
            </a:r>
          </a:p>
          <a:p>
            <a:pPr lvl="1">
              <a:buFont typeface="Arial" panose="020B0604020202020204" pitchFamily="34" charset="0"/>
              <a:buChar char="•"/>
            </a:pPr>
            <a:r>
              <a:rPr lang="fr-BE" dirty="0" smtClean="0">
                <a:sym typeface="Wingdings" panose="05000000000000000000" pitchFamily="2" charset="2"/>
              </a:rPr>
              <a:t>Décès d’un frère  1 jours avant les funérailles (2 si cohabitant)</a:t>
            </a:r>
          </a:p>
          <a:p>
            <a:pPr lvl="1">
              <a:buFont typeface="Arial" panose="020B0604020202020204" pitchFamily="34" charset="0"/>
              <a:buChar char="•"/>
            </a:pPr>
            <a:r>
              <a:rPr lang="fr-BE" dirty="0" smtClean="0"/>
              <a:t>enfant </a:t>
            </a:r>
            <a:r>
              <a:rPr lang="fr-BE" dirty="0"/>
              <a:t>placé dans le cadre d’un placement de longue </a:t>
            </a:r>
            <a:r>
              <a:rPr lang="fr-BE" dirty="0" smtClean="0"/>
              <a:t>durée traités comme les autres</a:t>
            </a:r>
            <a:endParaRPr lang="fr-BE" dirty="0" smtClean="0">
              <a:sym typeface="Wingdings" panose="05000000000000000000" pitchFamily="2" charset="2"/>
            </a:endParaRPr>
          </a:p>
          <a:p>
            <a:pPr marL="4572" lvl="1" indent="0">
              <a:buNone/>
            </a:pPr>
            <a:endParaRPr lang="fr-BE" dirty="0" smtClean="0"/>
          </a:p>
          <a:p>
            <a:pPr marL="4572" lvl="1" indent="0">
              <a:buNone/>
            </a:pPr>
            <a:r>
              <a:rPr lang="fr-BE" dirty="0" smtClean="0"/>
              <a:t>Les 7 jours s’incorporent au mois de salaire garanti si le congé de deuil est prolongé par une incapacité de travail.</a:t>
            </a:r>
          </a:p>
        </p:txBody>
      </p:sp>
    </p:spTree>
    <p:extLst>
      <p:ext uri="{BB962C8B-B14F-4D97-AF65-F5344CB8AC3E}">
        <p14:creationId xmlns:p14="http://schemas.microsoft.com/office/powerpoint/2010/main" val="358012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8717" y="146218"/>
            <a:ext cx="11887200" cy="1658198"/>
          </a:xfrm>
        </p:spPr>
        <p:txBody>
          <a:bodyPr>
            <a:normAutofit/>
          </a:bodyPr>
          <a:lstStyle/>
          <a:p>
            <a:r>
              <a:rPr lang="fr-BE" sz="5000" b="1" dirty="0">
                <a:solidFill>
                  <a:srgbClr val="FF0000"/>
                </a:solidFill>
              </a:rPr>
              <a:t>Registre Central des « clignotants » </a:t>
            </a:r>
            <a:r>
              <a:rPr lang="fr-BE" sz="5000" b="1" dirty="0" smtClean="0">
                <a:solidFill>
                  <a:srgbClr val="FF0000"/>
                </a:solidFill>
              </a:rPr>
              <a:t>économiques</a:t>
            </a:r>
            <a:endParaRPr lang="fr-BE" sz="5000" b="1" dirty="0">
              <a:solidFill>
                <a:srgbClr val="FF0000"/>
              </a:solidFill>
            </a:endParaRPr>
          </a:p>
        </p:txBody>
      </p:sp>
      <p:sp>
        <p:nvSpPr>
          <p:cNvPr id="3" name="Espace réservé du contenu 2"/>
          <p:cNvSpPr>
            <a:spLocks noGrp="1"/>
          </p:cNvSpPr>
          <p:nvPr>
            <p:ph idx="1"/>
          </p:nvPr>
        </p:nvSpPr>
        <p:spPr>
          <a:xfrm>
            <a:off x="670560" y="1804416"/>
            <a:ext cx="10883514" cy="4839971"/>
          </a:xfrm>
        </p:spPr>
        <p:txBody>
          <a:bodyPr>
            <a:normAutofit lnSpcReduction="10000"/>
          </a:bodyPr>
          <a:lstStyle/>
          <a:p>
            <a:pPr lvl="2">
              <a:buFont typeface="Wingdings" panose="05000000000000000000" pitchFamily="2" charset="2"/>
              <a:buChar char="Ø"/>
            </a:pPr>
            <a:r>
              <a:rPr lang="fr-BE" u="sng" dirty="0"/>
              <a:t>AR du 13 juin </a:t>
            </a:r>
            <a:r>
              <a:rPr lang="fr-BE" u="sng" dirty="0" smtClean="0"/>
              <a:t>2021 </a:t>
            </a:r>
            <a:r>
              <a:rPr lang="fr-BE" sz="2100" u="sng" dirty="0"/>
              <a:t>relatif au registre central des clignotants économiques permettant la détection des entreprises en difficultés financières</a:t>
            </a:r>
          </a:p>
          <a:p>
            <a:pPr marL="0" indent="0">
              <a:buNone/>
            </a:pPr>
            <a:endParaRPr lang="fr-BE" dirty="0" smtClean="0"/>
          </a:p>
          <a:p>
            <a:pPr marL="0" indent="0">
              <a:buNone/>
            </a:pPr>
            <a:r>
              <a:rPr lang="fr-BE" dirty="0" smtClean="0"/>
              <a:t>Pour détecter les entreprises en difficulté et accélérer le travail des greffes de la CED</a:t>
            </a:r>
          </a:p>
          <a:p>
            <a:pPr marL="0" indent="0">
              <a:buNone/>
            </a:pPr>
            <a:r>
              <a:rPr lang="fr-BE" dirty="0" smtClean="0"/>
              <a:t>Accès :</a:t>
            </a:r>
          </a:p>
          <a:p>
            <a:pPr lvl="2">
              <a:buFont typeface="Wingdings" panose="05000000000000000000" pitchFamily="2" charset="2"/>
              <a:buChar char="§"/>
            </a:pPr>
            <a:r>
              <a:rPr lang="fr-BE" dirty="0" smtClean="0"/>
              <a:t>général mais limité à l’arrondissement pour les greffes et juges de la CED</a:t>
            </a:r>
          </a:p>
          <a:p>
            <a:pPr lvl="2">
              <a:buFont typeface="Wingdings" panose="05000000000000000000" pitchFamily="2" charset="2"/>
              <a:buChar char="§"/>
            </a:pPr>
            <a:r>
              <a:rPr lang="fr-BE" dirty="0" smtClean="0"/>
              <a:t>limité au dossier pour le juge-rapporteur et le procureur</a:t>
            </a:r>
          </a:p>
          <a:p>
            <a:pPr marL="0" indent="0">
              <a:buNone/>
            </a:pPr>
            <a:endParaRPr lang="fr-BE" dirty="0" smtClean="0"/>
          </a:p>
          <a:p>
            <a:pPr marL="0" indent="0">
              <a:buNone/>
            </a:pPr>
            <a:r>
              <a:rPr lang="fr-BE" dirty="0" smtClean="0"/>
              <a:t>4 indicateurs pertinents:</a:t>
            </a:r>
          </a:p>
          <a:p>
            <a:pPr lvl="2">
              <a:buFont typeface="Wingdings" panose="05000000000000000000" pitchFamily="2" charset="2"/>
              <a:buChar char="§"/>
            </a:pPr>
            <a:r>
              <a:rPr lang="fr-BE" dirty="0" smtClean="0"/>
              <a:t>liste </a:t>
            </a:r>
            <a:r>
              <a:rPr lang="fr-BE" dirty="0"/>
              <a:t>des sommes dues (ONSS, TVA, saisies, etc</a:t>
            </a:r>
            <a:r>
              <a:rPr lang="fr-BE" dirty="0" smtClean="0"/>
              <a:t>.)</a:t>
            </a:r>
          </a:p>
          <a:p>
            <a:pPr lvl="2">
              <a:buFont typeface="Wingdings" panose="05000000000000000000" pitchFamily="2" charset="2"/>
              <a:buChar char="§"/>
            </a:pPr>
            <a:r>
              <a:rPr lang="fr-BE" dirty="0"/>
              <a:t>nombre de salariés de </a:t>
            </a:r>
            <a:r>
              <a:rPr lang="fr-BE" dirty="0" smtClean="0"/>
              <a:t>l’entreprise</a:t>
            </a:r>
          </a:p>
          <a:p>
            <a:pPr lvl="2">
              <a:buFont typeface="Wingdings" panose="05000000000000000000" pitchFamily="2" charset="2"/>
              <a:buChar char="§"/>
            </a:pPr>
            <a:r>
              <a:rPr lang="fr-BE" dirty="0"/>
              <a:t>les changements fréquents de </a:t>
            </a:r>
            <a:r>
              <a:rPr lang="fr-BE" dirty="0" smtClean="0"/>
              <a:t>siège</a:t>
            </a:r>
          </a:p>
          <a:p>
            <a:pPr lvl="2">
              <a:buFont typeface="Wingdings" panose="05000000000000000000" pitchFamily="2" charset="2"/>
              <a:buChar char="§"/>
            </a:pPr>
            <a:r>
              <a:rPr lang="fr-BE" dirty="0"/>
              <a:t>l’indicateur de santé financière élaboré par la Banque Nationale</a:t>
            </a:r>
            <a:endParaRPr lang="fr-BE" dirty="0" smtClean="0"/>
          </a:p>
        </p:txBody>
      </p:sp>
    </p:spTree>
    <p:extLst>
      <p:ext uri="{BB962C8B-B14F-4D97-AF65-F5344CB8AC3E}">
        <p14:creationId xmlns:p14="http://schemas.microsoft.com/office/powerpoint/2010/main" val="343479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b="1" dirty="0" smtClean="0">
                <a:solidFill>
                  <a:srgbClr val="FF0000"/>
                </a:solidFill>
              </a:rPr>
              <a:t>Modification des Ordonnances « Eau »</a:t>
            </a:r>
            <a:endParaRPr lang="fr-BE" b="1" dirty="0">
              <a:solidFill>
                <a:srgbClr val="FF0000"/>
              </a:solidFill>
            </a:endParaRPr>
          </a:p>
        </p:txBody>
      </p:sp>
      <p:sp>
        <p:nvSpPr>
          <p:cNvPr id="3" name="Espace réservé du contenu 2"/>
          <p:cNvSpPr>
            <a:spLocks noGrp="1"/>
          </p:cNvSpPr>
          <p:nvPr>
            <p:ph idx="1"/>
          </p:nvPr>
        </p:nvSpPr>
        <p:spPr>
          <a:xfrm>
            <a:off x="533147" y="1853184"/>
            <a:ext cx="11020927" cy="4572000"/>
          </a:xfrm>
        </p:spPr>
        <p:txBody>
          <a:bodyPr>
            <a:normAutofit lnSpcReduction="10000"/>
          </a:bodyPr>
          <a:lstStyle/>
          <a:p>
            <a:pPr lvl="2">
              <a:buFont typeface="Wingdings" panose="05000000000000000000" pitchFamily="2" charset="2"/>
              <a:buChar char="Ø"/>
            </a:pPr>
            <a:r>
              <a:rPr lang="fr-BE" u="sng" dirty="0"/>
              <a:t>La dernière modification des « ordonnances eau » (ordonnances du 20 octobre 2006 et du 8 septembre 1994)  a été votée au Parlement bruxellois le </a:t>
            </a:r>
            <a:r>
              <a:rPr lang="fr-BE" u="sng" dirty="0" smtClean="0"/>
              <a:t>24/12/2021 et publiée la 17/01/2022.</a:t>
            </a:r>
          </a:p>
          <a:p>
            <a:pPr marL="0" indent="0">
              <a:buNone/>
            </a:pPr>
            <a:r>
              <a:rPr lang="fr-BE" dirty="0" smtClean="0"/>
              <a:t>Nouveautés :</a:t>
            </a:r>
          </a:p>
          <a:p>
            <a:pPr lvl="1">
              <a:buFont typeface="Arial" panose="020B0604020202020204" pitchFamily="34" charset="0"/>
              <a:buChar char="•"/>
            </a:pPr>
            <a:r>
              <a:rPr lang="fr-BE" dirty="0" smtClean="0"/>
              <a:t>Abrogation du </a:t>
            </a:r>
            <a:r>
              <a:rPr lang="fr-BE" b="1" dirty="0" smtClean="0"/>
              <a:t>tarif </a:t>
            </a:r>
            <a:r>
              <a:rPr lang="fr-BE" b="1" dirty="0"/>
              <a:t>progressif</a:t>
            </a:r>
            <a:r>
              <a:rPr lang="fr-BE" dirty="0"/>
              <a:t> </a:t>
            </a:r>
            <a:r>
              <a:rPr lang="fr-BE" dirty="0" smtClean="0"/>
              <a:t>qui </a:t>
            </a:r>
            <a:r>
              <a:rPr lang="fr-BE" dirty="0"/>
              <a:t>tenait </a:t>
            </a:r>
            <a:r>
              <a:rPr lang="fr-BE" dirty="0" smtClean="0"/>
              <a:t>compte des m³, </a:t>
            </a:r>
            <a:r>
              <a:rPr lang="fr-BE" dirty="0"/>
              <a:t>de la composition </a:t>
            </a:r>
            <a:r>
              <a:rPr lang="fr-BE" dirty="0" smtClean="0"/>
              <a:t>de ménage</a:t>
            </a:r>
          </a:p>
          <a:p>
            <a:pPr lvl="1">
              <a:buFont typeface="Arial" panose="020B0604020202020204" pitchFamily="34" charset="0"/>
              <a:buChar char="•"/>
            </a:pPr>
            <a:r>
              <a:rPr lang="fr-BE" dirty="0" smtClean="0"/>
              <a:t>Le </a:t>
            </a:r>
            <a:r>
              <a:rPr lang="fr-BE" b="1" dirty="0" smtClean="0"/>
              <a:t>service des litiges </a:t>
            </a:r>
            <a:r>
              <a:rPr lang="fr-BE" dirty="0" smtClean="0"/>
              <a:t>de </a:t>
            </a:r>
            <a:r>
              <a:rPr lang="fr-BE" dirty="0" err="1" smtClean="0"/>
              <a:t>Brugel</a:t>
            </a:r>
            <a:r>
              <a:rPr lang="fr-BE" dirty="0" smtClean="0"/>
              <a:t> est maintenant aussi compétent pour l’eau.</a:t>
            </a:r>
          </a:p>
          <a:p>
            <a:pPr lvl="1">
              <a:buFont typeface="Arial" panose="020B0604020202020204" pitchFamily="34" charset="0"/>
              <a:buChar char="•"/>
            </a:pPr>
            <a:r>
              <a:rPr lang="fr-BE" dirty="0" smtClean="0"/>
              <a:t>Consécration de </a:t>
            </a:r>
            <a:r>
              <a:rPr lang="fr-BE" dirty="0"/>
              <a:t>la </a:t>
            </a:r>
            <a:r>
              <a:rPr lang="fr-BE" b="1" dirty="0"/>
              <a:t>facturation annuelle </a:t>
            </a:r>
            <a:r>
              <a:rPr lang="fr-BE" dirty="0"/>
              <a:t>avec factures d’acompte trimestrielles (possibilité de recevoir des factures trimestrielles ou mensuelles </a:t>
            </a:r>
            <a:r>
              <a:rPr lang="fr-BE" dirty="0" smtClean="0"/>
              <a:t>digitales </a:t>
            </a:r>
            <a:r>
              <a:rPr lang="fr-BE" dirty="0"/>
              <a:t>via DOCCLE)</a:t>
            </a:r>
          </a:p>
          <a:p>
            <a:pPr lvl="1">
              <a:buFont typeface="Arial" panose="020B0604020202020204" pitchFamily="34" charset="0"/>
              <a:buChar char="•"/>
            </a:pPr>
            <a:r>
              <a:rPr lang="fr-BE" dirty="0" smtClean="0"/>
              <a:t>Instauration d’un </a:t>
            </a:r>
            <a:r>
              <a:rPr lang="fr-BE" b="1" dirty="0"/>
              <a:t>tarif social</a:t>
            </a:r>
          </a:p>
          <a:p>
            <a:pPr lvl="1">
              <a:buFont typeface="Arial" panose="020B0604020202020204" pitchFamily="34" charset="0"/>
              <a:buChar char="•"/>
            </a:pPr>
            <a:r>
              <a:rPr lang="fr-BE" dirty="0"/>
              <a:t>Des </a:t>
            </a:r>
            <a:r>
              <a:rPr lang="fr-BE" b="1" dirty="0"/>
              <a:t>facilités de paiement </a:t>
            </a:r>
            <a:r>
              <a:rPr lang="fr-BE" dirty="0"/>
              <a:t>standardisées</a:t>
            </a:r>
          </a:p>
          <a:p>
            <a:pPr lvl="1">
              <a:buFont typeface="Arial" panose="020B0604020202020204" pitchFamily="34" charset="0"/>
              <a:buChar char="•"/>
            </a:pPr>
            <a:r>
              <a:rPr lang="fr-BE" dirty="0" smtClean="0"/>
              <a:t>Une procédure de </a:t>
            </a:r>
            <a:r>
              <a:rPr lang="fr-BE" b="1" dirty="0" smtClean="0"/>
              <a:t>recouvrement encadrée </a:t>
            </a:r>
          </a:p>
          <a:p>
            <a:pPr lvl="1">
              <a:buFont typeface="Arial" panose="020B0604020202020204" pitchFamily="34" charset="0"/>
              <a:buChar char="•"/>
            </a:pPr>
            <a:r>
              <a:rPr lang="fr-BE" dirty="0" smtClean="0"/>
              <a:t>Une </a:t>
            </a:r>
            <a:r>
              <a:rPr lang="fr-BE" b="1" dirty="0"/>
              <a:t>interdiction des </a:t>
            </a:r>
            <a:r>
              <a:rPr lang="fr-BE" b="1" dirty="0" smtClean="0"/>
              <a:t>coupures</a:t>
            </a:r>
          </a:p>
          <a:p>
            <a:pPr marL="4572" lvl="1" indent="0">
              <a:buNone/>
            </a:pPr>
            <a:endParaRPr lang="fr-BE" u="sng" dirty="0"/>
          </a:p>
          <a:p>
            <a:pPr marL="4572" lvl="1" indent="0">
              <a:buNone/>
            </a:pPr>
            <a:r>
              <a:rPr lang="fr-BE" dirty="0" smtClean="0"/>
              <a:t>Ratio </a:t>
            </a:r>
            <a:r>
              <a:rPr lang="fr-BE" dirty="0" err="1" smtClean="0"/>
              <a:t>legis</a:t>
            </a:r>
            <a:r>
              <a:rPr lang="fr-BE" dirty="0" smtClean="0"/>
              <a:t> : couvrir une augmentation de tarif (de 15% cette année, 4% en 2023 puis 2%)</a:t>
            </a:r>
          </a:p>
        </p:txBody>
      </p:sp>
    </p:spTree>
    <p:extLst>
      <p:ext uri="{BB962C8B-B14F-4D97-AF65-F5344CB8AC3E}">
        <p14:creationId xmlns:p14="http://schemas.microsoft.com/office/powerpoint/2010/main" val="3510781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3296" y="676497"/>
            <a:ext cx="11213430" cy="5799220"/>
          </a:xfrm>
        </p:spPr>
        <p:txBody>
          <a:bodyPr>
            <a:normAutofit/>
          </a:bodyPr>
          <a:lstStyle/>
          <a:p>
            <a:pPr lvl="1">
              <a:buFont typeface="Arial" panose="020B0604020202020204" pitchFamily="34" charset="0"/>
              <a:buChar char="•"/>
            </a:pPr>
            <a:r>
              <a:rPr lang="fr-BE" sz="2600" b="1" u="sng" dirty="0"/>
              <a:t>Un tarif social (art 6 </a:t>
            </a:r>
            <a:r>
              <a:rPr lang="fr-BE" sz="2600" b="1" u="sng" dirty="0">
                <a:sym typeface="Wingdings" panose="05000000000000000000" pitchFamily="2" charset="2"/>
              </a:rPr>
              <a:t> art 38/1 </a:t>
            </a:r>
            <a:r>
              <a:rPr lang="fr-BE" sz="2600" b="1" u="sng" dirty="0"/>
              <a:t>§1 </a:t>
            </a:r>
            <a:r>
              <a:rPr lang="fr-BE" sz="2600" b="1" u="sng" dirty="0" smtClean="0"/>
              <a:t>ordonnance </a:t>
            </a:r>
            <a:r>
              <a:rPr lang="fr-BE" sz="2600" b="1" u="sng" dirty="0"/>
              <a:t>de 2006)</a:t>
            </a:r>
          </a:p>
          <a:p>
            <a:pPr marL="4572" lvl="1" indent="0">
              <a:buNone/>
            </a:pPr>
            <a:r>
              <a:rPr lang="fr-BE" dirty="0"/>
              <a:t>Automatique pour les bénéficiaires </a:t>
            </a:r>
            <a:r>
              <a:rPr lang="fr-BE" dirty="0" smtClean="0"/>
              <a:t>de l’intervention </a:t>
            </a:r>
            <a:r>
              <a:rPr lang="fr-BE" dirty="0"/>
              <a:t>majorée de la </a:t>
            </a:r>
            <a:r>
              <a:rPr lang="fr-BE" dirty="0" smtClean="0"/>
              <a:t>mutuelle au 1</a:t>
            </a:r>
            <a:r>
              <a:rPr lang="fr-BE" baseline="30000" dirty="0" smtClean="0"/>
              <a:t>er</a:t>
            </a:r>
            <a:r>
              <a:rPr lang="fr-BE" dirty="0" smtClean="0"/>
              <a:t> janvier.</a:t>
            </a:r>
          </a:p>
          <a:p>
            <a:pPr marL="560070" lvl="3" indent="-285750">
              <a:buFont typeface="Arial" panose="020B0604020202020204" pitchFamily="34" charset="0"/>
              <a:buChar char="•"/>
            </a:pPr>
            <a:r>
              <a:rPr lang="fr-BE" sz="2000" dirty="0" smtClean="0"/>
              <a:t>En </a:t>
            </a:r>
            <a:r>
              <a:rPr lang="fr-BE" sz="2000" dirty="0"/>
              <a:t>cas de compteur personnalisé </a:t>
            </a:r>
            <a:r>
              <a:rPr lang="fr-BE" sz="2000" dirty="0" smtClean="0">
                <a:sym typeface="Wingdings" panose="05000000000000000000" pitchFamily="2" charset="2"/>
              </a:rPr>
              <a:t> </a:t>
            </a:r>
            <a:r>
              <a:rPr lang="fr-BE" sz="2000" dirty="0"/>
              <a:t>Déduite de la facture </a:t>
            </a:r>
            <a:endParaRPr lang="fr-BE" sz="2000" dirty="0" smtClean="0"/>
          </a:p>
          <a:p>
            <a:pPr marL="560070" lvl="3" indent="-285750">
              <a:buFont typeface="Arial" panose="020B0604020202020204" pitchFamily="34" charset="0"/>
              <a:buChar char="•"/>
            </a:pPr>
            <a:r>
              <a:rPr lang="fr-BE" sz="2000" dirty="0" smtClean="0"/>
              <a:t>En cas de compteur collectif </a:t>
            </a:r>
            <a:r>
              <a:rPr lang="fr-BE" sz="2000" dirty="0" smtClean="0">
                <a:sym typeface="Wingdings" panose="05000000000000000000" pitchFamily="2" charset="2"/>
              </a:rPr>
              <a:t></a:t>
            </a:r>
            <a:r>
              <a:rPr lang="fr-BE" sz="2000" dirty="0" smtClean="0"/>
              <a:t> Remboursée après paiement ET renvoi d’un formulaire annuellement.</a:t>
            </a:r>
          </a:p>
          <a:p>
            <a:pPr marL="4572" lvl="1" indent="0">
              <a:buNone/>
            </a:pPr>
            <a:endParaRPr lang="fr-BE" u="sng" dirty="0" smtClean="0"/>
          </a:p>
          <a:p>
            <a:pPr lvl="1">
              <a:buFont typeface="Arial" panose="020B0604020202020204" pitchFamily="34" charset="0"/>
              <a:buChar char="•"/>
            </a:pPr>
            <a:r>
              <a:rPr lang="fr-BE" sz="2600" b="1" u="sng" dirty="0"/>
              <a:t>Des facilités de paiement standardisée (art 6 </a:t>
            </a:r>
            <a:r>
              <a:rPr lang="fr-BE" sz="2600" b="1" u="sng" dirty="0">
                <a:sym typeface="Wingdings" panose="05000000000000000000" pitchFamily="2" charset="2"/>
              </a:rPr>
              <a:t> art 38/1 </a:t>
            </a:r>
            <a:r>
              <a:rPr lang="fr-BE" sz="2600" b="1" u="sng" dirty="0"/>
              <a:t>§2 </a:t>
            </a:r>
            <a:r>
              <a:rPr lang="fr-BE" sz="2600" b="1" u="sng" dirty="0" smtClean="0"/>
              <a:t>ordonnance </a:t>
            </a:r>
            <a:r>
              <a:rPr lang="fr-BE" sz="2600" b="1" u="sng" dirty="0"/>
              <a:t>de 2006)</a:t>
            </a:r>
          </a:p>
          <a:p>
            <a:pPr marL="4572" lvl="1" indent="0">
              <a:buNone/>
            </a:pPr>
            <a:r>
              <a:rPr lang="fr-BE" dirty="0" smtClean="0"/>
              <a:t>Introduction de la notion de plan de paiement raisonnable lié à la dignité humaine</a:t>
            </a:r>
          </a:p>
          <a:p>
            <a:pPr lvl="2" indent="-342900">
              <a:buFont typeface="Arial" panose="020B0604020202020204" pitchFamily="34" charset="0"/>
              <a:buChar char="•"/>
            </a:pPr>
            <a:r>
              <a:rPr lang="fr-BE" i="0" dirty="0" smtClean="0"/>
              <a:t>Plan </a:t>
            </a:r>
            <a:r>
              <a:rPr lang="fr-BE" i="0" dirty="0"/>
              <a:t>de paiement en 12 mois maximum = STANDARDISÉ (accepté d’office)</a:t>
            </a:r>
          </a:p>
          <a:p>
            <a:pPr lvl="2" indent="-342900">
              <a:buFont typeface="Arial" panose="020B0604020202020204" pitchFamily="34" charset="0"/>
              <a:buChar char="•"/>
            </a:pPr>
            <a:r>
              <a:rPr lang="fr-BE" i="0" dirty="0"/>
              <a:t>Plan de paiement plus long = RAISONNABLE (en 18 mois maximum</a:t>
            </a:r>
            <a:r>
              <a:rPr lang="fr-BE" dirty="0"/>
              <a:t>)</a:t>
            </a:r>
          </a:p>
          <a:p>
            <a:pPr marL="4572" lvl="1" indent="0">
              <a:buNone/>
            </a:pPr>
            <a:r>
              <a:rPr lang="fr-BE" dirty="0" smtClean="0"/>
              <a:t>La demande de </a:t>
            </a:r>
            <a:r>
              <a:rPr lang="fr-BE" dirty="0"/>
              <a:t>plan de paiement raisonnable </a:t>
            </a:r>
            <a:r>
              <a:rPr lang="fr-BE" dirty="0" smtClean="0"/>
              <a:t>doit </a:t>
            </a:r>
            <a:r>
              <a:rPr lang="fr-BE" dirty="0"/>
              <a:t>être justifié.</a:t>
            </a:r>
          </a:p>
          <a:p>
            <a:pPr marL="4572" lvl="1" indent="0">
              <a:buNone/>
            </a:pPr>
            <a:r>
              <a:rPr lang="fr-BE" dirty="0"/>
              <a:t>Possibilité de refus du plan raisonnable sauf quand il est proposé par un CPAS.</a:t>
            </a:r>
          </a:p>
          <a:p>
            <a:pPr marL="4572" lvl="1" indent="0">
              <a:buNone/>
            </a:pPr>
            <a:r>
              <a:rPr lang="fr-BE" dirty="0"/>
              <a:t>Le surplus (au-delà de 18 mois) doit être pris en charge par le Fond Social Eau.  </a:t>
            </a:r>
          </a:p>
          <a:p>
            <a:pPr marL="4572" lvl="1" indent="0">
              <a:buNone/>
            </a:pPr>
            <a:r>
              <a:rPr lang="fr-BE" dirty="0"/>
              <a:t>Délais de 60 mois en cas de surconsommation (50% supérieure à l’année </a:t>
            </a:r>
            <a:r>
              <a:rPr lang="fr-BE" dirty="0" smtClean="0"/>
              <a:t>précédente)</a:t>
            </a:r>
            <a:endParaRPr lang="fr-BE" dirty="0"/>
          </a:p>
          <a:p>
            <a:pPr marL="4572" lvl="1" indent="0">
              <a:buNone/>
            </a:pPr>
            <a:r>
              <a:rPr lang="fr-BE" dirty="0"/>
              <a:t>Annulation du plan en cas de non respect de 3 échéances + envoi d’une Mise en Demeure</a:t>
            </a:r>
          </a:p>
          <a:p>
            <a:pPr marL="4572" lvl="1" indent="0">
              <a:buNone/>
            </a:pPr>
            <a:endParaRPr lang="fr-BE" u="sng" dirty="0" smtClean="0"/>
          </a:p>
        </p:txBody>
      </p:sp>
    </p:spTree>
    <p:extLst>
      <p:ext uri="{BB962C8B-B14F-4D97-AF65-F5344CB8AC3E}">
        <p14:creationId xmlns:p14="http://schemas.microsoft.com/office/powerpoint/2010/main" val="2961197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5488" y="713073"/>
            <a:ext cx="11418288" cy="5799220"/>
          </a:xfrm>
        </p:spPr>
        <p:txBody>
          <a:bodyPr>
            <a:normAutofit/>
          </a:bodyPr>
          <a:lstStyle/>
          <a:p>
            <a:pPr lvl="1">
              <a:buFont typeface="Arial" panose="020B0604020202020204" pitchFamily="34" charset="0"/>
              <a:buChar char="•"/>
            </a:pPr>
            <a:r>
              <a:rPr lang="fr-BE" sz="2600" b="1" u="sng" dirty="0" smtClean="0"/>
              <a:t>Une </a:t>
            </a:r>
            <a:r>
              <a:rPr lang="fr-BE" sz="2600" b="1" u="sng" dirty="0"/>
              <a:t>procédure de recouvrement encadrée (art 10 </a:t>
            </a:r>
            <a:r>
              <a:rPr lang="fr-BE" sz="2600" b="1" u="sng" dirty="0">
                <a:sym typeface="Wingdings" panose="05000000000000000000" pitchFamily="2" charset="2"/>
              </a:rPr>
              <a:t> art 4 </a:t>
            </a:r>
            <a:r>
              <a:rPr lang="fr-BE" sz="2600" b="1" u="sng" dirty="0" smtClean="0">
                <a:sym typeface="Wingdings" panose="05000000000000000000" pitchFamily="2" charset="2"/>
              </a:rPr>
              <a:t>ordonnance </a:t>
            </a:r>
            <a:r>
              <a:rPr lang="fr-BE" sz="2600" b="1" u="sng" dirty="0">
                <a:sym typeface="Wingdings" panose="05000000000000000000" pitchFamily="2" charset="2"/>
              </a:rPr>
              <a:t>de </a:t>
            </a:r>
            <a:r>
              <a:rPr lang="fr-BE" sz="2600" b="1" u="sng" dirty="0"/>
              <a:t>1994)</a:t>
            </a:r>
          </a:p>
          <a:p>
            <a:pPr marL="4572" lvl="1" indent="0">
              <a:buNone/>
            </a:pPr>
            <a:r>
              <a:rPr lang="fr-BE" dirty="0"/>
              <a:t>Tarif de 5 € par rappel, 10€ par mise en demeure pour un maximum de 50€ pour la phase amiable. (qui ne comprend pas la citation)</a:t>
            </a:r>
          </a:p>
          <a:p>
            <a:pPr lvl="2" indent="-342900">
              <a:buFont typeface="Arial" panose="020B0604020202020204" pitchFamily="34" charset="0"/>
              <a:buChar char="•"/>
            </a:pPr>
            <a:r>
              <a:rPr lang="fr-BE" i="0" dirty="0" smtClean="0"/>
              <a:t>Facture </a:t>
            </a:r>
            <a:r>
              <a:rPr lang="fr-BE" i="0" dirty="0"/>
              <a:t>+ date de l’échéance dans les 30 jours (au lieu de 15)</a:t>
            </a:r>
          </a:p>
          <a:p>
            <a:pPr lvl="2" indent="-342900">
              <a:buFont typeface="Arial" panose="020B0604020202020204" pitchFamily="34" charset="0"/>
              <a:buChar char="•"/>
            </a:pPr>
            <a:r>
              <a:rPr lang="fr-BE" i="0" dirty="0"/>
              <a:t>Après 15 jours </a:t>
            </a:r>
            <a:r>
              <a:rPr lang="fr-BE" i="0" dirty="0">
                <a:sym typeface="Wingdings" panose="05000000000000000000" pitchFamily="2" charset="2"/>
              </a:rPr>
              <a:t> envoi du rappel</a:t>
            </a:r>
          </a:p>
          <a:p>
            <a:pPr lvl="2" indent="-342900">
              <a:buFont typeface="Arial" panose="020B0604020202020204" pitchFamily="34" charset="0"/>
              <a:buChar char="•"/>
            </a:pPr>
            <a:r>
              <a:rPr lang="fr-BE" i="0" dirty="0">
                <a:sym typeface="Wingdings" panose="05000000000000000000" pitchFamily="2" charset="2"/>
              </a:rPr>
              <a:t>Après 15 jours  envoi d’une Mise en Demeure</a:t>
            </a:r>
          </a:p>
          <a:p>
            <a:pPr lvl="2" indent="-342900">
              <a:buFont typeface="Arial" panose="020B0604020202020204" pitchFamily="34" charset="0"/>
              <a:buChar char="•"/>
            </a:pPr>
            <a:r>
              <a:rPr lang="fr-BE" i="0" dirty="0">
                <a:sym typeface="Wingdings" panose="05000000000000000000" pitchFamily="2" charset="2"/>
              </a:rPr>
              <a:t>Après l’échéance (?)  envoi d’un courrier signalant qu’il va prévenir le CPAS</a:t>
            </a:r>
          </a:p>
          <a:p>
            <a:pPr lvl="2" indent="-342900">
              <a:buFont typeface="Arial" panose="020B0604020202020204" pitchFamily="34" charset="0"/>
              <a:buChar char="•"/>
            </a:pPr>
            <a:r>
              <a:rPr lang="fr-BE" i="0" dirty="0"/>
              <a:t>Procédure judiciaire devant le juge</a:t>
            </a:r>
          </a:p>
          <a:p>
            <a:pPr marL="4572" lvl="1" indent="0">
              <a:buNone/>
            </a:pPr>
            <a:r>
              <a:rPr lang="fr-BE" dirty="0" smtClean="0"/>
              <a:t>Indexation </a:t>
            </a:r>
            <a:r>
              <a:rPr lang="fr-BE" dirty="0"/>
              <a:t>tous les 1</a:t>
            </a:r>
            <a:r>
              <a:rPr lang="fr-BE" baseline="30000" dirty="0"/>
              <a:t>er</a:t>
            </a:r>
            <a:r>
              <a:rPr lang="fr-BE" dirty="0"/>
              <a:t> janvier selon l’indice des prix à la consommation</a:t>
            </a:r>
          </a:p>
          <a:p>
            <a:pPr marL="4572" lvl="1" indent="0">
              <a:buNone/>
            </a:pPr>
            <a:endParaRPr lang="fr-BE" dirty="0"/>
          </a:p>
          <a:p>
            <a:pPr lvl="1">
              <a:buFont typeface="Arial" panose="020B0604020202020204" pitchFamily="34" charset="0"/>
              <a:buChar char="•"/>
            </a:pPr>
            <a:r>
              <a:rPr lang="fr-BE" sz="2600" b="1" u="sng" dirty="0"/>
              <a:t>Une interdiction des coupures (art 6 </a:t>
            </a:r>
            <a:r>
              <a:rPr lang="fr-BE" sz="2600" b="1" u="sng" dirty="0">
                <a:sym typeface="Wingdings" panose="05000000000000000000" pitchFamily="2" charset="2"/>
              </a:rPr>
              <a:t> art 38/1 </a:t>
            </a:r>
            <a:r>
              <a:rPr lang="fr-BE" sz="2600" b="1" u="sng" dirty="0"/>
              <a:t>§3)</a:t>
            </a:r>
          </a:p>
          <a:p>
            <a:pPr marL="4572" lvl="1" indent="0">
              <a:buNone/>
            </a:pPr>
            <a:r>
              <a:rPr lang="fr-BE" dirty="0"/>
              <a:t>Quand </a:t>
            </a:r>
            <a:r>
              <a:rPr lang="fr-BE" dirty="0" smtClean="0"/>
              <a:t>la consommation a lieu </a:t>
            </a:r>
            <a:r>
              <a:rPr lang="fr-BE" dirty="0"/>
              <a:t>à des fins </a:t>
            </a:r>
            <a:r>
              <a:rPr lang="fr-BE" dirty="0" smtClean="0"/>
              <a:t>domestiques.</a:t>
            </a:r>
            <a:endParaRPr lang="fr-BE" dirty="0"/>
          </a:p>
          <a:p>
            <a:pPr marL="4572" lvl="1" indent="0">
              <a:buNone/>
            </a:pPr>
            <a:r>
              <a:rPr lang="fr-BE" dirty="0"/>
              <a:t>Sauf </a:t>
            </a:r>
            <a:r>
              <a:rPr lang="fr-BE" dirty="0" smtClean="0"/>
              <a:t>dans les cas </a:t>
            </a:r>
            <a:r>
              <a:rPr lang="fr-BE" dirty="0"/>
              <a:t>spéciaux fixés dans un AGRB </a:t>
            </a:r>
            <a:r>
              <a:rPr lang="fr-BE" dirty="0" smtClean="0"/>
              <a:t>qui </a:t>
            </a:r>
            <a:r>
              <a:rPr lang="fr-BE" dirty="0"/>
              <a:t>fixera l’entrée en vigueur de cette </a:t>
            </a:r>
            <a:r>
              <a:rPr lang="fr-BE" dirty="0" smtClean="0"/>
              <a:t>interdiction (pas encore paru donc </a:t>
            </a:r>
            <a:r>
              <a:rPr lang="fr-BE" u="sng" dirty="0" smtClean="0"/>
              <a:t>l’interdiction n’est pas encore en vigueur</a:t>
            </a:r>
            <a:r>
              <a:rPr lang="fr-BE" dirty="0" smtClean="0"/>
              <a:t>).</a:t>
            </a:r>
            <a:endParaRPr lang="fr-BE" dirty="0"/>
          </a:p>
          <a:p>
            <a:pPr marL="4572" lvl="1" indent="0">
              <a:buNone/>
            </a:pPr>
            <a:r>
              <a:rPr lang="fr-BE" dirty="0"/>
              <a:t>En attendant, coupures interdites du 1er juillet au 31 août et du 1er novembre au 31 mars</a:t>
            </a:r>
          </a:p>
        </p:txBody>
      </p:sp>
    </p:spTree>
    <p:extLst>
      <p:ext uri="{BB962C8B-B14F-4D97-AF65-F5344CB8AC3E}">
        <p14:creationId xmlns:p14="http://schemas.microsoft.com/office/powerpoint/2010/main" val="1515935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18160" y="1158240"/>
            <a:ext cx="10917936" cy="6266688"/>
          </a:xfrm>
        </p:spPr>
        <p:txBody>
          <a:bodyPr>
            <a:normAutofit/>
          </a:bodyPr>
          <a:lstStyle/>
          <a:p>
            <a:pPr lvl="1">
              <a:buFont typeface="Arial" panose="020B0604020202020204" pitchFamily="34" charset="0"/>
              <a:buChar char="•"/>
            </a:pPr>
            <a:r>
              <a:rPr lang="fr-BE" sz="2600" u="sng" dirty="0" smtClean="0"/>
              <a:t>Plusieurs faiblesses </a:t>
            </a:r>
          </a:p>
          <a:p>
            <a:pPr>
              <a:buFont typeface="Arial" panose="020B0604020202020204" pitchFamily="34" charset="0"/>
              <a:buChar char="•"/>
            </a:pPr>
            <a:endParaRPr lang="fr-BE" dirty="0"/>
          </a:p>
          <a:p>
            <a:pPr marL="598932" lvl="1">
              <a:buFont typeface="Wingdings" panose="05000000000000000000" pitchFamily="2" charset="2"/>
              <a:buChar char="§"/>
            </a:pPr>
            <a:r>
              <a:rPr lang="fr-BE" dirty="0" smtClean="0"/>
              <a:t>Manque de clarté</a:t>
            </a:r>
          </a:p>
          <a:p>
            <a:pPr marL="598932" lvl="1">
              <a:buFont typeface="Wingdings" panose="05000000000000000000" pitchFamily="2" charset="2"/>
              <a:buChar char="§"/>
            </a:pPr>
            <a:r>
              <a:rPr lang="fr-BE" dirty="0" smtClean="0"/>
              <a:t>En cas de plan de paiement standardisé, sur quoi statue </a:t>
            </a:r>
            <a:r>
              <a:rPr lang="fr-BE" dirty="0" err="1" smtClean="0"/>
              <a:t>Vivaqua</a:t>
            </a:r>
            <a:r>
              <a:rPr lang="fr-BE" dirty="0" smtClean="0"/>
              <a:t> ?</a:t>
            </a:r>
          </a:p>
          <a:p>
            <a:pPr marL="598932" lvl="1">
              <a:buFont typeface="Wingdings" panose="05000000000000000000" pitchFamily="2" charset="2"/>
              <a:buChar char="§"/>
            </a:pPr>
            <a:r>
              <a:rPr lang="fr-BE" dirty="0" smtClean="0"/>
              <a:t> Quand démarre le plan de paiement ?  </a:t>
            </a:r>
          </a:p>
          <a:p>
            <a:pPr marL="256032" lvl="1" indent="0">
              <a:buNone/>
            </a:pPr>
            <a:r>
              <a:rPr lang="fr-BE" dirty="0"/>
              <a:t>	</a:t>
            </a:r>
            <a:r>
              <a:rPr lang="fr-BE" dirty="0" smtClean="0"/>
              <a:t>(facture – demande – citation – mise-au-rôle )?</a:t>
            </a:r>
          </a:p>
          <a:p>
            <a:pPr marL="598932" lvl="1">
              <a:buFont typeface="Wingdings" panose="05000000000000000000" pitchFamily="2" charset="2"/>
              <a:buChar char="§"/>
            </a:pPr>
            <a:r>
              <a:rPr lang="fr-BE" dirty="0" smtClean="0"/>
              <a:t> Quid si la personne n’est pas dans les conditions d’intervention du fond ?</a:t>
            </a:r>
          </a:p>
          <a:p>
            <a:pPr marL="598932" lvl="1">
              <a:buFont typeface="Wingdings" panose="05000000000000000000" pitchFamily="2" charset="2"/>
              <a:buChar char="§"/>
            </a:pPr>
            <a:r>
              <a:rPr lang="fr-BE" dirty="0" smtClean="0"/>
              <a:t> les 3 manquement d’une échéance qui mènent à un refus s’applique-ils en cas de simple retard?</a:t>
            </a:r>
          </a:p>
          <a:p>
            <a:pPr marL="598932" lvl="1">
              <a:buFont typeface="Wingdings" panose="05000000000000000000" pitchFamily="2" charset="2"/>
              <a:buChar char="§"/>
            </a:pPr>
            <a:r>
              <a:rPr lang="fr-BE" dirty="0" smtClean="0"/>
              <a:t> Interdiction des coupures laissée à l’appréciation du Roi</a:t>
            </a:r>
          </a:p>
          <a:p>
            <a:pPr marL="598932" lvl="1">
              <a:buFont typeface="Wingdings" panose="05000000000000000000" pitchFamily="2" charset="2"/>
              <a:buChar char="§"/>
            </a:pPr>
            <a:r>
              <a:rPr lang="fr-BE" dirty="0" smtClean="0"/>
              <a:t>…</a:t>
            </a:r>
            <a:endParaRPr lang="fr-BE" dirty="0"/>
          </a:p>
        </p:txBody>
      </p:sp>
    </p:spTree>
    <p:extLst>
      <p:ext uri="{BB962C8B-B14F-4D97-AF65-F5344CB8AC3E}">
        <p14:creationId xmlns:p14="http://schemas.microsoft.com/office/powerpoint/2010/main" val="3464707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Indexations </a:t>
            </a:r>
            <a:endParaRPr lang="fr-BE" dirty="0"/>
          </a:p>
        </p:txBody>
      </p:sp>
      <p:sp>
        <p:nvSpPr>
          <p:cNvPr id="3" name="Espace réservé du contenu 2"/>
          <p:cNvSpPr>
            <a:spLocks noGrp="1"/>
          </p:cNvSpPr>
          <p:nvPr>
            <p:ph idx="1"/>
          </p:nvPr>
        </p:nvSpPr>
        <p:spPr>
          <a:xfrm>
            <a:off x="676656" y="2011680"/>
            <a:ext cx="10753725" cy="4559808"/>
          </a:xfrm>
        </p:spPr>
        <p:txBody>
          <a:bodyPr>
            <a:normAutofit/>
          </a:bodyPr>
          <a:lstStyle/>
          <a:p>
            <a:pPr marL="0" indent="0">
              <a:buNone/>
            </a:pPr>
            <a:r>
              <a:rPr lang="fr-BE" sz="2800" b="1" u="sng" dirty="0">
                <a:solidFill>
                  <a:srgbClr val="FF0000"/>
                </a:solidFill>
              </a:rPr>
              <a:t>1/ Annuelles</a:t>
            </a:r>
          </a:p>
          <a:p>
            <a:pPr marL="256032" lvl="1" indent="0">
              <a:buNone/>
            </a:pPr>
            <a:r>
              <a:rPr lang="fr-BE" sz="2600" b="1" u="sng" dirty="0" smtClean="0"/>
              <a:t>1/1. Minimums insaisissables</a:t>
            </a:r>
          </a:p>
          <a:p>
            <a:pPr marL="256032" lvl="1" indent="0">
              <a:buNone/>
            </a:pPr>
            <a:r>
              <a:rPr lang="fr-BE" sz="2600" b="1" u="sng" dirty="0"/>
              <a:t>1/2. Tarifs des huissiers</a:t>
            </a:r>
          </a:p>
          <a:p>
            <a:pPr marL="256032" lvl="1" indent="0">
              <a:buNone/>
            </a:pPr>
            <a:r>
              <a:rPr lang="fr-BE" sz="2600" b="1" u="sng" dirty="0"/>
              <a:t>1/3. Taux d’intérêts</a:t>
            </a:r>
          </a:p>
          <a:p>
            <a:pPr marL="0" indent="0">
              <a:buNone/>
            </a:pPr>
            <a:r>
              <a:rPr lang="fr-BE" sz="2800" b="1" u="sng" dirty="0">
                <a:solidFill>
                  <a:srgbClr val="FF0000"/>
                </a:solidFill>
              </a:rPr>
              <a:t>2/ liées à l’indice des prix à la consommation</a:t>
            </a:r>
          </a:p>
          <a:p>
            <a:pPr marL="256032" lvl="1" indent="0">
              <a:buNone/>
            </a:pPr>
            <a:r>
              <a:rPr lang="fr-BE" sz="2600" b="1" u="sng" dirty="0"/>
              <a:t>2/1. Aide Juridique de 2ème ligne</a:t>
            </a:r>
          </a:p>
          <a:p>
            <a:pPr marL="256032" lvl="1" indent="0">
              <a:buNone/>
            </a:pPr>
            <a:r>
              <a:rPr lang="fr-BE" sz="2600" b="1" u="sng" dirty="0"/>
              <a:t>2/2. Indemnités de procédure</a:t>
            </a:r>
          </a:p>
          <a:p>
            <a:pPr marL="256032" lvl="1" indent="0">
              <a:buNone/>
            </a:pPr>
            <a:r>
              <a:rPr lang="fr-BE" sz="2600" b="1" u="sng" dirty="0"/>
              <a:t>2/3. Le montant du RIS</a:t>
            </a:r>
          </a:p>
          <a:p>
            <a:pPr marL="256032" lvl="1" indent="0">
              <a:buNone/>
            </a:pPr>
            <a:r>
              <a:rPr lang="fr-BE" sz="2600" b="1" u="sng" dirty="0"/>
              <a:t>2/4. En matière pénale</a:t>
            </a:r>
          </a:p>
          <a:p>
            <a:pPr marL="256032" lvl="1" indent="0">
              <a:buNone/>
            </a:pPr>
            <a:r>
              <a:rPr lang="fr-BE" sz="2600" b="1" u="sng" dirty="0"/>
              <a:t>2/5. Le Fond Social Mazout</a:t>
            </a:r>
          </a:p>
          <a:p>
            <a:pPr marL="0" indent="0">
              <a:buNone/>
            </a:pPr>
            <a:endParaRPr lang="fr-BE" sz="2600" b="1" u="sng" dirty="0"/>
          </a:p>
          <a:p>
            <a:pPr marL="0" indent="0">
              <a:buNone/>
            </a:pPr>
            <a:endParaRPr lang="fr-BE" sz="2600" b="1" u="sng" dirty="0" smtClean="0"/>
          </a:p>
        </p:txBody>
      </p:sp>
    </p:spTree>
    <p:extLst>
      <p:ext uri="{BB962C8B-B14F-4D97-AF65-F5344CB8AC3E}">
        <p14:creationId xmlns:p14="http://schemas.microsoft.com/office/powerpoint/2010/main" val="2474863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80288"/>
            <a:ext cx="11149584" cy="5572385"/>
          </a:xfrm>
        </p:spPr>
        <p:txBody>
          <a:bodyPr/>
          <a:lstStyle/>
          <a:p>
            <a:pPr marL="0" indent="0">
              <a:buNone/>
            </a:pPr>
            <a:endParaRPr lang="fr-BE" sz="2800" b="1" u="sng" dirty="0" smtClean="0">
              <a:solidFill>
                <a:srgbClr val="FF0000"/>
              </a:solidFill>
            </a:endParaRPr>
          </a:p>
          <a:p>
            <a:pPr marL="0" indent="0">
              <a:buNone/>
            </a:pPr>
            <a:r>
              <a:rPr lang="fr-BE" sz="2800" b="1" u="sng" dirty="0" smtClean="0">
                <a:solidFill>
                  <a:srgbClr val="FF0000"/>
                </a:solidFill>
              </a:rPr>
              <a:t>1</a:t>
            </a:r>
            <a:r>
              <a:rPr lang="fr-BE" sz="2800" b="1" u="sng" dirty="0">
                <a:solidFill>
                  <a:srgbClr val="FF0000"/>
                </a:solidFill>
              </a:rPr>
              <a:t>/ Annuelles</a:t>
            </a:r>
          </a:p>
          <a:p>
            <a:pPr marL="0" indent="0">
              <a:buNone/>
            </a:pPr>
            <a:r>
              <a:rPr lang="fr-BE" sz="2600" b="1" u="sng" dirty="0" smtClean="0"/>
              <a:t>1/1. Minimums insaisissables</a:t>
            </a:r>
          </a:p>
        </p:txBody>
      </p:sp>
      <p:graphicFrame>
        <p:nvGraphicFramePr>
          <p:cNvPr id="8" name="Tableau 7"/>
          <p:cNvGraphicFramePr>
            <a:graphicFrameLocks noGrp="1"/>
          </p:cNvGraphicFramePr>
          <p:nvPr>
            <p:extLst>
              <p:ext uri="{D42A27DB-BD31-4B8C-83A1-F6EECF244321}">
                <p14:modId xmlns:p14="http://schemas.microsoft.com/office/powerpoint/2010/main" val="3763527607"/>
              </p:ext>
            </p:extLst>
          </p:nvPr>
        </p:nvGraphicFramePr>
        <p:xfrm>
          <a:off x="539576" y="2447387"/>
          <a:ext cx="10984831" cy="3368838"/>
        </p:xfrm>
        <a:graphic>
          <a:graphicData uri="http://schemas.openxmlformats.org/drawingml/2006/table">
            <a:tbl>
              <a:tblPr firstRow="1" firstCol="1" bandRow="1">
                <a:tableStyleId>{5C22544A-7EE6-4342-B048-85BDC9FD1C3A}</a:tableStyleId>
              </a:tblPr>
              <a:tblGrid>
                <a:gridCol w="1913021">
                  <a:extLst>
                    <a:ext uri="{9D8B030D-6E8A-4147-A177-3AD203B41FA5}">
                      <a16:colId xmlns:a16="http://schemas.microsoft.com/office/drawing/2014/main" val="3148334343"/>
                    </a:ext>
                  </a:extLst>
                </a:gridCol>
                <a:gridCol w="3753853">
                  <a:extLst>
                    <a:ext uri="{9D8B030D-6E8A-4147-A177-3AD203B41FA5}">
                      <a16:colId xmlns:a16="http://schemas.microsoft.com/office/drawing/2014/main" val="2070903958"/>
                    </a:ext>
                  </a:extLst>
                </a:gridCol>
                <a:gridCol w="2707105">
                  <a:extLst>
                    <a:ext uri="{9D8B030D-6E8A-4147-A177-3AD203B41FA5}">
                      <a16:colId xmlns:a16="http://schemas.microsoft.com/office/drawing/2014/main" val="2992567507"/>
                    </a:ext>
                  </a:extLst>
                </a:gridCol>
                <a:gridCol w="2610852">
                  <a:extLst>
                    <a:ext uri="{9D8B030D-6E8A-4147-A177-3AD203B41FA5}">
                      <a16:colId xmlns:a16="http://schemas.microsoft.com/office/drawing/2014/main" val="511735494"/>
                    </a:ext>
                  </a:extLst>
                </a:gridCol>
              </a:tblGrid>
              <a:tr h="467173">
                <a:tc gridSpan="2">
                  <a:txBody>
                    <a:bodyPr/>
                    <a:lstStyle/>
                    <a:p>
                      <a:pPr marL="0" algn="ctr" defTabSz="914400" rtl="0" eaLnBrk="1" latinLnBrk="0" hangingPunct="1">
                        <a:lnSpc>
                          <a:spcPct val="107000"/>
                        </a:lnSpc>
                        <a:spcAft>
                          <a:spcPts val="800"/>
                        </a:spcAft>
                      </a:pPr>
                      <a:r>
                        <a:rPr lang="fr-BE" sz="1600" b="1" kern="1200" dirty="0">
                          <a:solidFill>
                            <a:schemeClr val="bg1"/>
                          </a:solidFill>
                          <a:effectLst/>
                          <a:latin typeface="+mn-lt"/>
                          <a:ea typeface="+mn-ea"/>
                          <a:cs typeface="+mn-cs"/>
                        </a:rPr>
                        <a:t>Plafonds de rémunération nette</a:t>
                      </a:r>
                    </a:p>
                  </a:txBody>
                  <a:tcPr marL="45720" marR="45720" marT="0" marB="0"/>
                </a:tc>
                <a:tc hMerge="1">
                  <a:txBody>
                    <a:bodyPr/>
                    <a:lstStyle/>
                    <a:p>
                      <a:endParaRPr lang="fr-BE"/>
                    </a:p>
                  </a:txBody>
                  <a:tcPr/>
                </a:tc>
                <a:tc gridSpan="2">
                  <a:txBody>
                    <a:bodyPr/>
                    <a:lstStyle/>
                    <a:p>
                      <a:pPr marL="0" algn="ctr" defTabSz="914400" rtl="0" eaLnBrk="1" latinLnBrk="0" hangingPunct="1">
                        <a:lnSpc>
                          <a:spcPct val="107000"/>
                        </a:lnSpc>
                        <a:spcAft>
                          <a:spcPts val="800"/>
                        </a:spcAft>
                      </a:pPr>
                      <a:r>
                        <a:rPr lang="fr-BE" sz="1600" kern="1200" dirty="0">
                          <a:solidFill>
                            <a:schemeClr val="bg1"/>
                          </a:solidFill>
                          <a:effectLst/>
                          <a:latin typeface="+mn-lt"/>
                          <a:ea typeface="+mn-ea"/>
                          <a:cs typeface="+mn-cs"/>
                        </a:rPr>
                        <a:t>Quotité saisissable ou cessible</a:t>
                      </a:r>
                    </a:p>
                  </a:txBody>
                  <a:tcPr marL="45720" marR="45720" marT="0" marB="0"/>
                </a:tc>
                <a:tc hMerge="1">
                  <a:txBody>
                    <a:bodyPr/>
                    <a:lstStyle/>
                    <a:p>
                      <a:endParaRPr lang="fr-BE"/>
                    </a:p>
                  </a:txBody>
                  <a:tcPr/>
                </a:tc>
                <a:extLst>
                  <a:ext uri="{0D108BD9-81ED-4DB2-BD59-A6C34878D82A}">
                    <a16:rowId xmlns:a16="http://schemas.microsoft.com/office/drawing/2014/main" val="4014337391"/>
                  </a:ext>
                </a:extLst>
              </a:tr>
              <a:tr h="565800">
                <a:tc>
                  <a:txBody>
                    <a:bodyPr/>
                    <a:lstStyle/>
                    <a:p>
                      <a:pPr algn="ctr">
                        <a:lnSpc>
                          <a:spcPct val="107000"/>
                        </a:lnSpc>
                        <a:spcAft>
                          <a:spcPts val="800"/>
                        </a:spcAft>
                      </a:pPr>
                      <a:r>
                        <a:rPr lang="fr-BE" sz="1100" b="0" dirty="0">
                          <a:solidFill>
                            <a:schemeClr val="tx1"/>
                          </a:solidFill>
                          <a:effectLst/>
                        </a:rPr>
                        <a:t>2021</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dirty="0">
                          <a:effectLst/>
                        </a:rPr>
                        <a:t>2022</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En 4 tranches</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En 5 tranches</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555354250"/>
                  </a:ext>
                </a:extLst>
              </a:tr>
              <a:tr h="467173">
                <a:tc>
                  <a:txBody>
                    <a:bodyPr/>
                    <a:lstStyle/>
                    <a:p>
                      <a:pPr>
                        <a:lnSpc>
                          <a:spcPct val="107000"/>
                        </a:lnSpc>
                        <a:spcAft>
                          <a:spcPts val="800"/>
                        </a:spcAft>
                      </a:pPr>
                      <a:r>
                        <a:rPr lang="fr-BE" sz="1100" b="0" dirty="0">
                          <a:solidFill>
                            <a:schemeClr val="tx1"/>
                          </a:solidFill>
                          <a:effectLst/>
                        </a:rPr>
                        <a:t>De 0 à 1.149,00 €</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dirty="0">
                          <a:effectLst/>
                        </a:rPr>
                        <a:t>De 0 à 1.186,00 €</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0 %</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0 %</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881702772"/>
                  </a:ext>
                </a:extLst>
              </a:tr>
              <a:tr h="467173">
                <a:tc>
                  <a:txBody>
                    <a:bodyPr/>
                    <a:lstStyle/>
                    <a:p>
                      <a:pPr>
                        <a:lnSpc>
                          <a:spcPct val="107000"/>
                        </a:lnSpc>
                        <a:spcAft>
                          <a:spcPts val="800"/>
                        </a:spcAft>
                      </a:pPr>
                      <a:r>
                        <a:rPr lang="fr-BE" sz="1100" b="0" dirty="0">
                          <a:solidFill>
                            <a:schemeClr val="tx1"/>
                          </a:solidFill>
                          <a:effectLst/>
                        </a:rPr>
                        <a:t>De 1149,01€ et 1.235,00€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dirty="0">
                          <a:effectLst/>
                        </a:rPr>
                        <a:t>De 1186,01€ et 1.274,00€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20 % (max 17,60€)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20 % (max 17,60€)</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092180749"/>
                  </a:ext>
                </a:extLst>
              </a:tr>
              <a:tr h="467173">
                <a:tc>
                  <a:txBody>
                    <a:bodyPr/>
                    <a:lstStyle/>
                    <a:p>
                      <a:pPr>
                        <a:lnSpc>
                          <a:spcPct val="107000"/>
                        </a:lnSpc>
                        <a:spcAft>
                          <a:spcPts val="800"/>
                        </a:spcAft>
                      </a:pPr>
                      <a:r>
                        <a:rPr lang="fr-BE" sz="1100" b="0" dirty="0">
                          <a:solidFill>
                            <a:schemeClr val="tx1"/>
                          </a:solidFill>
                          <a:effectLst/>
                        </a:rPr>
                        <a:t>De 1.235,01€ et 1.362,00€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a:effectLst/>
                        </a:rPr>
                        <a:t>De 1.274,01€ et 1.406,00€</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rowSpan="2">
                  <a:txBody>
                    <a:bodyPr/>
                    <a:lstStyle/>
                    <a:p>
                      <a:pPr algn="ctr">
                        <a:lnSpc>
                          <a:spcPct val="107000"/>
                        </a:lnSpc>
                        <a:spcAft>
                          <a:spcPts val="800"/>
                        </a:spcAft>
                      </a:pPr>
                      <a:endParaRPr lang="fr-BE" sz="1600" dirty="0" smtClean="0">
                        <a:effectLst/>
                      </a:endParaRPr>
                    </a:p>
                    <a:p>
                      <a:pPr algn="ctr">
                        <a:lnSpc>
                          <a:spcPct val="107000"/>
                        </a:lnSpc>
                        <a:spcAft>
                          <a:spcPts val="800"/>
                        </a:spcAft>
                      </a:pPr>
                      <a:r>
                        <a:rPr lang="fr-BE" sz="1600" dirty="0" smtClean="0">
                          <a:effectLst/>
                        </a:rPr>
                        <a:t>40 </a:t>
                      </a:r>
                      <a:r>
                        <a:rPr lang="fr-BE" sz="1600" dirty="0">
                          <a:effectLst/>
                        </a:rPr>
                        <a:t>% (max 105,60€)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30 % (max 39,60€)</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2090558080"/>
                  </a:ext>
                </a:extLst>
              </a:tr>
              <a:tr h="467173">
                <a:tc>
                  <a:txBody>
                    <a:bodyPr/>
                    <a:lstStyle/>
                    <a:p>
                      <a:pPr>
                        <a:lnSpc>
                          <a:spcPct val="107000"/>
                        </a:lnSpc>
                        <a:spcAft>
                          <a:spcPts val="800"/>
                        </a:spcAft>
                      </a:pPr>
                      <a:r>
                        <a:rPr lang="fr-BE" sz="1100" b="0" dirty="0">
                          <a:solidFill>
                            <a:schemeClr val="tx1"/>
                          </a:solidFill>
                          <a:effectLst/>
                        </a:rPr>
                        <a:t>De 1.362,01€ et 1.490,00€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dirty="0">
                          <a:effectLst/>
                        </a:rPr>
                        <a:t>De 1.406,01€ et 1.538,00€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vMerge="1">
                  <a:txBody>
                    <a:bodyPr/>
                    <a:lstStyle/>
                    <a:p>
                      <a:endParaRPr lang="fr-BE"/>
                    </a:p>
                  </a:txBody>
                  <a:tcPr/>
                </a:tc>
                <a:tc>
                  <a:txBody>
                    <a:bodyPr/>
                    <a:lstStyle/>
                    <a:p>
                      <a:pPr algn="ctr">
                        <a:lnSpc>
                          <a:spcPct val="107000"/>
                        </a:lnSpc>
                        <a:spcAft>
                          <a:spcPts val="800"/>
                        </a:spcAft>
                      </a:pPr>
                      <a:r>
                        <a:rPr lang="fr-BE" sz="1600" dirty="0">
                          <a:effectLst/>
                        </a:rPr>
                        <a:t>40 % (max 52,80€)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52353879"/>
                  </a:ext>
                </a:extLst>
              </a:tr>
              <a:tr h="467173">
                <a:tc>
                  <a:txBody>
                    <a:bodyPr/>
                    <a:lstStyle/>
                    <a:p>
                      <a:pPr>
                        <a:lnSpc>
                          <a:spcPct val="107000"/>
                        </a:lnSpc>
                        <a:spcAft>
                          <a:spcPts val="800"/>
                        </a:spcAft>
                      </a:pPr>
                      <a:r>
                        <a:rPr lang="fr-BE" sz="1100" b="0" dirty="0">
                          <a:solidFill>
                            <a:schemeClr val="tx1"/>
                          </a:solidFill>
                          <a:effectLst/>
                        </a:rPr>
                        <a:t>Au-delà de 1.490,00€</a:t>
                      </a:r>
                      <a:endParaRPr lang="fr-BE"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b="1" dirty="0">
                          <a:effectLst/>
                        </a:rPr>
                        <a:t>Au-delà de 1.538,00€</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a:effectLst/>
                        </a:rPr>
                        <a:t>100%</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tc>
                  <a:txBody>
                    <a:bodyPr/>
                    <a:lstStyle/>
                    <a:p>
                      <a:pPr algn="ctr">
                        <a:lnSpc>
                          <a:spcPct val="107000"/>
                        </a:lnSpc>
                        <a:spcAft>
                          <a:spcPts val="800"/>
                        </a:spcAft>
                      </a:pPr>
                      <a:r>
                        <a:rPr lang="fr-BE" sz="1600" dirty="0">
                          <a:effectLst/>
                        </a:rPr>
                        <a:t>100%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0" marB="0">
                    <a:solidFill>
                      <a:schemeClr val="accent1">
                        <a:lumMod val="20000"/>
                        <a:lumOff val="80000"/>
                      </a:schemeClr>
                    </a:solidFill>
                  </a:tcPr>
                </a:tc>
                <a:extLst>
                  <a:ext uri="{0D108BD9-81ED-4DB2-BD59-A6C34878D82A}">
                    <a16:rowId xmlns:a16="http://schemas.microsoft.com/office/drawing/2014/main" val="377445089"/>
                  </a:ext>
                </a:extLst>
              </a:tr>
            </a:tbl>
          </a:graphicData>
        </a:graphic>
      </p:graphicFrame>
    </p:spTree>
    <p:extLst>
      <p:ext uri="{BB962C8B-B14F-4D97-AF65-F5344CB8AC3E}">
        <p14:creationId xmlns:p14="http://schemas.microsoft.com/office/powerpoint/2010/main" val="1372338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656" y="1191126"/>
            <a:ext cx="10753725" cy="4586739"/>
          </a:xfrm>
        </p:spPr>
        <p:txBody>
          <a:bodyPr>
            <a:normAutofit/>
          </a:bodyPr>
          <a:lstStyle/>
          <a:p>
            <a:pPr marL="0" indent="0">
              <a:buNone/>
            </a:pPr>
            <a:r>
              <a:rPr lang="fr-BE" sz="2600" b="1" u="sng" dirty="0" smtClean="0"/>
              <a:t>1/2. Tarifs des huissiers</a:t>
            </a:r>
          </a:p>
          <a:p>
            <a:pPr marL="0" indent="0">
              <a:buNone/>
            </a:pPr>
            <a:endParaRPr lang="fr-BE" dirty="0" smtClean="0"/>
          </a:p>
          <a:p>
            <a:pPr marL="0" indent="0">
              <a:buNone/>
            </a:pPr>
            <a:endParaRPr lang="fr-BE" dirty="0" smtClean="0"/>
          </a:p>
          <a:p>
            <a:pPr marL="0" indent="0">
              <a:buNone/>
            </a:pPr>
            <a:endParaRPr lang="fr-BE" dirty="0"/>
          </a:p>
          <a:p>
            <a:pPr marL="0" indent="0">
              <a:buNone/>
            </a:pPr>
            <a:endParaRPr lang="fr-BE" dirty="0" smtClean="0"/>
          </a:p>
          <a:p>
            <a:pPr marL="0" indent="0">
              <a:buNone/>
            </a:pPr>
            <a:endParaRPr lang="fr-BE" dirty="0"/>
          </a:p>
          <a:p>
            <a:pPr marL="0" indent="0">
              <a:buNone/>
            </a:pPr>
            <a:r>
              <a:rPr lang="fr-BE" sz="2600" b="1" u="sng" dirty="0" smtClean="0"/>
              <a:t>1/3. Taux d’intérêts</a:t>
            </a:r>
          </a:p>
        </p:txBody>
      </p:sp>
      <p:graphicFrame>
        <p:nvGraphicFramePr>
          <p:cNvPr id="4" name="Tableau 3"/>
          <p:cNvGraphicFramePr>
            <a:graphicFrameLocks noGrp="1"/>
          </p:cNvGraphicFramePr>
          <p:nvPr>
            <p:extLst>
              <p:ext uri="{D42A27DB-BD31-4B8C-83A1-F6EECF244321}">
                <p14:modId xmlns:p14="http://schemas.microsoft.com/office/powerpoint/2010/main" val="3432577538"/>
              </p:ext>
            </p:extLst>
          </p:nvPr>
        </p:nvGraphicFramePr>
        <p:xfrm>
          <a:off x="676656" y="1751640"/>
          <a:ext cx="10759874" cy="2087376"/>
        </p:xfrm>
        <a:graphic>
          <a:graphicData uri="http://schemas.openxmlformats.org/drawingml/2006/table">
            <a:tbl>
              <a:tblPr firstRow="1" firstCol="1" bandRow="1">
                <a:tableStyleId>{5C22544A-7EE6-4342-B048-85BDC9FD1C3A}</a:tableStyleId>
              </a:tblPr>
              <a:tblGrid>
                <a:gridCol w="2136952">
                  <a:extLst>
                    <a:ext uri="{9D8B030D-6E8A-4147-A177-3AD203B41FA5}">
                      <a16:colId xmlns:a16="http://schemas.microsoft.com/office/drawing/2014/main" val="3293683196"/>
                    </a:ext>
                  </a:extLst>
                </a:gridCol>
                <a:gridCol w="1151312">
                  <a:extLst>
                    <a:ext uri="{9D8B030D-6E8A-4147-A177-3AD203B41FA5}">
                      <a16:colId xmlns:a16="http://schemas.microsoft.com/office/drawing/2014/main" val="3565513855"/>
                    </a:ext>
                  </a:extLst>
                </a:gridCol>
                <a:gridCol w="1311442">
                  <a:extLst>
                    <a:ext uri="{9D8B030D-6E8A-4147-A177-3AD203B41FA5}">
                      <a16:colId xmlns:a16="http://schemas.microsoft.com/office/drawing/2014/main" val="2599018606"/>
                    </a:ext>
                  </a:extLst>
                </a:gridCol>
                <a:gridCol w="986589">
                  <a:extLst>
                    <a:ext uri="{9D8B030D-6E8A-4147-A177-3AD203B41FA5}">
                      <a16:colId xmlns:a16="http://schemas.microsoft.com/office/drawing/2014/main" val="1716473507"/>
                    </a:ext>
                  </a:extLst>
                </a:gridCol>
                <a:gridCol w="1046748">
                  <a:extLst>
                    <a:ext uri="{9D8B030D-6E8A-4147-A177-3AD203B41FA5}">
                      <a16:colId xmlns:a16="http://schemas.microsoft.com/office/drawing/2014/main" val="3200962253"/>
                    </a:ext>
                  </a:extLst>
                </a:gridCol>
                <a:gridCol w="2129589">
                  <a:extLst>
                    <a:ext uri="{9D8B030D-6E8A-4147-A177-3AD203B41FA5}">
                      <a16:colId xmlns:a16="http://schemas.microsoft.com/office/drawing/2014/main" val="1403360685"/>
                    </a:ext>
                  </a:extLst>
                </a:gridCol>
                <a:gridCol w="1997242">
                  <a:extLst>
                    <a:ext uri="{9D8B030D-6E8A-4147-A177-3AD203B41FA5}">
                      <a16:colId xmlns:a16="http://schemas.microsoft.com/office/drawing/2014/main" val="2996576558"/>
                    </a:ext>
                  </a:extLst>
                </a:gridCol>
              </a:tblGrid>
              <a:tr h="0">
                <a:tc rowSpan="8">
                  <a:txBody>
                    <a:bodyPr/>
                    <a:lstStyle/>
                    <a:p>
                      <a:pPr algn="ctr">
                        <a:lnSpc>
                          <a:spcPct val="107000"/>
                        </a:lnSpc>
                        <a:spcAft>
                          <a:spcPts val="800"/>
                        </a:spcAft>
                      </a:pPr>
                      <a:r>
                        <a:rPr lang="fr-BE" sz="1600" dirty="0">
                          <a:effectLst/>
                        </a:rPr>
                        <a:t>Droit de recette sur acompte</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800"/>
                        </a:spcAft>
                      </a:pPr>
                      <a:r>
                        <a:rPr lang="fr-BE" sz="1600">
                          <a:effectLst/>
                        </a:rPr>
                        <a:t>De</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800"/>
                        </a:spcAft>
                      </a:pPr>
                      <a:r>
                        <a:rPr lang="fr-BE" sz="1600">
                          <a:effectLst/>
                        </a:rPr>
                        <a:t>Jusqu’à</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800"/>
                        </a:spcAft>
                      </a:pPr>
                      <a:r>
                        <a:rPr lang="fr-BE" sz="1100" dirty="0">
                          <a:effectLst/>
                        </a:rPr>
                        <a:t>2021</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BE"/>
                    </a:p>
                  </a:txBody>
                  <a:tcPr/>
                </a:tc>
                <a:tc gridSpan="2">
                  <a:txBody>
                    <a:bodyPr/>
                    <a:lstStyle/>
                    <a:p>
                      <a:pPr algn="ctr">
                        <a:lnSpc>
                          <a:spcPct val="107000"/>
                        </a:lnSpc>
                        <a:spcAft>
                          <a:spcPts val="800"/>
                        </a:spcAft>
                      </a:pPr>
                      <a:r>
                        <a:rPr lang="fr-BE" sz="1600" dirty="0">
                          <a:effectLst/>
                        </a:rPr>
                        <a:t>2022</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BE"/>
                    </a:p>
                  </a:txBody>
                  <a:tcPr/>
                </a:tc>
                <a:extLst>
                  <a:ext uri="{0D108BD9-81ED-4DB2-BD59-A6C34878D82A}">
                    <a16:rowId xmlns:a16="http://schemas.microsoft.com/office/drawing/2014/main" val="2567855621"/>
                  </a:ext>
                </a:extLst>
              </a:tr>
              <a:tr h="0">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lnSpc>
                          <a:spcPct val="107000"/>
                        </a:lnSpc>
                        <a:spcAft>
                          <a:spcPts val="800"/>
                        </a:spcAft>
                      </a:pPr>
                      <a:r>
                        <a:rPr lang="fr-BE" sz="1100">
                          <a:effectLst/>
                        </a:rPr>
                        <a:t>HTVA</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TVAC</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dirty="0">
                          <a:effectLst/>
                        </a:rPr>
                        <a:t>HTVA</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a:effectLst/>
                        </a:rPr>
                        <a:t>TVAC</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5013193"/>
                  </a:ext>
                </a:extLst>
              </a:tr>
              <a:tr h="0">
                <a:tc vMerge="1">
                  <a:txBody>
                    <a:bodyPr/>
                    <a:lstStyle/>
                    <a:p>
                      <a:endParaRPr lang="fr-BE"/>
                    </a:p>
                  </a:txBody>
                  <a:tcPr/>
                </a:tc>
                <a:tc>
                  <a:txBody>
                    <a:bodyPr/>
                    <a:lstStyle/>
                    <a:p>
                      <a:pPr algn="ctr">
                        <a:lnSpc>
                          <a:spcPct val="107000"/>
                        </a:lnSpc>
                        <a:spcAft>
                          <a:spcPts val="800"/>
                        </a:spcAft>
                      </a:pPr>
                      <a:r>
                        <a:rPr lang="fr-BE" sz="1600" dirty="0">
                          <a:effectLst/>
                        </a:rPr>
                        <a:t>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a:effectLst/>
                        </a:rPr>
                        <a:t>24,99</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2,61</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3,16</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dirty="0">
                          <a:effectLst/>
                        </a:rPr>
                        <a:t>2,71</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a:effectLst/>
                        </a:rPr>
                        <a:t>3,28</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9859021"/>
                  </a:ext>
                </a:extLst>
              </a:tr>
              <a:tr h="0">
                <a:tc vMerge="1">
                  <a:txBody>
                    <a:bodyPr/>
                    <a:lstStyle/>
                    <a:p>
                      <a:endParaRPr lang="fr-BE"/>
                    </a:p>
                  </a:txBody>
                  <a:tcPr/>
                </a:tc>
                <a:tc>
                  <a:txBody>
                    <a:bodyPr/>
                    <a:lstStyle/>
                    <a:p>
                      <a:pPr algn="ctr">
                        <a:lnSpc>
                          <a:spcPct val="107000"/>
                        </a:lnSpc>
                        <a:spcAft>
                          <a:spcPts val="800"/>
                        </a:spcAft>
                      </a:pPr>
                      <a:r>
                        <a:rPr lang="fr-BE" sz="1600" dirty="0">
                          <a:effectLst/>
                        </a:rPr>
                        <a:t>25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a:effectLst/>
                        </a:rPr>
                        <a:t>124,99</a:t>
                      </a:r>
                      <a:endParaRPr lang="fr-B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4,37</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5,29</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dirty="0">
                          <a:effectLst/>
                        </a:rPr>
                        <a:t>4,54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a:effectLst/>
                        </a:rPr>
                        <a:t>5,50</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0192273"/>
                  </a:ext>
                </a:extLst>
              </a:tr>
              <a:tr h="0">
                <a:tc vMerge="1">
                  <a:txBody>
                    <a:bodyPr/>
                    <a:lstStyle/>
                    <a:p>
                      <a:endParaRPr lang="fr-BE"/>
                    </a:p>
                  </a:txBody>
                  <a:tcPr/>
                </a:tc>
                <a:tc>
                  <a:txBody>
                    <a:bodyPr/>
                    <a:lstStyle/>
                    <a:p>
                      <a:pPr algn="ctr">
                        <a:lnSpc>
                          <a:spcPct val="107000"/>
                        </a:lnSpc>
                        <a:spcAft>
                          <a:spcPts val="800"/>
                        </a:spcAft>
                      </a:pPr>
                      <a:r>
                        <a:rPr lang="fr-BE" sz="1600" dirty="0">
                          <a:effectLst/>
                        </a:rPr>
                        <a:t>125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249,99</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7,22</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8,74</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dirty="0">
                          <a:effectLst/>
                        </a:rPr>
                        <a:t>7,49</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9,06</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3152419"/>
                  </a:ext>
                </a:extLst>
              </a:tr>
              <a:tr h="0">
                <a:tc vMerge="1">
                  <a:txBody>
                    <a:bodyPr/>
                    <a:lstStyle/>
                    <a:p>
                      <a:endParaRPr lang="fr-BE"/>
                    </a:p>
                  </a:txBody>
                  <a:tcPr/>
                </a:tc>
                <a:tc>
                  <a:txBody>
                    <a:bodyPr/>
                    <a:lstStyle/>
                    <a:p>
                      <a:pPr algn="ctr">
                        <a:lnSpc>
                          <a:spcPct val="107000"/>
                        </a:lnSpc>
                        <a:spcAft>
                          <a:spcPts val="800"/>
                        </a:spcAft>
                      </a:pPr>
                      <a:r>
                        <a:rPr lang="fr-BE" sz="1600" dirty="0">
                          <a:effectLst/>
                        </a:rPr>
                        <a:t>250</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494,99</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dirty="0">
                          <a:effectLst/>
                        </a:rPr>
                        <a:t>12,67</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15,33</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dirty="0">
                          <a:effectLst/>
                        </a:rPr>
                        <a:t>13,16</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15,92</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2435573"/>
                  </a:ext>
                </a:extLst>
              </a:tr>
              <a:tr h="0">
                <a:tc vMerge="1">
                  <a:txBody>
                    <a:bodyPr/>
                    <a:lstStyle/>
                    <a:p>
                      <a:endParaRPr lang="fr-BE"/>
                    </a:p>
                  </a:txBody>
                  <a:tcPr/>
                </a:tc>
                <a:tc>
                  <a:txBody>
                    <a:bodyPr/>
                    <a:lstStyle/>
                    <a:p>
                      <a:pPr algn="ctr">
                        <a:lnSpc>
                          <a:spcPct val="107000"/>
                        </a:lnSpc>
                        <a:spcAft>
                          <a:spcPts val="800"/>
                        </a:spcAft>
                      </a:pPr>
                      <a:r>
                        <a:rPr lang="fr-BE" sz="1600" dirty="0">
                          <a:effectLst/>
                        </a:rPr>
                        <a:t>495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744,99</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27,10</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32,79</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a:effectLst/>
                        </a:rPr>
                        <a:t>28,14</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34,05</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3617669"/>
                  </a:ext>
                </a:extLst>
              </a:tr>
              <a:tr h="0">
                <a:tc vMerge="1">
                  <a:txBody>
                    <a:bodyPr/>
                    <a:lstStyle/>
                    <a:p>
                      <a:endParaRPr lang="fr-BE"/>
                    </a:p>
                  </a:txBody>
                  <a:tcPr/>
                </a:tc>
                <a:tc>
                  <a:txBody>
                    <a:bodyPr/>
                    <a:lstStyle/>
                    <a:p>
                      <a:pPr algn="ctr">
                        <a:lnSpc>
                          <a:spcPct val="107000"/>
                        </a:lnSpc>
                        <a:spcAft>
                          <a:spcPts val="800"/>
                        </a:spcAft>
                      </a:pPr>
                      <a:r>
                        <a:rPr lang="fr-BE" sz="1600" dirty="0">
                          <a:effectLst/>
                        </a:rPr>
                        <a:t>745</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dirty="0">
                          <a:effectLst/>
                        </a:rPr>
                        <a:t>…</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35,91</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100">
                          <a:effectLst/>
                        </a:rPr>
                        <a:t>43,45</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BE" sz="1600" b="1">
                          <a:effectLst/>
                        </a:rPr>
                        <a:t>37,29</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BE" sz="1600" b="1" dirty="0">
                          <a:effectLst/>
                        </a:rPr>
                        <a:t>45,12</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7827435"/>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522062317"/>
              </p:ext>
            </p:extLst>
          </p:nvPr>
        </p:nvGraphicFramePr>
        <p:xfrm>
          <a:off x="670507" y="4558837"/>
          <a:ext cx="10759874" cy="1324604"/>
        </p:xfrm>
        <a:graphic>
          <a:graphicData uri="http://schemas.openxmlformats.org/drawingml/2006/table">
            <a:tbl>
              <a:tblPr firstRow="1" firstCol="1" bandRow="1">
                <a:tableStyleId>{5C22544A-7EE6-4342-B048-85BDC9FD1C3A}</a:tableStyleId>
              </a:tblPr>
              <a:tblGrid>
                <a:gridCol w="2689375">
                  <a:extLst>
                    <a:ext uri="{9D8B030D-6E8A-4147-A177-3AD203B41FA5}">
                      <a16:colId xmlns:a16="http://schemas.microsoft.com/office/drawing/2014/main" val="1700983530"/>
                    </a:ext>
                  </a:extLst>
                </a:gridCol>
                <a:gridCol w="2690562">
                  <a:extLst>
                    <a:ext uri="{9D8B030D-6E8A-4147-A177-3AD203B41FA5}">
                      <a16:colId xmlns:a16="http://schemas.microsoft.com/office/drawing/2014/main" val="1955772535"/>
                    </a:ext>
                  </a:extLst>
                </a:gridCol>
                <a:gridCol w="2861542">
                  <a:extLst>
                    <a:ext uri="{9D8B030D-6E8A-4147-A177-3AD203B41FA5}">
                      <a16:colId xmlns:a16="http://schemas.microsoft.com/office/drawing/2014/main" val="402845017"/>
                    </a:ext>
                  </a:extLst>
                </a:gridCol>
                <a:gridCol w="2518395">
                  <a:extLst>
                    <a:ext uri="{9D8B030D-6E8A-4147-A177-3AD203B41FA5}">
                      <a16:colId xmlns:a16="http://schemas.microsoft.com/office/drawing/2014/main" val="961985514"/>
                    </a:ext>
                  </a:extLst>
                </a:gridCol>
              </a:tblGrid>
              <a:tr h="331151">
                <a:tc>
                  <a:txBody>
                    <a:bodyPr/>
                    <a:lstStyle/>
                    <a:p>
                      <a:pPr algn="ctr">
                        <a:lnSpc>
                          <a:spcPct val="107000"/>
                        </a:lnSpc>
                        <a:spcAft>
                          <a:spcPts val="0"/>
                        </a:spcAft>
                      </a:pPr>
                      <a:r>
                        <a:rPr lang="fr-BE" sz="1100">
                          <a:effectLst/>
                        </a:rPr>
                        <a:t> </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Légal</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En matière commerciale</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dirty="0">
                          <a:effectLst/>
                        </a:rPr>
                        <a:t>En matière fiscale </a:t>
                      </a: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2602126"/>
                  </a:ext>
                </a:extLst>
              </a:tr>
              <a:tr h="331151">
                <a:tc>
                  <a:txBody>
                    <a:bodyPr/>
                    <a:lstStyle/>
                    <a:p>
                      <a:pPr algn="ctr">
                        <a:lnSpc>
                          <a:spcPct val="107000"/>
                        </a:lnSpc>
                        <a:spcAft>
                          <a:spcPts val="0"/>
                        </a:spcAft>
                      </a:pPr>
                      <a:r>
                        <a:rPr lang="fr-BE" sz="1600" b="1">
                          <a:effectLst/>
                        </a:rPr>
                        <a:t>Au 1</a:t>
                      </a:r>
                      <a:r>
                        <a:rPr lang="fr-BE" sz="1600" b="1" baseline="30000">
                          <a:effectLst/>
                        </a:rPr>
                        <a:t>er</a:t>
                      </a:r>
                      <a:r>
                        <a:rPr lang="fr-BE" sz="1600" b="1">
                          <a:effectLst/>
                        </a:rPr>
                        <a:t> janvier 2022</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a:effectLst/>
                        </a:rPr>
                        <a:t>1,50%</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a:effectLst/>
                        </a:rPr>
                        <a:t>8%</a:t>
                      </a:r>
                      <a:endParaRPr lang="fr-BE"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600" b="1" dirty="0">
                          <a:effectLst/>
                        </a:rPr>
                        <a:t>4%</a:t>
                      </a:r>
                      <a:endParaRPr lang="fr-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4124669"/>
                  </a:ext>
                </a:extLst>
              </a:tr>
              <a:tr h="331151">
                <a:tc>
                  <a:txBody>
                    <a:bodyPr/>
                    <a:lstStyle/>
                    <a:p>
                      <a:pPr algn="ctr">
                        <a:lnSpc>
                          <a:spcPct val="107000"/>
                        </a:lnSpc>
                        <a:spcAft>
                          <a:spcPts val="0"/>
                        </a:spcAft>
                      </a:pPr>
                      <a:r>
                        <a:rPr lang="fr-BE" sz="1100">
                          <a:effectLst/>
                        </a:rPr>
                        <a:t>Au 1</a:t>
                      </a:r>
                      <a:r>
                        <a:rPr lang="fr-BE" sz="1100" baseline="30000">
                          <a:effectLst/>
                        </a:rPr>
                        <a:t>er</a:t>
                      </a:r>
                      <a:r>
                        <a:rPr lang="fr-BE" sz="1100">
                          <a:effectLst/>
                        </a:rPr>
                        <a:t> janvier 2021</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a:effectLst/>
                        </a:rPr>
                        <a:t>1,75%</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8%</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a:effectLst/>
                        </a:rPr>
                        <a:t>4%</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1233986"/>
                  </a:ext>
                </a:extLst>
              </a:tr>
              <a:tr h="331151">
                <a:tc>
                  <a:txBody>
                    <a:bodyPr/>
                    <a:lstStyle/>
                    <a:p>
                      <a:pPr algn="ctr">
                        <a:lnSpc>
                          <a:spcPct val="107000"/>
                        </a:lnSpc>
                        <a:spcAft>
                          <a:spcPts val="0"/>
                        </a:spcAft>
                      </a:pPr>
                      <a:r>
                        <a:rPr lang="fr-BE" sz="1100">
                          <a:effectLst/>
                        </a:rPr>
                        <a:t>Au 1</a:t>
                      </a:r>
                      <a:r>
                        <a:rPr lang="fr-BE" sz="1100" baseline="30000">
                          <a:effectLst/>
                        </a:rPr>
                        <a:t>er</a:t>
                      </a:r>
                      <a:r>
                        <a:rPr lang="fr-BE" sz="1100">
                          <a:effectLst/>
                        </a:rPr>
                        <a:t> janvier 2020</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a:effectLst/>
                        </a:rPr>
                        <a:t>1,75%</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a:effectLst/>
                        </a:rPr>
                        <a:t>8%</a:t>
                      </a:r>
                      <a:endParaRPr lang="fr-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BE" sz="1100" dirty="0">
                          <a:effectLst/>
                        </a:rPr>
                        <a:t>4%</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4048888"/>
                  </a:ext>
                </a:extLst>
              </a:tr>
            </a:tbl>
          </a:graphicData>
        </a:graphic>
      </p:graphicFrame>
    </p:spTree>
    <p:extLst>
      <p:ext uri="{BB962C8B-B14F-4D97-AF65-F5344CB8AC3E}">
        <p14:creationId xmlns:p14="http://schemas.microsoft.com/office/powerpoint/2010/main" val="2347342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7224" y="685800"/>
            <a:ext cx="10753725" cy="5811254"/>
          </a:xfrm>
        </p:spPr>
        <p:txBody>
          <a:bodyPr>
            <a:normAutofit lnSpcReduction="10000"/>
          </a:bodyPr>
          <a:lstStyle/>
          <a:p>
            <a:pPr marL="0" indent="0">
              <a:buNone/>
            </a:pPr>
            <a:r>
              <a:rPr lang="fr-BE" sz="2800" b="1" u="sng" dirty="0" smtClean="0">
                <a:solidFill>
                  <a:srgbClr val="FF0000"/>
                </a:solidFill>
              </a:rPr>
              <a:t>2/ liées à l’indice des prix à la consommation</a:t>
            </a:r>
            <a:endParaRPr lang="fr-BE" dirty="0" smtClean="0"/>
          </a:p>
          <a:p>
            <a:pPr marL="0" indent="0">
              <a:lnSpc>
                <a:spcPct val="95000"/>
              </a:lnSpc>
              <a:buNone/>
            </a:pPr>
            <a:r>
              <a:rPr lang="fr-BE" sz="2800" b="1" u="sng" dirty="0"/>
              <a:t>2/1. Aide Juridique de 2ème ligne</a:t>
            </a:r>
          </a:p>
          <a:p>
            <a:pPr lvl="2" indent="-342900">
              <a:buFont typeface="Arial" panose="020B0604020202020204" pitchFamily="34" charset="0"/>
              <a:buChar char="•"/>
            </a:pPr>
            <a:r>
              <a:rPr lang="fr-BE" sz="2400" b="1" i="0" dirty="0"/>
              <a:t>La </a:t>
            </a:r>
            <a:r>
              <a:rPr lang="fr-BE" sz="2400" b="1" i="0" dirty="0" smtClean="0"/>
              <a:t>participation au fond</a:t>
            </a:r>
            <a:endParaRPr lang="fr-BE" sz="2400" b="1" i="0" dirty="0"/>
          </a:p>
          <a:p>
            <a:pPr lvl="4" indent="-342900">
              <a:buFont typeface="Courier New" panose="02070309020205020404" pitchFamily="49" charset="0"/>
              <a:buChar char="o"/>
            </a:pPr>
            <a:r>
              <a:rPr lang="fr-BE" dirty="0" smtClean="0"/>
              <a:t>Indexée de </a:t>
            </a:r>
            <a:r>
              <a:rPr lang="fr-BE" dirty="0"/>
              <a:t>20 à </a:t>
            </a:r>
            <a:r>
              <a:rPr lang="fr-BE" b="1" dirty="0"/>
              <a:t>22,00€</a:t>
            </a:r>
          </a:p>
          <a:p>
            <a:pPr lvl="4" indent="-342900">
              <a:buFont typeface="Courier New" panose="02070309020205020404" pitchFamily="49" charset="0"/>
              <a:buChar char="o"/>
            </a:pPr>
            <a:r>
              <a:rPr lang="fr-BE" dirty="0" smtClean="0"/>
              <a:t>Pour les affaires introduites </a:t>
            </a:r>
            <a:r>
              <a:rPr lang="fr-BE" b="1" dirty="0" smtClean="0"/>
              <a:t>après le 1</a:t>
            </a:r>
            <a:r>
              <a:rPr lang="fr-BE" b="1" baseline="30000" dirty="0" smtClean="0"/>
              <a:t>er</a:t>
            </a:r>
            <a:r>
              <a:rPr lang="fr-BE" b="1" dirty="0" smtClean="0"/>
              <a:t> décembre 2021</a:t>
            </a:r>
          </a:p>
          <a:p>
            <a:pPr lvl="4" indent="-342900">
              <a:buFont typeface="Courier New" panose="02070309020205020404" pitchFamily="49" charset="0"/>
              <a:buChar char="o"/>
            </a:pPr>
            <a:endParaRPr lang="fr-BE" dirty="0" smtClean="0"/>
          </a:p>
          <a:p>
            <a:pPr marL="598932" lvl="1">
              <a:buFont typeface="Arial" panose="020B0604020202020204" pitchFamily="34" charset="0"/>
              <a:buChar char="•"/>
            </a:pPr>
            <a:r>
              <a:rPr lang="fr-BE" b="1" dirty="0" smtClean="0"/>
              <a:t>Les conditions d’accès :</a:t>
            </a:r>
          </a:p>
          <a:p>
            <a:pPr marL="256032" lvl="1" indent="0">
              <a:buNone/>
            </a:pPr>
            <a:endParaRPr lang="fr-BE" dirty="0" smtClean="0"/>
          </a:p>
          <a:p>
            <a:pPr marL="256032" lvl="1" indent="0">
              <a:buNone/>
            </a:pPr>
            <a:endParaRPr lang="fr-BE" dirty="0"/>
          </a:p>
          <a:p>
            <a:pPr marL="256032" lvl="1" indent="0">
              <a:buNone/>
            </a:pPr>
            <a:endParaRPr lang="fr-BE" dirty="0" smtClean="0"/>
          </a:p>
          <a:p>
            <a:pPr marL="256032" lvl="1" indent="0">
              <a:buNone/>
            </a:pPr>
            <a:endParaRPr lang="fr-BE" dirty="0" smtClean="0"/>
          </a:p>
          <a:p>
            <a:pPr marL="256032" lvl="1" indent="0">
              <a:buNone/>
            </a:pPr>
            <a:endParaRPr lang="fr-BE" dirty="0"/>
          </a:p>
          <a:p>
            <a:pPr marL="256032" lvl="1" indent="0">
              <a:buNone/>
            </a:pPr>
            <a:endParaRPr lang="fr-BE" sz="1800" dirty="0" smtClean="0"/>
          </a:p>
          <a:p>
            <a:pPr marL="256032" lvl="1" indent="0">
              <a:buNone/>
            </a:pPr>
            <a:r>
              <a:rPr lang="fr-BE" sz="1800" dirty="0" smtClean="0"/>
              <a:t>Depuis </a:t>
            </a:r>
            <a:r>
              <a:rPr lang="fr-BE" sz="1800" dirty="0"/>
              <a:t>le 1er janvier 2022, la déduction par personne à charge est portée à </a:t>
            </a:r>
            <a:r>
              <a:rPr lang="fr-BE" sz="1800" b="1" dirty="0" smtClean="0"/>
              <a:t>289,83€</a:t>
            </a:r>
            <a:r>
              <a:rPr lang="fr-BE" sz="1800" dirty="0"/>
              <a:t>.</a:t>
            </a:r>
          </a:p>
          <a:p>
            <a:pPr marL="256032" lvl="1" indent="0">
              <a:buNone/>
            </a:pPr>
            <a:r>
              <a:rPr lang="fr-BE" sz="1800" dirty="0" smtClean="0"/>
              <a:t>Loi du 31/07/2020 a augmenté les seuils d’intervention d’environ 250,00€ puis inséré dans le CJ un article 508/13/4 qui prévoit que ces</a:t>
            </a:r>
            <a:r>
              <a:rPr lang="fr-BE" sz="1800" dirty="0" smtClean="0">
                <a:sym typeface="Wingdings" panose="05000000000000000000" pitchFamily="2" charset="2"/>
              </a:rPr>
              <a:t> montant seront indexés de 100€ les 1</a:t>
            </a:r>
            <a:r>
              <a:rPr lang="fr-BE" sz="1800" baseline="30000" dirty="0" smtClean="0">
                <a:sym typeface="Wingdings" panose="05000000000000000000" pitchFamily="2" charset="2"/>
              </a:rPr>
              <a:t>er</a:t>
            </a:r>
            <a:r>
              <a:rPr lang="fr-BE" sz="1800" dirty="0" smtClean="0">
                <a:sym typeface="Wingdings" panose="05000000000000000000" pitchFamily="2" charset="2"/>
              </a:rPr>
              <a:t> septembre 2021, 2022 et 2023. A partir de 2024 ils seront indexés conformément à l’indice des prix à la consommation</a:t>
            </a:r>
            <a:r>
              <a:rPr lang="fr-BE" sz="2000" dirty="0" smtClean="0">
                <a:sym typeface="Wingdings" panose="05000000000000000000" pitchFamily="2" charset="2"/>
              </a:rPr>
              <a:t>.</a:t>
            </a:r>
            <a:endParaRPr lang="fr-BE" sz="2000" dirty="0"/>
          </a:p>
        </p:txBody>
      </p:sp>
      <p:graphicFrame>
        <p:nvGraphicFramePr>
          <p:cNvPr id="5" name="Tableau 4"/>
          <p:cNvGraphicFramePr>
            <a:graphicFrameLocks noGrp="1"/>
          </p:cNvGraphicFramePr>
          <p:nvPr>
            <p:extLst>
              <p:ext uri="{D42A27DB-BD31-4B8C-83A1-F6EECF244321}">
                <p14:modId xmlns:p14="http://schemas.microsoft.com/office/powerpoint/2010/main" val="3850593864"/>
              </p:ext>
            </p:extLst>
          </p:nvPr>
        </p:nvGraphicFramePr>
        <p:xfrm>
          <a:off x="972050" y="3447047"/>
          <a:ext cx="10438899" cy="1755304"/>
        </p:xfrm>
        <a:graphic>
          <a:graphicData uri="http://schemas.openxmlformats.org/drawingml/2006/table">
            <a:tbl>
              <a:tblPr firstRow="1" firstCol="1" bandRow="1">
                <a:tableStyleId>{5C22544A-7EE6-4342-B048-85BDC9FD1C3A}</a:tableStyleId>
              </a:tblPr>
              <a:tblGrid>
                <a:gridCol w="2541171">
                  <a:extLst>
                    <a:ext uri="{9D8B030D-6E8A-4147-A177-3AD203B41FA5}">
                      <a16:colId xmlns:a16="http://schemas.microsoft.com/office/drawing/2014/main" val="1879584776"/>
                    </a:ext>
                  </a:extLst>
                </a:gridCol>
                <a:gridCol w="2081463">
                  <a:extLst>
                    <a:ext uri="{9D8B030D-6E8A-4147-A177-3AD203B41FA5}">
                      <a16:colId xmlns:a16="http://schemas.microsoft.com/office/drawing/2014/main" val="1445105790"/>
                    </a:ext>
                  </a:extLst>
                </a:gridCol>
                <a:gridCol w="2129590">
                  <a:extLst>
                    <a:ext uri="{9D8B030D-6E8A-4147-A177-3AD203B41FA5}">
                      <a16:colId xmlns:a16="http://schemas.microsoft.com/office/drawing/2014/main" val="3381388029"/>
                    </a:ext>
                  </a:extLst>
                </a:gridCol>
                <a:gridCol w="1960826">
                  <a:extLst>
                    <a:ext uri="{9D8B030D-6E8A-4147-A177-3AD203B41FA5}">
                      <a16:colId xmlns:a16="http://schemas.microsoft.com/office/drawing/2014/main" val="2062357008"/>
                    </a:ext>
                  </a:extLst>
                </a:gridCol>
                <a:gridCol w="1725849">
                  <a:extLst>
                    <a:ext uri="{9D8B030D-6E8A-4147-A177-3AD203B41FA5}">
                      <a16:colId xmlns:a16="http://schemas.microsoft.com/office/drawing/2014/main" val="901635"/>
                    </a:ext>
                  </a:extLst>
                </a:gridCol>
              </a:tblGrid>
              <a:tr h="332967">
                <a:tc rowSpan="2">
                  <a:txBody>
                    <a:bodyPr/>
                    <a:lstStyle/>
                    <a:p>
                      <a:pPr algn="ctr">
                        <a:spcAft>
                          <a:spcPts val="0"/>
                        </a:spcAft>
                      </a:pPr>
                      <a:r>
                        <a:rPr lang="fr-BE" sz="2000" dirty="0">
                          <a:effectLst/>
                        </a:rPr>
                        <a:t> </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gridSpan="2">
                  <a:txBody>
                    <a:bodyPr/>
                    <a:lstStyle/>
                    <a:p>
                      <a:pPr algn="ctr">
                        <a:spcAft>
                          <a:spcPts val="0"/>
                        </a:spcAft>
                      </a:pPr>
                      <a:r>
                        <a:rPr lang="fr-BE" sz="2000" dirty="0">
                          <a:effectLst/>
                        </a:rPr>
                        <a:t>Totalement gratuite</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fr-BE"/>
                    </a:p>
                  </a:txBody>
                  <a:tcPr/>
                </a:tc>
                <a:tc gridSpan="2">
                  <a:txBody>
                    <a:bodyPr/>
                    <a:lstStyle/>
                    <a:p>
                      <a:pPr algn="ctr">
                        <a:spcAft>
                          <a:spcPts val="0"/>
                        </a:spcAft>
                      </a:pPr>
                      <a:r>
                        <a:rPr lang="fr-BE" sz="2000" dirty="0">
                          <a:effectLst/>
                        </a:rPr>
                        <a:t>Partiellement gratuite </a:t>
                      </a:r>
                      <a:r>
                        <a:rPr lang="fr-BE" sz="2000" dirty="0" smtClean="0">
                          <a:effectLst/>
                        </a:rPr>
                        <a:t> </a:t>
                      </a:r>
                    </a:p>
                    <a:p>
                      <a:pPr algn="ctr">
                        <a:spcAft>
                          <a:spcPts val="0"/>
                        </a:spcAft>
                      </a:pPr>
                      <a:r>
                        <a:rPr lang="fr-BE" sz="2000" dirty="0" smtClean="0">
                          <a:effectLst/>
                        </a:rPr>
                        <a:t>(</a:t>
                      </a:r>
                      <a:r>
                        <a:rPr lang="fr-BE" sz="2000" dirty="0">
                          <a:effectLst/>
                        </a:rPr>
                        <a:t>de 25 à 125€)</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fr-BE"/>
                    </a:p>
                  </a:txBody>
                  <a:tcPr/>
                </a:tc>
                <a:extLst>
                  <a:ext uri="{0D108BD9-81ED-4DB2-BD59-A6C34878D82A}">
                    <a16:rowId xmlns:a16="http://schemas.microsoft.com/office/drawing/2014/main" val="4029873989"/>
                  </a:ext>
                </a:extLst>
              </a:tr>
              <a:tr h="268052">
                <a:tc vMerge="1">
                  <a:txBody>
                    <a:bodyPr/>
                    <a:lstStyle/>
                    <a:p>
                      <a:endParaRPr lang="fr-BE"/>
                    </a:p>
                  </a:txBody>
                  <a:tcPr/>
                </a:tc>
                <a:tc>
                  <a:txBody>
                    <a:bodyPr/>
                    <a:lstStyle/>
                    <a:p>
                      <a:pPr algn="ctr">
                        <a:spcAft>
                          <a:spcPts val="0"/>
                        </a:spcAft>
                      </a:pPr>
                      <a:r>
                        <a:rPr lang="fr-BE" sz="2000" dirty="0">
                          <a:effectLst/>
                        </a:rPr>
                        <a:t>Isolée</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spcAft>
                          <a:spcPts val="0"/>
                        </a:spcAft>
                      </a:pPr>
                      <a:r>
                        <a:rPr lang="fr-BE" sz="2000" dirty="0">
                          <a:effectLst/>
                        </a:rPr>
                        <a:t>Non-isolée</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spcAft>
                          <a:spcPts val="0"/>
                        </a:spcAft>
                      </a:pPr>
                      <a:r>
                        <a:rPr lang="fr-BE" sz="2000" dirty="0">
                          <a:effectLst/>
                        </a:rPr>
                        <a:t>Isolée </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spcAft>
                          <a:spcPts val="0"/>
                        </a:spcAft>
                      </a:pPr>
                      <a:r>
                        <a:rPr lang="fr-BE" sz="2000" dirty="0">
                          <a:effectLst/>
                        </a:rPr>
                        <a:t>Non-isolée</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3004466718"/>
                  </a:ext>
                </a:extLst>
              </a:tr>
              <a:tr h="268052">
                <a:tc>
                  <a:txBody>
                    <a:bodyPr/>
                    <a:lstStyle/>
                    <a:p>
                      <a:pPr algn="ctr">
                        <a:spcAft>
                          <a:spcPts val="0"/>
                        </a:spcAft>
                      </a:pPr>
                      <a:r>
                        <a:rPr lang="fr-BE" sz="2000" dirty="0">
                          <a:effectLst/>
                        </a:rPr>
                        <a:t>Au 1</a:t>
                      </a:r>
                      <a:r>
                        <a:rPr lang="fr-BE" sz="2000" baseline="30000" dirty="0">
                          <a:effectLst/>
                        </a:rPr>
                        <a:t>er</a:t>
                      </a:r>
                      <a:r>
                        <a:rPr lang="fr-BE" sz="2000" dirty="0">
                          <a:effectLst/>
                        </a:rPr>
                        <a:t> septembre 2022</a:t>
                      </a:r>
                      <a:endParaRPr lang="fr-BE"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1.326,00€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1.617,00€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1.617,00€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2000" b="1" dirty="0">
                          <a:effectLst/>
                        </a:rPr>
                        <a:t>1.907,00€</a:t>
                      </a:r>
                      <a:endParaRPr lang="fr-BE" sz="20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99116147"/>
                  </a:ext>
                </a:extLst>
              </a:tr>
              <a:tr h="268052">
                <a:tc>
                  <a:txBody>
                    <a:bodyPr/>
                    <a:lstStyle/>
                    <a:p>
                      <a:pPr algn="ctr">
                        <a:spcAft>
                          <a:spcPts val="0"/>
                        </a:spcAft>
                      </a:pPr>
                      <a:r>
                        <a:rPr lang="fr-BE" sz="1200">
                          <a:effectLst/>
                        </a:rPr>
                        <a:t>Au 1</a:t>
                      </a:r>
                      <a:r>
                        <a:rPr lang="fr-BE" sz="1200" baseline="30000">
                          <a:effectLst/>
                        </a:rPr>
                        <a:t>er</a:t>
                      </a:r>
                      <a:r>
                        <a:rPr lang="fr-BE" sz="1200">
                          <a:effectLst/>
                        </a:rPr>
                        <a:t> septembre 2021</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1.226,00€</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1.517,00€</a:t>
                      </a:r>
                      <a:endParaRPr lang="fr-BE"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a:effectLst/>
                        </a:rPr>
                        <a:t>1.517,00€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1.807,00€</a:t>
                      </a:r>
                      <a:endParaRPr lang="fr-BE"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81969051"/>
                  </a:ext>
                </a:extLst>
              </a:tr>
              <a:tr h="268052">
                <a:tc>
                  <a:txBody>
                    <a:bodyPr/>
                    <a:lstStyle/>
                    <a:p>
                      <a:pPr algn="ctr">
                        <a:spcAft>
                          <a:spcPts val="0"/>
                        </a:spcAft>
                      </a:pPr>
                      <a:r>
                        <a:rPr lang="fr-BE" sz="1200">
                          <a:effectLst/>
                        </a:rPr>
                        <a:t>Au 1</a:t>
                      </a:r>
                      <a:r>
                        <a:rPr lang="fr-BE" sz="1200" baseline="30000">
                          <a:effectLst/>
                        </a:rPr>
                        <a:t>er</a:t>
                      </a:r>
                      <a:r>
                        <a:rPr lang="fr-BE" sz="1200">
                          <a:effectLst/>
                        </a:rPr>
                        <a:t> septembre 2020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a:effectLst/>
                        </a:rPr>
                        <a:t>978,00€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a:effectLst/>
                        </a:rPr>
                        <a:t>1.255,00€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a:effectLst/>
                        </a:rPr>
                        <a:t>1.255,00€</a:t>
                      </a:r>
                      <a:endParaRPr lang="fr-BE"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BE" sz="1200" dirty="0">
                          <a:effectLst/>
                        </a:rPr>
                        <a:t>1.531,00€</a:t>
                      </a:r>
                      <a:endParaRPr lang="fr-BE"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4593831"/>
                  </a:ext>
                </a:extLst>
              </a:tr>
            </a:tbl>
          </a:graphicData>
        </a:graphic>
      </p:graphicFrame>
    </p:spTree>
    <p:extLst>
      <p:ext uri="{BB962C8B-B14F-4D97-AF65-F5344CB8AC3E}">
        <p14:creationId xmlns:p14="http://schemas.microsoft.com/office/powerpoint/2010/main" val="2746162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1041" y="567892"/>
            <a:ext cx="10909909" cy="5895538"/>
          </a:xfrm>
        </p:spPr>
        <p:txBody>
          <a:bodyPr>
            <a:normAutofit/>
          </a:bodyPr>
          <a:lstStyle/>
          <a:p>
            <a:pPr marL="0" indent="0">
              <a:buNone/>
            </a:pPr>
            <a:r>
              <a:rPr lang="fr-BE" sz="2600" b="1" u="sng" dirty="0"/>
              <a:t>2/2. Indemnités de procédure</a:t>
            </a:r>
          </a:p>
          <a:p>
            <a:pPr marL="0" indent="0">
              <a:buNone/>
            </a:pPr>
            <a:endParaRPr lang="fr-BE" sz="1800" dirty="0" smtClean="0"/>
          </a:p>
          <a:p>
            <a:pPr marL="0" indent="0">
              <a:buNone/>
            </a:pPr>
            <a:endParaRPr lang="fr-BE" sz="1800" dirty="0"/>
          </a:p>
          <a:p>
            <a:pPr marL="0" indent="0">
              <a:buNone/>
            </a:pPr>
            <a:endParaRPr lang="fr-BE" sz="1800" dirty="0" smtClean="0"/>
          </a:p>
          <a:p>
            <a:pPr marL="0" indent="0">
              <a:buNone/>
            </a:pPr>
            <a:endParaRPr lang="fr-BE" sz="1800" dirty="0"/>
          </a:p>
          <a:p>
            <a:pPr marL="0" indent="0">
              <a:buNone/>
            </a:pPr>
            <a:endParaRPr lang="fr-BE" sz="1800" dirty="0" smtClean="0"/>
          </a:p>
          <a:p>
            <a:pPr marL="0" indent="0">
              <a:buNone/>
            </a:pPr>
            <a:endParaRPr lang="fr-BE" sz="1800" dirty="0"/>
          </a:p>
          <a:p>
            <a:pPr marL="0" indent="0">
              <a:buNone/>
            </a:pPr>
            <a:endParaRPr lang="fr-BE" sz="1800" dirty="0" smtClean="0"/>
          </a:p>
          <a:p>
            <a:pPr marL="0" indent="0">
              <a:buNone/>
            </a:pPr>
            <a:endParaRPr lang="fr-BE" sz="1800" dirty="0"/>
          </a:p>
          <a:p>
            <a:pPr marL="0" indent="0">
              <a:buNone/>
            </a:pPr>
            <a:endParaRPr lang="fr-BE" sz="1800" dirty="0" smtClean="0"/>
          </a:p>
          <a:p>
            <a:pPr marL="0" indent="0">
              <a:buNone/>
            </a:pPr>
            <a:endParaRPr lang="fr-BE" sz="1800" dirty="0"/>
          </a:p>
          <a:p>
            <a:pPr marL="0" indent="0">
              <a:buNone/>
            </a:pPr>
            <a:endParaRPr lang="fr-BE" sz="1800" dirty="0" smtClean="0"/>
          </a:p>
          <a:p>
            <a:pPr marL="0" indent="0">
              <a:buNone/>
            </a:pPr>
            <a:endParaRPr lang="fr-BE" sz="1800" dirty="0"/>
          </a:p>
          <a:p>
            <a:pPr marL="0" indent="0">
              <a:buNone/>
            </a:pPr>
            <a:r>
              <a:rPr lang="fr-BE" sz="1800" dirty="0" smtClean="0"/>
              <a:t>Fixées dans l'article 8 de l'</a:t>
            </a:r>
            <a:r>
              <a:rPr lang="fr-BE" sz="1800" dirty="0" smtClean="0">
                <a:hlinkClick r:id="rId2"/>
              </a:rPr>
              <a:t>arrêté royal du 26 octobre 2007</a:t>
            </a:r>
            <a:r>
              <a:rPr lang="fr-BE" sz="1800" dirty="0" smtClean="0"/>
              <a:t>, l’indemnité de procédure est indexée de 10% dès que l’indice des prix à la consommation augmente de 10 points ce qui a eu lieu en 2011, en 2016 et en 2021.</a:t>
            </a:r>
            <a:endParaRPr lang="fr-BE" sz="1800" u="sng" dirty="0" smtClean="0"/>
          </a:p>
        </p:txBody>
      </p:sp>
      <p:graphicFrame>
        <p:nvGraphicFramePr>
          <p:cNvPr id="2" name="Tableau 1"/>
          <p:cNvGraphicFramePr>
            <a:graphicFrameLocks noGrp="1"/>
          </p:cNvGraphicFramePr>
          <p:nvPr>
            <p:extLst>
              <p:ext uri="{D42A27DB-BD31-4B8C-83A1-F6EECF244321}">
                <p14:modId xmlns:p14="http://schemas.microsoft.com/office/powerpoint/2010/main" val="4251581433"/>
              </p:ext>
            </p:extLst>
          </p:nvPr>
        </p:nvGraphicFramePr>
        <p:xfrm>
          <a:off x="629514" y="943673"/>
          <a:ext cx="10652961" cy="4913752"/>
        </p:xfrm>
        <a:graphic>
          <a:graphicData uri="http://schemas.openxmlformats.org/drawingml/2006/table">
            <a:tbl>
              <a:tblPr/>
              <a:tblGrid>
                <a:gridCol w="3068053">
                  <a:extLst>
                    <a:ext uri="{9D8B030D-6E8A-4147-A177-3AD203B41FA5}">
                      <a16:colId xmlns:a16="http://schemas.microsoft.com/office/drawing/2014/main" val="961759975"/>
                    </a:ext>
                  </a:extLst>
                </a:gridCol>
                <a:gridCol w="1129214">
                  <a:extLst>
                    <a:ext uri="{9D8B030D-6E8A-4147-A177-3AD203B41FA5}">
                      <a16:colId xmlns:a16="http://schemas.microsoft.com/office/drawing/2014/main" val="1901103192"/>
                    </a:ext>
                  </a:extLst>
                </a:gridCol>
                <a:gridCol w="1129214">
                  <a:extLst>
                    <a:ext uri="{9D8B030D-6E8A-4147-A177-3AD203B41FA5}">
                      <a16:colId xmlns:a16="http://schemas.microsoft.com/office/drawing/2014/main" val="2962524299"/>
                    </a:ext>
                  </a:extLst>
                </a:gridCol>
                <a:gridCol w="1331620">
                  <a:extLst>
                    <a:ext uri="{9D8B030D-6E8A-4147-A177-3AD203B41FA5}">
                      <a16:colId xmlns:a16="http://schemas.microsoft.com/office/drawing/2014/main" val="3223615833"/>
                    </a:ext>
                  </a:extLst>
                </a:gridCol>
                <a:gridCol w="1331620">
                  <a:extLst>
                    <a:ext uri="{9D8B030D-6E8A-4147-A177-3AD203B41FA5}">
                      <a16:colId xmlns:a16="http://schemas.microsoft.com/office/drawing/2014/main" val="2201401105"/>
                    </a:ext>
                  </a:extLst>
                </a:gridCol>
                <a:gridCol w="1331620">
                  <a:extLst>
                    <a:ext uri="{9D8B030D-6E8A-4147-A177-3AD203B41FA5}">
                      <a16:colId xmlns:a16="http://schemas.microsoft.com/office/drawing/2014/main" val="1983559905"/>
                    </a:ext>
                  </a:extLst>
                </a:gridCol>
                <a:gridCol w="1331620">
                  <a:extLst>
                    <a:ext uri="{9D8B030D-6E8A-4147-A177-3AD203B41FA5}">
                      <a16:colId xmlns:a16="http://schemas.microsoft.com/office/drawing/2014/main" val="1145758854"/>
                    </a:ext>
                  </a:extLst>
                </a:gridCol>
              </a:tblGrid>
              <a:tr h="182706">
                <a:tc>
                  <a:txBody>
                    <a:bodyPr/>
                    <a:lstStyle/>
                    <a:p>
                      <a:endParaRPr lang="fr-BE" sz="1600" dirty="0">
                        <a:effectLst/>
                      </a:endParaRPr>
                    </a:p>
                  </a:txBody>
                  <a:tcPr marL="39805" marR="39805" marT="19902" marB="19902" anchor="ctr">
                    <a:lnL>
                      <a:noFill/>
                    </a:lnL>
                    <a:lnR>
                      <a:noFill/>
                    </a:lnR>
                    <a:lnT>
                      <a:noFill/>
                    </a:lnT>
                    <a:lnB>
                      <a:noFill/>
                    </a:lnB>
                    <a:solidFill>
                      <a:srgbClr val="EBF1C2"/>
                    </a:solidFill>
                  </a:tcPr>
                </a:tc>
                <a:tc gridSpan="2">
                  <a:txBody>
                    <a:bodyPr/>
                    <a:lstStyle/>
                    <a:p>
                      <a:pPr algn="ctr"/>
                      <a:r>
                        <a:rPr lang="fr-BE" sz="1600" dirty="0" smtClean="0">
                          <a:effectLst/>
                        </a:rPr>
                        <a:t>Montant de base</a:t>
                      </a:r>
                      <a:endParaRPr lang="fr-BE" sz="1600" dirty="0">
                        <a:effectLst/>
                      </a:endParaRPr>
                    </a:p>
                  </a:txBody>
                  <a:tcPr marL="39805" marR="39805" marT="19902" marB="19902" anchor="ctr">
                    <a:lnL>
                      <a:noFill/>
                    </a:lnL>
                    <a:lnR>
                      <a:noFill/>
                    </a:lnR>
                    <a:lnT>
                      <a:noFill/>
                    </a:lnT>
                    <a:lnB>
                      <a:noFill/>
                    </a:lnB>
                    <a:solidFill>
                      <a:srgbClr val="EBF1C2"/>
                    </a:solidFill>
                  </a:tcPr>
                </a:tc>
                <a:tc hMerge="1">
                  <a:txBody>
                    <a:bodyPr/>
                    <a:lstStyle/>
                    <a:p>
                      <a:endParaRPr lang="fr-BE"/>
                    </a:p>
                  </a:txBody>
                  <a:tcPr/>
                </a:tc>
                <a:tc gridSpan="2">
                  <a:txBody>
                    <a:bodyPr/>
                    <a:lstStyle/>
                    <a:p>
                      <a:pPr algn="ctr"/>
                      <a:r>
                        <a:rPr lang="fr-BE" sz="1600" dirty="0" smtClean="0">
                          <a:effectLst/>
                        </a:rPr>
                        <a:t>Montant minimum</a:t>
                      </a:r>
                      <a:endParaRPr lang="fr-BE" sz="1600" dirty="0">
                        <a:effectLst/>
                      </a:endParaRPr>
                    </a:p>
                  </a:txBody>
                  <a:tcPr marL="39805" marR="39805" marT="19902" marB="19902" anchor="ctr">
                    <a:lnL>
                      <a:noFill/>
                    </a:lnL>
                    <a:lnR>
                      <a:noFill/>
                    </a:lnR>
                    <a:lnT>
                      <a:noFill/>
                    </a:lnT>
                    <a:lnB>
                      <a:noFill/>
                    </a:lnB>
                    <a:solidFill>
                      <a:srgbClr val="EBF1C2"/>
                    </a:solidFill>
                  </a:tcPr>
                </a:tc>
                <a:tc hMerge="1">
                  <a:txBody>
                    <a:bodyPr/>
                    <a:lstStyle/>
                    <a:p>
                      <a:endParaRPr lang="fr-BE"/>
                    </a:p>
                  </a:txBody>
                  <a:tcPr/>
                </a:tc>
                <a:tc gridSpan="2">
                  <a:txBody>
                    <a:bodyPr/>
                    <a:lstStyle/>
                    <a:p>
                      <a:pPr algn="ctr"/>
                      <a:r>
                        <a:rPr lang="fr-BE" sz="1600" dirty="0" smtClean="0">
                          <a:effectLst/>
                        </a:rPr>
                        <a:t>Montant maximum</a:t>
                      </a:r>
                      <a:endParaRPr lang="fr-BE" sz="1600" dirty="0">
                        <a:effectLst/>
                      </a:endParaRPr>
                    </a:p>
                  </a:txBody>
                  <a:tcPr marL="39805" marR="39805" marT="19902" marB="19902" anchor="ctr">
                    <a:lnL>
                      <a:noFill/>
                    </a:lnL>
                    <a:lnR>
                      <a:noFill/>
                    </a:lnR>
                    <a:lnT>
                      <a:noFill/>
                    </a:lnT>
                    <a:lnB>
                      <a:noFill/>
                    </a:lnB>
                    <a:solidFill>
                      <a:srgbClr val="EBF1C2"/>
                    </a:solidFill>
                  </a:tcPr>
                </a:tc>
                <a:tc hMerge="1">
                  <a:txBody>
                    <a:bodyPr/>
                    <a:lstStyle/>
                    <a:p>
                      <a:endParaRPr lang="fr-BE"/>
                    </a:p>
                  </a:txBody>
                  <a:tcPr/>
                </a:tc>
                <a:extLst>
                  <a:ext uri="{0D108BD9-81ED-4DB2-BD59-A6C34878D82A}">
                    <a16:rowId xmlns:a16="http://schemas.microsoft.com/office/drawing/2014/main" val="3985521020"/>
                  </a:ext>
                </a:extLst>
              </a:tr>
              <a:tr h="182706">
                <a:tc>
                  <a:txBody>
                    <a:bodyPr/>
                    <a:lstStyle/>
                    <a:p>
                      <a:endParaRPr lang="fr-BE" sz="1600" dirty="0">
                        <a:solidFill>
                          <a:schemeClr val="bg1"/>
                        </a:solidFill>
                        <a:effectLst/>
                      </a:endParaRPr>
                    </a:p>
                  </a:txBody>
                  <a:tcPr marL="39805" marR="39805" marT="19902" marB="19902" anchor="ctr">
                    <a:lnL>
                      <a:noFill/>
                    </a:lnL>
                    <a:lnR>
                      <a:noFill/>
                    </a:lnR>
                    <a:lnT>
                      <a:noFill/>
                    </a:lnT>
                    <a:lnB>
                      <a:noFill/>
                    </a:lnB>
                    <a:solidFill>
                      <a:srgbClr val="EBF1C2"/>
                    </a:solidFill>
                  </a:tcPr>
                </a:tc>
                <a:tc>
                  <a:txBody>
                    <a:bodyPr/>
                    <a:lstStyle/>
                    <a:p>
                      <a:pPr marL="0" algn="ctr" defTabSz="914400" rtl="0" eaLnBrk="1" latinLnBrk="0" hangingPunct="1"/>
                      <a:r>
                        <a:rPr lang="fr-BE" sz="1600" b="1" kern="1200" dirty="0" smtClean="0">
                          <a:solidFill>
                            <a:schemeClr val="tx1"/>
                          </a:solidFill>
                          <a:effectLst/>
                          <a:latin typeface="+mn-lt"/>
                          <a:ea typeface="+mn-ea"/>
                          <a:cs typeface="+mn-cs"/>
                        </a:rPr>
                        <a:t>1</a:t>
                      </a:r>
                      <a:r>
                        <a:rPr lang="fr-BE" sz="1600" b="1" kern="1200" baseline="30000" dirty="0" smtClean="0">
                          <a:solidFill>
                            <a:schemeClr val="tx1"/>
                          </a:solidFill>
                          <a:effectLst/>
                          <a:latin typeface="+mn-lt"/>
                          <a:ea typeface="+mn-ea"/>
                          <a:cs typeface="+mn-cs"/>
                        </a:rPr>
                        <a:t>er</a:t>
                      </a:r>
                      <a:r>
                        <a:rPr lang="fr-BE" sz="1600" b="1" kern="1200" baseline="0" dirty="0" smtClean="0">
                          <a:solidFill>
                            <a:schemeClr val="tx1"/>
                          </a:solidFill>
                          <a:effectLst/>
                          <a:latin typeface="+mn-lt"/>
                          <a:ea typeface="+mn-ea"/>
                          <a:cs typeface="+mn-cs"/>
                        </a:rPr>
                        <a:t> juin </a:t>
                      </a:r>
                      <a:r>
                        <a:rPr lang="fr-BE" sz="1600" b="1" kern="1200" dirty="0" smtClean="0">
                          <a:solidFill>
                            <a:schemeClr val="tx1"/>
                          </a:solidFill>
                          <a:effectLst/>
                          <a:latin typeface="+mn-lt"/>
                          <a:ea typeface="+mn-ea"/>
                          <a:cs typeface="+mn-cs"/>
                        </a:rPr>
                        <a:t>2021</a:t>
                      </a:r>
                      <a:endParaRPr lang="fr-BE" sz="1600" b="1"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200" kern="1200" dirty="0" smtClean="0">
                          <a:solidFill>
                            <a:schemeClr val="tx1"/>
                          </a:solidFill>
                          <a:effectLst/>
                          <a:latin typeface="+mn-lt"/>
                          <a:ea typeface="+mn-ea"/>
                          <a:cs typeface="+mn-cs"/>
                        </a:rPr>
                        <a:t>avant</a:t>
                      </a:r>
                      <a:endParaRPr lang="fr-BE" sz="1200"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600" b="1" kern="1200" dirty="0" smtClean="0">
                          <a:solidFill>
                            <a:schemeClr val="tx1"/>
                          </a:solidFill>
                          <a:effectLst/>
                          <a:latin typeface="+mn-lt"/>
                          <a:ea typeface="+mn-ea"/>
                          <a:cs typeface="+mn-cs"/>
                        </a:rPr>
                        <a:t>1</a:t>
                      </a:r>
                      <a:r>
                        <a:rPr lang="fr-BE" sz="1600" b="1" kern="1200" baseline="30000" dirty="0" smtClean="0">
                          <a:solidFill>
                            <a:schemeClr val="tx1"/>
                          </a:solidFill>
                          <a:effectLst/>
                          <a:latin typeface="+mn-lt"/>
                          <a:ea typeface="+mn-ea"/>
                          <a:cs typeface="+mn-cs"/>
                        </a:rPr>
                        <a:t>er</a:t>
                      </a:r>
                      <a:r>
                        <a:rPr lang="fr-BE" sz="1600" b="1" kern="1200" baseline="0" dirty="0" smtClean="0">
                          <a:solidFill>
                            <a:schemeClr val="tx1"/>
                          </a:solidFill>
                          <a:effectLst/>
                          <a:latin typeface="+mn-lt"/>
                          <a:ea typeface="+mn-ea"/>
                          <a:cs typeface="+mn-cs"/>
                        </a:rPr>
                        <a:t> juin </a:t>
                      </a:r>
                      <a:r>
                        <a:rPr lang="fr-BE" sz="1600" b="1" kern="1200" dirty="0" smtClean="0">
                          <a:solidFill>
                            <a:schemeClr val="tx1"/>
                          </a:solidFill>
                          <a:effectLst/>
                          <a:latin typeface="+mn-lt"/>
                          <a:ea typeface="+mn-ea"/>
                          <a:cs typeface="+mn-cs"/>
                        </a:rPr>
                        <a:t>2021</a:t>
                      </a:r>
                      <a:endParaRPr lang="fr-BE" sz="1600" b="1"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200" kern="1200" dirty="0" smtClean="0">
                          <a:solidFill>
                            <a:schemeClr val="tx1"/>
                          </a:solidFill>
                          <a:effectLst/>
                          <a:latin typeface="+mn-lt"/>
                          <a:ea typeface="+mn-ea"/>
                          <a:cs typeface="+mn-cs"/>
                        </a:rPr>
                        <a:t>avant</a:t>
                      </a:r>
                      <a:endParaRPr lang="fr-BE" sz="1200"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600" b="1" kern="1200" dirty="0" smtClean="0">
                          <a:solidFill>
                            <a:schemeClr val="tx1"/>
                          </a:solidFill>
                          <a:effectLst/>
                          <a:latin typeface="+mn-lt"/>
                          <a:ea typeface="+mn-ea"/>
                          <a:cs typeface="+mn-cs"/>
                        </a:rPr>
                        <a:t>1</a:t>
                      </a:r>
                      <a:r>
                        <a:rPr lang="fr-BE" sz="1600" b="1" kern="1200" baseline="30000" dirty="0" smtClean="0">
                          <a:solidFill>
                            <a:schemeClr val="tx1"/>
                          </a:solidFill>
                          <a:effectLst/>
                          <a:latin typeface="+mn-lt"/>
                          <a:ea typeface="+mn-ea"/>
                          <a:cs typeface="+mn-cs"/>
                        </a:rPr>
                        <a:t>er</a:t>
                      </a:r>
                      <a:r>
                        <a:rPr lang="fr-BE" sz="1600" b="1" kern="1200" baseline="0" dirty="0" smtClean="0">
                          <a:solidFill>
                            <a:schemeClr val="tx1"/>
                          </a:solidFill>
                          <a:effectLst/>
                          <a:latin typeface="+mn-lt"/>
                          <a:ea typeface="+mn-ea"/>
                          <a:cs typeface="+mn-cs"/>
                        </a:rPr>
                        <a:t> juin </a:t>
                      </a:r>
                      <a:r>
                        <a:rPr lang="fr-BE" sz="1600" b="1" kern="1200" dirty="0" smtClean="0">
                          <a:solidFill>
                            <a:schemeClr val="tx1"/>
                          </a:solidFill>
                          <a:effectLst/>
                          <a:latin typeface="+mn-lt"/>
                          <a:ea typeface="+mn-ea"/>
                          <a:cs typeface="+mn-cs"/>
                        </a:rPr>
                        <a:t>2021</a:t>
                      </a:r>
                      <a:endParaRPr lang="fr-BE" sz="1600" b="1"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tc>
                  <a:txBody>
                    <a:bodyPr/>
                    <a:lstStyle/>
                    <a:p>
                      <a:pPr marL="0" algn="ctr" defTabSz="914400" rtl="0" eaLnBrk="1" latinLnBrk="0" hangingPunct="1"/>
                      <a:r>
                        <a:rPr lang="fr-BE" sz="1200" kern="1200" dirty="0" smtClean="0">
                          <a:solidFill>
                            <a:schemeClr val="tx1"/>
                          </a:solidFill>
                          <a:effectLst/>
                          <a:latin typeface="+mn-lt"/>
                          <a:ea typeface="+mn-ea"/>
                          <a:cs typeface="+mn-cs"/>
                        </a:rPr>
                        <a:t>avant</a:t>
                      </a:r>
                      <a:endParaRPr lang="fr-BE" sz="1200" kern="1200" dirty="0">
                        <a:solidFill>
                          <a:schemeClr val="tx1"/>
                        </a:solidFill>
                        <a:effectLst/>
                        <a:latin typeface="+mn-lt"/>
                        <a:ea typeface="+mn-ea"/>
                        <a:cs typeface="+mn-cs"/>
                      </a:endParaRPr>
                    </a:p>
                  </a:txBody>
                  <a:tcPr marL="39805" marR="39805" marT="19902" marB="19902" anchor="ctr">
                    <a:lnL>
                      <a:noFill/>
                    </a:lnL>
                    <a:lnR>
                      <a:noFill/>
                    </a:lnR>
                    <a:lnT>
                      <a:noFill/>
                    </a:lnT>
                    <a:lnB>
                      <a:noFill/>
                    </a:lnB>
                    <a:noFill/>
                  </a:tcPr>
                </a:tc>
                <a:extLst>
                  <a:ext uri="{0D108BD9-81ED-4DB2-BD59-A6C34878D82A}">
                    <a16:rowId xmlns:a16="http://schemas.microsoft.com/office/drawing/2014/main" val="1957386411"/>
                  </a:ext>
                </a:extLst>
              </a:tr>
              <a:tr h="182706">
                <a:tc>
                  <a:txBody>
                    <a:bodyPr/>
                    <a:lstStyle/>
                    <a:p>
                      <a:r>
                        <a:rPr lang="fr-BE" sz="1600" b="0" dirty="0" smtClean="0">
                          <a:effectLst/>
                        </a:rPr>
                        <a:t>Jusqu’à </a:t>
                      </a:r>
                      <a:r>
                        <a:rPr lang="fr-BE" sz="1600" b="0" dirty="0">
                          <a:effectLst/>
                        </a:rPr>
                        <a:t>250 €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195 €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180€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97,50 €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90€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390 €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360€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3958117606"/>
                  </a:ext>
                </a:extLst>
              </a:tr>
              <a:tr h="303992">
                <a:tc>
                  <a:txBody>
                    <a:bodyPr/>
                    <a:lstStyle/>
                    <a:p>
                      <a:r>
                        <a:rPr lang="fr-BE" sz="1600" b="0" dirty="0">
                          <a:effectLst/>
                        </a:rPr>
                        <a:t>De 250,01 à 750 €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260 €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240€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162,50 €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150€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650 €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600€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763593694"/>
                  </a:ext>
                </a:extLst>
              </a:tr>
              <a:tr h="285405">
                <a:tc>
                  <a:txBody>
                    <a:bodyPr/>
                    <a:lstStyle/>
                    <a:p>
                      <a:r>
                        <a:rPr lang="fr-BE" sz="1600" b="0">
                          <a:effectLst/>
                        </a:rPr>
                        <a:t>De 750,01 à 2.500 €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520 €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480€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260 €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240€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1.200€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1514312115"/>
                  </a:ext>
                </a:extLst>
              </a:tr>
              <a:tr h="303992">
                <a:tc>
                  <a:txBody>
                    <a:bodyPr/>
                    <a:lstStyle/>
                    <a:p>
                      <a:r>
                        <a:rPr lang="fr-BE" sz="1600" b="0">
                          <a:effectLst/>
                        </a:rPr>
                        <a:t>De 2.500,01à 5.000 €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845 €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780€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487,50 €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450€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1.950 €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1.800€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65170406"/>
                  </a:ext>
                </a:extLst>
              </a:tr>
              <a:tr h="303992">
                <a:tc>
                  <a:txBody>
                    <a:bodyPr/>
                    <a:lstStyle/>
                    <a:p>
                      <a:r>
                        <a:rPr lang="fr-BE" sz="1600" b="0">
                          <a:effectLst/>
                        </a:rPr>
                        <a:t>De 5.000,01 à 10.000 €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1.170 €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1.080€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650 €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600€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2.600 €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2.400€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1046799659"/>
                  </a:ext>
                </a:extLst>
              </a:tr>
              <a:tr h="303992">
                <a:tc>
                  <a:txBody>
                    <a:bodyPr/>
                    <a:lstStyle/>
                    <a:p>
                      <a:r>
                        <a:rPr lang="fr-BE" sz="1600" b="0">
                          <a:effectLst/>
                        </a:rPr>
                        <a:t>De 10.000,01 à 20.000 €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1.430 €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1.320€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812,50 €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750€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3.250 €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3.000€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2758131712"/>
                  </a:ext>
                </a:extLst>
              </a:tr>
              <a:tr h="303992">
                <a:tc>
                  <a:txBody>
                    <a:bodyPr/>
                    <a:lstStyle/>
                    <a:p>
                      <a:r>
                        <a:rPr lang="fr-BE" sz="1600" b="0">
                          <a:effectLst/>
                        </a:rPr>
                        <a:t>De 20.000,01 à 40.000 €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2.600 €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2.400€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1.200€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5.200 €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4.800€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1776729250"/>
                  </a:ext>
                </a:extLst>
              </a:tr>
              <a:tr h="303992">
                <a:tc>
                  <a:txBody>
                    <a:bodyPr/>
                    <a:lstStyle/>
                    <a:p>
                      <a:r>
                        <a:rPr lang="fr-BE" sz="1600" b="0">
                          <a:effectLst/>
                        </a:rPr>
                        <a:t>De 40.000,01 à 60.000 €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3.250 €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3.000€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smtClean="0">
                          <a:effectLst/>
                        </a:rPr>
                        <a:t>1.200€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6.500 €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6.000€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2073961470"/>
                  </a:ext>
                </a:extLst>
              </a:tr>
              <a:tr h="303992">
                <a:tc>
                  <a:txBody>
                    <a:bodyPr/>
                    <a:lstStyle/>
                    <a:p>
                      <a:r>
                        <a:rPr lang="fr-BE" sz="1600" b="0">
                          <a:effectLst/>
                        </a:rPr>
                        <a:t>De 60.000,01 à 100.000 €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3.900 €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3.600€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EBF1C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smtClean="0">
                          <a:effectLst/>
                        </a:rPr>
                        <a:t>1.200€</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7.800 €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7.200€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4267635569"/>
                  </a:ext>
                </a:extLst>
              </a:tr>
              <a:tr h="303992">
                <a:tc>
                  <a:txBody>
                    <a:bodyPr/>
                    <a:lstStyle/>
                    <a:p>
                      <a:r>
                        <a:rPr lang="fr-BE" sz="1600" b="0">
                          <a:effectLst/>
                        </a:rPr>
                        <a:t>De 100.000,01 à 250.000 €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6.500 €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6.000€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smtClean="0">
                          <a:effectLst/>
                        </a:rPr>
                        <a:t>1.200€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13.000 €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12.000€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1462437069"/>
                  </a:ext>
                </a:extLst>
              </a:tr>
              <a:tr h="303992">
                <a:tc>
                  <a:txBody>
                    <a:bodyPr/>
                    <a:lstStyle/>
                    <a:p>
                      <a:r>
                        <a:rPr lang="fr-BE" sz="1600" b="0" dirty="0">
                          <a:effectLst/>
                        </a:rPr>
                        <a:t>De 250.000,01 à 500.000 €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9.100 €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8.400€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EBF1C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smtClean="0">
                          <a:effectLst/>
                        </a:rPr>
                        <a:t>1.200€</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18.200 €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16.800€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2207336391"/>
                  </a:ext>
                </a:extLst>
              </a:tr>
              <a:tr h="303992">
                <a:tc>
                  <a:txBody>
                    <a:bodyPr/>
                    <a:lstStyle/>
                    <a:p>
                      <a:r>
                        <a:rPr lang="fr-BE" sz="1600" b="0">
                          <a:effectLst/>
                        </a:rPr>
                        <a:t>De 500.000,01 à 1.000.000 €</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13.000 €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12.000€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smtClean="0">
                          <a:effectLst/>
                        </a:rPr>
                        <a:t>1.200€</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26.000 €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24.000€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1689800725"/>
                  </a:ext>
                </a:extLst>
              </a:tr>
              <a:tr h="303992">
                <a:tc>
                  <a:txBody>
                    <a:bodyPr/>
                    <a:lstStyle/>
                    <a:p>
                      <a:r>
                        <a:rPr lang="fr-BE" sz="1600" b="0">
                          <a:effectLst/>
                        </a:rPr>
                        <a:t>Plus de 1.000.000,01 €</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19.500 €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18.000€</a:t>
                      </a:r>
                      <a:endParaRPr lang="fr-BE" sz="1200" dirty="0">
                        <a:effectLst/>
                      </a:endParaRP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1.300 €</a:t>
                      </a:r>
                    </a:p>
                  </a:txBody>
                  <a:tcPr marL="39805" marR="39805" marT="19902" marB="19902" anchor="ctr">
                    <a:lnL>
                      <a:noFill/>
                    </a:lnL>
                    <a:lnR>
                      <a:noFill/>
                    </a:lnR>
                    <a:lnT>
                      <a:noFill/>
                    </a:lnT>
                    <a:lnB>
                      <a:noFill/>
                    </a:lnB>
                    <a:solidFill>
                      <a:srgbClr val="EBF1C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dirty="0" smtClean="0">
                          <a:effectLst/>
                        </a:rPr>
                        <a:t>1.200€</a:t>
                      </a:r>
                    </a:p>
                  </a:txBody>
                  <a:tcPr marL="39805" marR="39805" marT="19902" marB="19902" anchor="ctr">
                    <a:lnL>
                      <a:noFill/>
                    </a:lnL>
                    <a:lnR>
                      <a:noFill/>
                    </a:lnR>
                    <a:lnT>
                      <a:noFill/>
                    </a:lnT>
                    <a:lnB>
                      <a:noFill/>
                    </a:lnB>
                    <a:solidFill>
                      <a:srgbClr val="EBF1C2"/>
                    </a:solidFill>
                  </a:tcPr>
                </a:tc>
                <a:tc>
                  <a:txBody>
                    <a:bodyPr/>
                    <a:lstStyle/>
                    <a:p>
                      <a:pPr algn="ctr"/>
                      <a:r>
                        <a:rPr lang="fr-BE" sz="1600" b="1" dirty="0">
                          <a:effectLst/>
                        </a:rPr>
                        <a:t>39.000 €</a:t>
                      </a:r>
                    </a:p>
                  </a:txBody>
                  <a:tcPr marL="39805" marR="39805" marT="19902" marB="19902" anchor="ctr">
                    <a:lnL>
                      <a:noFill/>
                    </a:lnL>
                    <a:lnR>
                      <a:noFill/>
                    </a:lnR>
                    <a:lnT>
                      <a:noFill/>
                    </a:lnT>
                    <a:lnB>
                      <a:noFill/>
                    </a:lnB>
                    <a:solidFill>
                      <a:srgbClr val="EBF1C2"/>
                    </a:solidFill>
                  </a:tcPr>
                </a:tc>
                <a:tc>
                  <a:txBody>
                    <a:bodyPr/>
                    <a:lstStyle/>
                    <a:p>
                      <a:pPr algn="ctr"/>
                      <a:r>
                        <a:rPr lang="fr-BE" sz="1200" dirty="0" smtClean="0">
                          <a:effectLst/>
                        </a:rPr>
                        <a:t>36.000€</a:t>
                      </a:r>
                      <a:endParaRPr lang="fr-BE" sz="1200" dirty="0">
                        <a:effectLst/>
                      </a:endParaRPr>
                    </a:p>
                  </a:txBody>
                  <a:tcPr marL="39805" marR="39805" marT="19902" marB="19902" anchor="ctr">
                    <a:lnL>
                      <a:noFill/>
                    </a:lnL>
                    <a:lnR>
                      <a:noFill/>
                    </a:lnR>
                    <a:lnT>
                      <a:noFill/>
                    </a:lnT>
                    <a:lnB>
                      <a:noFill/>
                    </a:lnB>
                    <a:solidFill>
                      <a:srgbClr val="EBF1C2"/>
                    </a:solidFill>
                  </a:tcPr>
                </a:tc>
                <a:extLst>
                  <a:ext uri="{0D108BD9-81ED-4DB2-BD59-A6C34878D82A}">
                    <a16:rowId xmlns:a16="http://schemas.microsoft.com/office/drawing/2014/main" val="2524988382"/>
                  </a:ext>
                </a:extLst>
              </a:tr>
              <a:tr h="433503">
                <a:tc>
                  <a:txBody>
                    <a:bodyPr/>
                    <a:lstStyle/>
                    <a:p>
                      <a:r>
                        <a:rPr lang="fr-BE" sz="1600" b="0" dirty="0">
                          <a:effectLst/>
                        </a:rPr>
                        <a:t>Affaires non évaluables en argent</a:t>
                      </a: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1.560 €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1.440€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97,50 €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90€</a:t>
                      </a:r>
                      <a:endParaRPr lang="fr-BE" sz="1200" dirty="0">
                        <a:effectLst/>
                      </a:endParaRPr>
                    </a:p>
                  </a:txBody>
                  <a:tcPr marL="39805" marR="39805" marT="19902" marB="19902" anchor="ctr">
                    <a:lnL>
                      <a:noFill/>
                    </a:lnL>
                    <a:lnR>
                      <a:noFill/>
                    </a:lnR>
                    <a:lnT>
                      <a:noFill/>
                    </a:lnT>
                    <a:lnB>
                      <a:noFill/>
                    </a:lnB>
                    <a:solidFill>
                      <a:srgbClr val="FFFFFF"/>
                    </a:solidFill>
                  </a:tcPr>
                </a:tc>
                <a:tc>
                  <a:txBody>
                    <a:bodyPr/>
                    <a:lstStyle/>
                    <a:p>
                      <a:pPr algn="ctr"/>
                      <a:r>
                        <a:rPr lang="fr-BE" sz="1600" b="1" dirty="0">
                          <a:effectLst/>
                        </a:rPr>
                        <a:t>13.000 €</a:t>
                      </a:r>
                    </a:p>
                  </a:txBody>
                  <a:tcPr marL="39805" marR="39805" marT="19902" marB="19902" anchor="ctr">
                    <a:lnL>
                      <a:noFill/>
                    </a:lnL>
                    <a:lnR>
                      <a:noFill/>
                    </a:lnR>
                    <a:lnT>
                      <a:noFill/>
                    </a:lnT>
                    <a:lnB>
                      <a:noFill/>
                    </a:lnB>
                    <a:solidFill>
                      <a:srgbClr val="FFFFFF"/>
                    </a:solidFill>
                  </a:tcPr>
                </a:tc>
                <a:tc>
                  <a:txBody>
                    <a:bodyPr/>
                    <a:lstStyle/>
                    <a:p>
                      <a:pPr algn="ctr"/>
                      <a:r>
                        <a:rPr lang="fr-BE" sz="1200" dirty="0" smtClean="0">
                          <a:effectLst/>
                        </a:rPr>
                        <a:t>12.000€</a:t>
                      </a:r>
                      <a:endParaRPr lang="fr-BE" sz="1200" dirty="0">
                        <a:effectLst/>
                      </a:endParaRPr>
                    </a:p>
                  </a:txBody>
                  <a:tcPr marL="39805" marR="39805" marT="19902" marB="19902" anchor="ctr">
                    <a:lnL>
                      <a:noFill/>
                    </a:lnL>
                    <a:lnR>
                      <a:noFill/>
                    </a:lnR>
                    <a:lnT>
                      <a:noFill/>
                    </a:lnT>
                    <a:lnB>
                      <a:noFill/>
                    </a:lnB>
                    <a:solidFill>
                      <a:srgbClr val="FFFFFF"/>
                    </a:solidFill>
                  </a:tcPr>
                </a:tc>
                <a:extLst>
                  <a:ext uri="{0D108BD9-81ED-4DB2-BD59-A6C34878D82A}">
                    <a16:rowId xmlns:a16="http://schemas.microsoft.com/office/drawing/2014/main" val="2590671437"/>
                  </a:ext>
                </a:extLst>
              </a:tr>
            </a:tbl>
          </a:graphicData>
        </a:graphic>
      </p:graphicFrame>
    </p:spTree>
    <p:extLst>
      <p:ext uri="{BB962C8B-B14F-4D97-AF65-F5344CB8AC3E}">
        <p14:creationId xmlns:p14="http://schemas.microsoft.com/office/powerpoint/2010/main" val="1011094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7223" y="616016"/>
            <a:ext cx="10753725" cy="5965258"/>
          </a:xfrm>
        </p:spPr>
        <p:txBody>
          <a:bodyPr>
            <a:normAutofit/>
          </a:bodyPr>
          <a:lstStyle/>
          <a:p>
            <a:pPr marL="0" indent="0">
              <a:buNone/>
            </a:pPr>
            <a:endParaRPr lang="fr-BE" u="sng" dirty="0" smtClean="0"/>
          </a:p>
          <a:p>
            <a:pPr marL="0" indent="0">
              <a:buNone/>
            </a:pPr>
            <a:endParaRPr lang="fr-BE" u="sng" dirty="0"/>
          </a:p>
          <a:p>
            <a:pPr marL="0" indent="0">
              <a:buNone/>
            </a:pPr>
            <a:r>
              <a:rPr lang="fr-BE" sz="2600" b="1" u="sng" dirty="0"/>
              <a:t>2/3. Le montant du RIS</a:t>
            </a:r>
          </a:p>
          <a:p>
            <a:pPr marL="0" indent="0">
              <a:buNone/>
            </a:pPr>
            <a:endParaRPr lang="fr-BE" u="sng" dirty="0"/>
          </a:p>
          <a:p>
            <a:pPr marL="0" indent="0">
              <a:buNone/>
            </a:pPr>
            <a:endParaRPr lang="fr-BE" u="sng" dirty="0"/>
          </a:p>
          <a:p>
            <a:pPr marL="0" indent="0">
              <a:buNone/>
            </a:pPr>
            <a:endParaRPr lang="fr-BE" u="sng" dirty="0" smtClean="0"/>
          </a:p>
          <a:p>
            <a:pPr marL="0" indent="0">
              <a:buNone/>
            </a:pPr>
            <a:endParaRPr lang="fr-BE" u="sng" dirty="0"/>
          </a:p>
          <a:p>
            <a:pPr marL="0" indent="0">
              <a:buNone/>
            </a:pPr>
            <a:endParaRPr lang="fr-BE" u="sng" dirty="0" smtClean="0"/>
          </a:p>
          <a:p>
            <a:pPr marL="0" indent="0">
              <a:buNone/>
            </a:pPr>
            <a:endParaRPr lang="fr-BE" u="sng" dirty="0" smtClean="0"/>
          </a:p>
          <a:p>
            <a:pPr marL="0" indent="0">
              <a:buNone/>
            </a:pPr>
            <a:r>
              <a:rPr lang="fr-BE" sz="2000" dirty="0" smtClean="0"/>
              <a:t>L’AR du 10/12/2020 prévoit </a:t>
            </a:r>
            <a:r>
              <a:rPr lang="fr-BE" sz="2000" dirty="0"/>
              <a:t>une augmentation de 10,75% étalée sur 4 </a:t>
            </a:r>
            <a:r>
              <a:rPr lang="fr-BE" sz="2000" dirty="0" smtClean="0"/>
              <a:t>ans avec une </a:t>
            </a:r>
            <a:r>
              <a:rPr lang="fr-BE" sz="2000" dirty="0"/>
              <a:t>augmentation de 2,6875 </a:t>
            </a:r>
            <a:r>
              <a:rPr lang="fr-BE" sz="2000" dirty="0" smtClean="0"/>
              <a:t>% les 1</a:t>
            </a:r>
            <a:r>
              <a:rPr lang="fr-BE" sz="2000" baseline="30000" dirty="0" smtClean="0"/>
              <a:t>er</a:t>
            </a:r>
            <a:r>
              <a:rPr lang="fr-BE" sz="2000" dirty="0" smtClean="0"/>
              <a:t> janvier 2021, 2022, 2023 et 2024. En plus des éventuelles indexations liées à l’indice des prix à la consommation comme le 01/07/2021 (</a:t>
            </a:r>
            <a:r>
              <a:rPr lang="fr-BE" sz="2000" i="1" dirty="0"/>
              <a:t>art </a:t>
            </a:r>
            <a:r>
              <a:rPr lang="fr-BE" sz="2000" i="1" dirty="0" smtClean="0"/>
              <a:t>15 loi </a:t>
            </a:r>
            <a:r>
              <a:rPr lang="fr-BE" sz="2000" i="1" dirty="0"/>
              <a:t>du </a:t>
            </a:r>
            <a:r>
              <a:rPr lang="fr-BE" sz="2000" i="1" dirty="0" smtClean="0"/>
              <a:t>26/05/2002</a:t>
            </a:r>
            <a:r>
              <a:rPr lang="fr-BE" sz="2000" dirty="0" smtClean="0"/>
              <a:t>)</a:t>
            </a:r>
            <a:endParaRPr lang="fr-BE" sz="2000" u="sng" dirty="0" smtClean="0"/>
          </a:p>
          <a:p>
            <a:pPr marL="0" indent="0">
              <a:buNone/>
            </a:pPr>
            <a:r>
              <a:rPr lang="fr-BE" u="sng" dirty="0" smtClean="0"/>
              <a:t>!! Au pécule en RCD !!</a:t>
            </a:r>
          </a:p>
        </p:txBody>
      </p:sp>
      <p:graphicFrame>
        <p:nvGraphicFramePr>
          <p:cNvPr id="6" name="Tableau 5"/>
          <p:cNvGraphicFramePr>
            <a:graphicFrameLocks noGrp="1"/>
          </p:cNvGraphicFramePr>
          <p:nvPr>
            <p:extLst>
              <p:ext uri="{D42A27DB-BD31-4B8C-83A1-F6EECF244321}">
                <p14:modId xmlns:p14="http://schemas.microsoft.com/office/powerpoint/2010/main" val="1126542607"/>
              </p:ext>
            </p:extLst>
          </p:nvPr>
        </p:nvGraphicFramePr>
        <p:xfrm>
          <a:off x="657223" y="2239976"/>
          <a:ext cx="10881897" cy="2424564"/>
        </p:xfrm>
        <a:graphic>
          <a:graphicData uri="http://schemas.openxmlformats.org/drawingml/2006/table">
            <a:tbl>
              <a:tblPr firstRow="1" bandRow="1">
                <a:tableStyleId>{5C22544A-7EE6-4342-B048-85BDC9FD1C3A}</a:tableStyleId>
              </a:tblPr>
              <a:tblGrid>
                <a:gridCol w="1905503">
                  <a:extLst>
                    <a:ext uri="{9D8B030D-6E8A-4147-A177-3AD203B41FA5}">
                      <a16:colId xmlns:a16="http://schemas.microsoft.com/office/drawing/2014/main" val="2503289901"/>
                    </a:ext>
                  </a:extLst>
                </a:gridCol>
                <a:gridCol w="1648327">
                  <a:extLst>
                    <a:ext uri="{9D8B030D-6E8A-4147-A177-3AD203B41FA5}">
                      <a16:colId xmlns:a16="http://schemas.microsoft.com/office/drawing/2014/main" val="869778241"/>
                    </a:ext>
                  </a:extLst>
                </a:gridCol>
                <a:gridCol w="1552073">
                  <a:extLst>
                    <a:ext uri="{9D8B030D-6E8A-4147-A177-3AD203B41FA5}">
                      <a16:colId xmlns:a16="http://schemas.microsoft.com/office/drawing/2014/main" val="1358677164"/>
                    </a:ext>
                  </a:extLst>
                </a:gridCol>
                <a:gridCol w="1552074">
                  <a:extLst>
                    <a:ext uri="{9D8B030D-6E8A-4147-A177-3AD203B41FA5}">
                      <a16:colId xmlns:a16="http://schemas.microsoft.com/office/drawing/2014/main" val="42506748"/>
                    </a:ext>
                  </a:extLst>
                </a:gridCol>
                <a:gridCol w="1259136">
                  <a:extLst>
                    <a:ext uri="{9D8B030D-6E8A-4147-A177-3AD203B41FA5}">
                      <a16:colId xmlns:a16="http://schemas.microsoft.com/office/drawing/2014/main" val="779703978"/>
                    </a:ext>
                  </a:extLst>
                </a:gridCol>
                <a:gridCol w="998621">
                  <a:extLst>
                    <a:ext uri="{9D8B030D-6E8A-4147-A177-3AD203B41FA5}">
                      <a16:colId xmlns:a16="http://schemas.microsoft.com/office/drawing/2014/main" val="1700204599"/>
                    </a:ext>
                  </a:extLst>
                </a:gridCol>
                <a:gridCol w="1022685">
                  <a:extLst>
                    <a:ext uri="{9D8B030D-6E8A-4147-A177-3AD203B41FA5}">
                      <a16:colId xmlns:a16="http://schemas.microsoft.com/office/drawing/2014/main" val="2323263575"/>
                    </a:ext>
                  </a:extLst>
                </a:gridCol>
                <a:gridCol w="943478">
                  <a:extLst>
                    <a:ext uri="{9D8B030D-6E8A-4147-A177-3AD203B41FA5}">
                      <a16:colId xmlns:a16="http://schemas.microsoft.com/office/drawing/2014/main" val="165220736"/>
                    </a:ext>
                  </a:extLst>
                </a:gridCol>
              </a:tblGrid>
              <a:tr h="591776">
                <a:tc>
                  <a:txBody>
                    <a:bodyPr/>
                    <a:lstStyle/>
                    <a:p>
                      <a:endParaRPr lang="fr-BE" dirty="0"/>
                    </a:p>
                  </a:txBody>
                  <a:tcPr/>
                </a:tc>
                <a:tc>
                  <a:txBody>
                    <a:bodyPr/>
                    <a:lstStyle/>
                    <a:p>
                      <a:pPr algn="ctr"/>
                      <a:r>
                        <a:rPr lang="fr-BE" dirty="0" smtClean="0"/>
                        <a:t>Montant de base</a:t>
                      </a:r>
                      <a:endParaRPr lang="fr-BE" dirty="0"/>
                    </a:p>
                  </a:txBody>
                  <a:tcPr>
                    <a:lnB w="12700" cap="flat" cmpd="sng" algn="ctr">
                      <a:solidFill>
                        <a:schemeClr val="tx1"/>
                      </a:solidFill>
                      <a:prstDash val="solid"/>
                      <a:round/>
                      <a:headEnd type="none" w="med" len="med"/>
                      <a:tailEnd type="none" w="med" len="med"/>
                    </a:lnB>
                  </a:tcPr>
                </a:tc>
                <a:tc>
                  <a:txBody>
                    <a:bodyPr/>
                    <a:lstStyle/>
                    <a:p>
                      <a:pPr algn="ctr"/>
                      <a:r>
                        <a:rPr lang="fr-BE" dirty="0" smtClean="0"/>
                        <a:t>Sur base annuelle</a:t>
                      </a:r>
                      <a:endParaRPr lang="fr-BE"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algn="ctr"/>
                      <a:r>
                        <a:rPr lang="fr-BE" dirty="0" smtClean="0"/>
                        <a:t>Sur base mensuelle</a:t>
                      </a:r>
                      <a:endParaRPr lang="fr-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BE" dirty="0"/>
                    </a:p>
                  </a:txBody>
                  <a:tcPr/>
                </a:tc>
                <a:tc hMerge="1">
                  <a:txBody>
                    <a:bodyPr/>
                    <a:lstStyle/>
                    <a:p>
                      <a:endParaRPr lang="fr-BE" dirty="0"/>
                    </a:p>
                  </a:txBody>
                  <a:tcPr/>
                </a:tc>
                <a:tc hMerge="1">
                  <a:txBody>
                    <a:bodyPr/>
                    <a:lstStyle/>
                    <a:p>
                      <a:endParaRPr lang="fr-BE" dirty="0"/>
                    </a:p>
                  </a:txBody>
                  <a:tcPr/>
                </a:tc>
                <a:tc hMerge="1">
                  <a:txBody>
                    <a:bodyPr/>
                    <a:lstStyle/>
                    <a:p>
                      <a:endParaRPr lang="fr-BE" dirty="0"/>
                    </a:p>
                  </a:txBody>
                  <a:tcPr/>
                </a:tc>
                <a:extLst>
                  <a:ext uri="{0D108BD9-81ED-4DB2-BD59-A6C34878D82A}">
                    <a16:rowId xmlns:a16="http://schemas.microsoft.com/office/drawing/2014/main" val="752870057"/>
                  </a:ext>
                </a:extLst>
              </a:tr>
              <a:tr h="409074">
                <a:tc>
                  <a:txBody>
                    <a:bodyPr/>
                    <a:lstStyle/>
                    <a:p>
                      <a:endParaRPr lang="fr-BE" dirty="0"/>
                    </a:p>
                  </a:txBody>
                  <a:tcPr>
                    <a:lnR w="12700" cap="flat" cmpd="sng" algn="ctr">
                      <a:solidFill>
                        <a:schemeClr val="tx1"/>
                      </a:solidFill>
                      <a:prstDash val="solid"/>
                      <a:round/>
                      <a:headEnd type="none" w="med" len="med"/>
                      <a:tailEnd type="none" w="med" len="med"/>
                    </a:lnR>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b="1" dirty="0" smtClean="0"/>
                        <a:t>01/01/</a:t>
                      </a:r>
                      <a:r>
                        <a:rPr lang="fr-BE" b="1" baseline="0" dirty="0" smtClean="0"/>
                        <a:t>2022</a:t>
                      </a:r>
                      <a:endParaRPr lang="fr-BE"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a:txBody>
                    <a:bodyPr/>
                    <a:lstStyle/>
                    <a:p>
                      <a:pPr marL="0" algn="ctr" defTabSz="914400" rtl="0" eaLnBrk="1" latinLnBrk="0" hangingPunct="1"/>
                      <a:r>
                        <a:rPr lang="fr-BE" sz="1200" kern="1200" dirty="0" smtClean="0">
                          <a:solidFill>
                            <a:schemeClr val="dk1"/>
                          </a:solidFill>
                          <a:latin typeface="+mn-lt"/>
                          <a:ea typeface="+mn-ea"/>
                          <a:cs typeface="+mn-cs"/>
                        </a:rPr>
                        <a:t>01/09/2021</a:t>
                      </a:r>
                      <a:endParaRPr lang="fr-BE"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BE" sz="1200" kern="1200" dirty="0" smtClean="0">
                          <a:solidFill>
                            <a:schemeClr val="dk1"/>
                          </a:solidFill>
                          <a:latin typeface="+mn-lt"/>
                          <a:ea typeface="+mn-ea"/>
                          <a:cs typeface="+mn-cs"/>
                        </a:rPr>
                        <a:t>01/07/2021</a:t>
                      </a:r>
                      <a:endParaRPr lang="fr-BE"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BE" sz="1200" kern="1200" dirty="0" smtClean="0">
                          <a:solidFill>
                            <a:schemeClr val="dk1"/>
                          </a:solidFill>
                          <a:latin typeface="+mn-lt"/>
                          <a:ea typeface="+mn-ea"/>
                          <a:cs typeface="+mn-cs"/>
                        </a:rPr>
                        <a:t>01/01/2021</a:t>
                      </a:r>
                      <a:endParaRPr lang="fr-BE"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BE" sz="1200" kern="1200" dirty="0" smtClean="0">
                          <a:solidFill>
                            <a:schemeClr val="dk1"/>
                          </a:solidFill>
                          <a:latin typeface="+mn-lt"/>
                          <a:ea typeface="+mn-ea"/>
                          <a:cs typeface="+mn-cs"/>
                        </a:rPr>
                        <a:t>01/03/2020</a:t>
                      </a:r>
                      <a:endParaRPr lang="fr-BE"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9202375"/>
                  </a:ext>
                </a:extLst>
              </a:tr>
              <a:tr h="3519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Cat. 1 - cohabitant</a:t>
                      </a:r>
                    </a:p>
                  </a:txBody>
                  <a:tcPr/>
                </a:tc>
                <a:tc>
                  <a:txBody>
                    <a:bodyPr/>
                    <a:lstStyle/>
                    <a:p>
                      <a:pPr algn="ctr"/>
                      <a:r>
                        <a:rPr lang="fr-BE" sz="1800" b="1" i="0" kern="1200" dirty="0" smtClean="0">
                          <a:solidFill>
                            <a:schemeClr val="dk1"/>
                          </a:solidFill>
                          <a:effectLst/>
                          <a:latin typeface="+mn-lt"/>
                          <a:ea typeface="+mn-ea"/>
                          <a:cs typeface="+mn-cs"/>
                        </a:rPr>
                        <a:t>5.773,18 EUR</a:t>
                      </a:r>
                      <a:endParaRPr lang="fr-BE" b="1" dirty="0"/>
                    </a:p>
                  </a:txBody>
                  <a:tcPr anchor="ctr">
                    <a:lnT w="12700" cap="flat" cmpd="sng" algn="ctr">
                      <a:solidFill>
                        <a:schemeClr val="tx1"/>
                      </a:solidFill>
                      <a:prstDash val="solid"/>
                      <a:round/>
                      <a:headEnd type="none" w="med" len="med"/>
                      <a:tailEnd type="none" w="med" len="med"/>
                    </a:lnT>
                  </a:tcPr>
                </a:tc>
                <a:tc>
                  <a:txBody>
                    <a:bodyPr/>
                    <a:lstStyle/>
                    <a:p>
                      <a:pPr algn="ctr"/>
                      <a:r>
                        <a:rPr lang="fr-BE" sz="1800" b="1" i="0" kern="1200" dirty="0" smtClean="0">
                          <a:solidFill>
                            <a:schemeClr val="dk1"/>
                          </a:solidFill>
                          <a:effectLst/>
                          <a:latin typeface="+mn-lt"/>
                          <a:ea typeface="+mn-ea"/>
                          <a:cs typeface="+mn-cs"/>
                        </a:rPr>
                        <a:t> 8.578,37 EUR</a:t>
                      </a:r>
                      <a:endParaRPr lang="fr-BE" b="1" dirty="0"/>
                    </a:p>
                  </a:txBody>
                  <a:tcPr anchor="ctr">
                    <a:lnT w="12700" cap="flat" cmpd="sng" algn="ctr">
                      <a:solidFill>
                        <a:schemeClr val="tx1"/>
                      </a:solidFill>
                      <a:prstDash val="solid"/>
                      <a:round/>
                      <a:headEnd type="none" w="med" len="med"/>
                      <a:tailEnd type="none" w="med" len="med"/>
                    </a:lnT>
                  </a:tcPr>
                </a:tc>
                <a:tc>
                  <a:txBody>
                    <a:bodyPr/>
                    <a:lstStyle/>
                    <a:p>
                      <a:pPr algn="ctr"/>
                      <a:r>
                        <a:rPr lang="fr-BE" sz="1800" b="1" i="0" kern="1200" dirty="0" smtClean="0">
                          <a:solidFill>
                            <a:schemeClr val="dk1"/>
                          </a:solidFill>
                          <a:effectLst/>
                          <a:latin typeface="+mn-lt"/>
                          <a:ea typeface="+mn-ea"/>
                          <a:cs typeface="+mn-cs"/>
                        </a:rPr>
                        <a:t>714,86 EUR</a:t>
                      </a:r>
                      <a:endParaRPr lang="fr-BE" b="1" dirty="0"/>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smtClean="0">
                          <a:solidFill>
                            <a:schemeClr val="dk1"/>
                          </a:solidFill>
                          <a:latin typeface="+mn-lt"/>
                          <a:ea typeface="+mn-ea"/>
                          <a:cs typeface="+mn-cs"/>
                        </a:rPr>
                        <a:t>682,99€</a:t>
                      </a:r>
                      <a:endParaRPr lang="fr-BE" sz="1200" kern="1200" dirty="0">
                        <a:solidFill>
                          <a:schemeClr val="dk1"/>
                        </a:solidFill>
                        <a:latin typeface="+mn-lt"/>
                        <a:ea typeface="+mn-ea"/>
                        <a:cs typeface="+mn-cs"/>
                      </a:endParaRP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smtClean="0">
                          <a:solidFill>
                            <a:schemeClr val="dk1"/>
                          </a:solidFill>
                          <a:latin typeface="+mn-lt"/>
                          <a:ea typeface="+mn-ea"/>
                          <a:cs typeface="+mn-cs"/>
                        </a:rPr>
                        <a:t>669,58€</a:t>
                      </a:r>
                      <a:endParaRPr lang="fr-BE" sz="1200" kern="1200" dirty="0">
                        <a:solidFill>
                          <a:schemeClr val="dk1"/>
                        </a:solidFill>
                        <a:latin typeface="+mn-lt"/>
                        <a:ea typeface="+mn-ea"/>
                        <a:cs typeface="+mn-cs"/>
                      </a:endParaRP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smtClean="0">
                          <a:solidFill>
                            <a:schemeClr val="dk1"/>
                          </a:solidFill>
                          <a:latin typeface="+mn-lt"/>
                          <a:ea typeface="+mn-ea"/>
                          <a:cs typeface="+mn-cs"/>
                        </a:rPr>
                        <a:t>656,45€</a:t>
                      </a:r>
                      <a:endParaRPr lang="fr-BE" sz="1200" kern="1200" dirty="0">
                        <a:solidFill>
                          <a:schemeClr val="dk1"/>
                        </a:solidFill>
                        <a:latin typeface="+mn-lt"/>
                        <a:ea typeface="+mn-ea"/>
                        <a:cs typeface="+mn-cs"/>
                      </a:endParaRPr>
                    </a:p>
                  </a:txBody>
                  <a:tcPr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fr-BE" sz="1200" kern="1200" dirty="0" smtClean="0">
                          <a:solidFill>
                            <a:schemeClr val="dk1"/>
                          </a:solidFill>
                          <a:latin typeface="+mn-lt"/>
                          <a:ea typeface="+mn-ea"/>
                          <a:cs typeface="+mn-cs"/>
                        </a:rPr>
                        <a:t>639,27€</a:t>
                      </a:r>
                      <a:endParaRPr lang="fr-BE" sz="1200" kern="1200" dirty="0">
                        <a:solidFill>
                          <a:schemeClr val="dk1"/>
                        </a:solidFill>
                        <a:latin typeface="+mn-lt"/>
                        <a:ea typeface="+mn-ea"/>
                        <a:cs typeface="+mn-cs"/>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8217438"/>
                  </a:ext>
                </a:extLst>
              </a:tr>
              <a:tr h="0">
                <a:tc>
                  <a:txBody>
                    <a:bodyPr/>
                    <a:lstStyle/>
                    <a:p>
                      <a:r>
                        <a:rPr lang="fr-BE" dirty="0" smtClean="0"/>
                        <a:t>Cat. 2 – isolé</a:t>
                      </a:r>
                      <a:endParaRPr lang="fr-BE" dirty="0"/>
                    </a:p>
                  </a:txBody>
                  <a:tcPr/>
                </a:tc>
                <a:tc>
                  <a:txBody>
                    <a:bodyPr/>
                    <a:lstStyle/>
                    <a:p>
                      <a:pPr algn="ctr"/>
                      <a:r>
                        <a:rPr lang="fr-BE" b="1" dirty="0" smtClean="0">
                          <a:effectLst/>
                        </a:rPr>
                        <a:t>8.659,78</a:t>
                      </a:r>
                      <a:r>
                        <a:rPr lang="fr-BE" b="1" dirty="0">
                          <a:effectLst/>
                        </a:rPr>
                        <a:t> EUR</a:t>
                      </a:r>
                    </a:p>
                  </a:txBody>
                  <a:tcPr marL="95250" marR="95250" marT="47625" marB="47625" anchor="ctr"/>
                </a:tc>
                <a:tc>
                  <a:txBody>
                    <a:bodyPr/>
                    <a:lstStyle/>
                    <a:p>
                      <a:pPr algn="ctr"/>
                      <a:r>
                        <a:rPr lang="fr-BE" b="1" dirty="0" smtClean="0">
                          <a:effectLst/>
                        </a:rPr>
                        <a:t>12.867,57 </a:t>
                      </a:r>
                      <a:r>
                        <a:rPr lang="fr-BE" b="1" dirty="0">
                          <a:effectLst/>
                        </a:rPr>
                        <a:t>EUR</a:t>
                      </a:r>
                    </a:p>
                  </a:txBody>
                  <a:tcPr marL="95250" marR="95250" marT="47625" marB="47625" anchor="ctr"/>
                </a:tc>
                <a:tc>
                  <a:txBody>
                    <a:bodyPr/>
                    <a:lstStyle/>
                    <a:p>
                      <a:pPr algn="ctr"/>
                      <a:r>
                        <a:rPr lang="fr-BE" b="1" dirty="0" smtClean="0">
                          <a:effectLst/>
                        </a:rPr>
                        <a:t>1.072,30 </a:t>
                      </a:r>
                      <a:r>
                        <a:rPr lang="fr-BE" b="1" dirty="0">
                          <a:effectLst/>
                        </a:rPr>
                        <a:t>EUR</a:t>
                      </a:r>
                    </a:p>
                  </a:txBody>
                  <a:tcPr marL="95250" marR="95250" marT="47625" marB="47625" anchor="ctr"/>
                </a:tc>
                <a:tc>
                  <a:txBody>
                    <a:bodyPr/>
                    <a:lstStyle/>
                    <a:p>
                      <a:pPr marL="0" algn="ctr" defTabSz="914400" rtl="0" eaLnBrk="1" latinLnBrk="0" hangingPunct="1"/>
                      <a:r>
                        <a:rPr lang="fr-BE" sz="1200" kern="1200" dirty="0" smtClean="0">
                          <a:solidFill>
                            <a:schemeClr val="dk1"/>
                          </a:solidFill>
                          <a:latin typeface="+mn-lt"/>
                          <a:ea typeface="+mn-ea"/>
                          <a:cs typeface="+mn-cs"/>
                        </a:rPr>
                        <a:t>1.024,49€</a:t>
                      </a:r>
                      <a:endParaRPr lang="fr-BE" sz="1200" kern="1200" dirty="0">
                        <a:solidFill>
                          <a:schemeClr val="dk1"/>
                        </a:solidFill>
                        <a:latin typeface="+mn-lt"/>
                        <a:ea typeface="+mn-ea"/>
                        <a:cs typeface="+mn-cs"/>
                      </a:endParaRPr>
                    </a:p>
                  </a:txBody>
                  <a:tcPr anchor="ctr"/>
                </a:tc>
                <a:tc>
                  <a:txBody>
                    <a:bodyPr/>
                    <a:lstStyle/>
                    <a:p>
                      <a:pPr marL="0" algn="ctr" defTabSz="914400" rtl="0" eaLnBrk="1" latinLnBrk="0" hangingPunct="1"/>
                      <a:r>
                        <a:rPr lang="fr-BE" sz="1200" kern="1200" dirty="0" smtClean="0">
                          <a:solidFill>
                            <a:schemeClr val="dk1"/>
                          </a:solidFill>
                          <a:latin typeface="+mn-lt"/>
                          <a:ea typeface="+mn-ea"/>
                          <a:cs typeface="+mn-cs"/>
                        </a:rPr>
                        <a:t>1.004,37€</a:t>
                      </a:r>
                      <a:endParaRPr lang="fr-BE" sz="1200" kern="1200" dirty="0">
                        <a:solidFill>
                          <a:schemeClr val="dk1"/>
                        </a:solidFill>
                        <a:latin typeface="+mn-lt"/>
                        <a:ea typeface="+mn-ea"/>
                        <a:cs typeface="+mn-cs"/>
                      </a:endParaRPr>
                    </a:p>
                  </a:txBody>
                  <a:tcPr anchor="ctr"/>
                </a:tc>
                <a:tc>
                  <a:txBody>
                    <a:bodyPr/>
                    <a:lstStyle/>
                    <a:p>
                      <a:pPr marL="0" algn="ctr" defTabSz="914400" rtl="0" eaLnBrk="1" latinLnBrk="0" hangingPunct="1"/>
                      <a:r>
                        <a:rPr lang="fr-BE" sz="1200" kern="1200" dirty="0" smtClean="0">
                          <a:solidFill>
                            <a:schemeClr val="dk1"/>
                          </a:solidFill>
                          <a:latin typeface="+mn-lt"/>
                          <a:ea typeface="+mn-ea"/>
                          <a:cs typeface="+mn-cs"/>
                        </a:rPr>
                        <a:t>984,68€</a:t>
                      </a:r>
                      <a:endParaRPr lang="fr-BE" sz="1200" kern="1200" dirty="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1200" kern="1200" dirty="0" smtClean="0">
                          <a:solidFill>
                            <a:schemeClr val="dk1"/>
                          </a:solidFill>
                          <a:latin typeface="+mn-lt"/>
                          <a:ea typeface="+mn-ea"/>
                          <a:cs typeface="+mn-cs"/>
                        </a:rPr>
                        <a:t>958,91€</a:t>
                      </a:r>
                    </a:p>
                  </a:txBody>
                  <a:tcPr anchor="ctr"/>
                </a:tc>
                <a:extLst>
                  <a:ext uri="{0D108BD9-81ED-4DB2-BD59-A6C34878D82A}">
                    <a16:rowId xmlns:a16="http://schemas.microsoft.com/office/drawing/2014/main" val="1827432461"/>
                  </a:ext>
                </a:extLst>
              </a:tr>
              <a:tr h="351919">
                <a:tc>
                  <a:txBody>
                    <a:bodyPr/>
                    <a:lstStyle/>
                    <a:p>
                      <a:r>
                        <a:rPr lang="fr-BE" dirty="0" smtClean="0"/>
                        <a:t>Cat.</a:t>
                      </a:r>
                      <a:r>
                        <a:rPr lang="fr-BE" baseline="0" dirty="0" smtClean="0"/>
                        <a:t> 3 – famille à charge</a:t>
                      </a:r>
                      <a:endParaRPr lang="fr-BE" dirty="0"/>
                    </a:p>
                  </a:txBody>
                  <a:tcPr/>
                </a:tc>
                <a:tc>
                  <a:txBody>
                    <a:bodyPr/>
                    <a:lstStyle/>
                    <a:p>
                      <a:pPr algn="ctr"/>
                      <a:r>
                        <a:rPr lang="fr-BE" sz="1800" b="1" kern="1200" dirty="0" smtClean="0">
                          <a:solidFill>
                            <a:schemeClr val="dk1"/>
                          </a:solidFill>
                          <a:effectLst/>
                          <a:latin typeface="+mn-lt"/>
                          <a:ea typeface="+mn-ea"/>
                          <a:cs typeface="+mn-cs"/>
                        </a:rPr>
                        <a:t>11.703,23 EUR</a:t>
                      </a:r>
                      <a:endParaRPr lang="fr-BE" sz="1800" b="1" kern="1200" dirty="0">
                        <a:solidFill>
                          <a:schemeClr val="dk1"/>
                        </a:solidFill>
                        <a:effectLst/>
                        <a:latin typeface="+mn-lt"/>
                        <a:ea typeface="+mn-ea"/>
                        <a:cs typeface="+mn-cs"/>
                      </a:endParaRPr>
                    </a:p>
                  </a:txBody>
                  <a:tcPr anchor="ctr"/>
                </a:tc>
                <a:tc>
                  <a:txBody>
                    <a:bodyPr/>
                    <a:lstStyle/>
                    <a:p>
                      <a:pPr algn="ctr"/>
                      <a:r>
                        <a:rPr lang="fr-BE" b="1" dirty="0" smtClean="0">
                          <a:effectLst/>
                        </a:rPr>
                        <a:t>17.389,83 </a:t>
                      </a:r>
                      <a:r>
                        <a:rPr lang="fr-BE" b="1" dirty="0">
                          <a:effectLst/>
                        </a:rPr>
                        <a:t>EUR</a:t>
                      </a:r>
                    </a:p>
                  </a:txBody>
                  <a:tcPr marL="95250" marR="95250" marT="47625" marB="47625" anchor="ctr"/>
                </a:tc>
                <a:tc>
                  <a:txBody>
                    <a:bodyPr/>
                    <a:lstStyle/>
                    <a:p>
                      <a:pPr algn="ctr"/>
                      <a:r>
                        <a:rPr lang="fr-BE" b="1" dirty="0" smtClean="0">
                          <a:effectLst/>
                        </a:rPr>
                        <a:t>1.449,15 </a:t>
                      </a:r>
                      <a:r>
                        <a:rPr lang="fr-BE" b="1" dirty="0">
                          <a:effectLst/>
                        </a:rPr>
                        <a:t>EUR</a:t>
                      </a:r>
                    </a:p>
                  </a:txBody>
                  <a:tcPr marL="95250" marR="95250" marT="47625" marB="47625" anchor="ctr"/>
                </a:tc>
                <a:tc>
                  <a:txBody>
                    <a:bodyPr/>
                    <a:lstStyle/>
                    <a:p>
                      <a:pPr marL="0" algn="ctr" defTabSz="914400" rtl="0" eaLnBrk="1" latinLnBrk="0" hangingPunct="1"/>
                      <a:r>
                        <a:rPr lang="fr-BE" sz="1200" kern="1200" dirty="0" smtClean="0">
                          <a:solidFill>
                            <a:schemeClr val="dk1"/>
                          </a:solidFill>
                          <a:latin typeface="+mn-lt"/>
                          <a:ea typeface="+mn-ea"/>
                          <a:cs typeface="+mn-cs"/>
                        </a:rPr>
                        <a:t>1.384,54,36€</a:t>
                      </a:r>
                      <a:endParaRPr lang="fr-BE" sz="1200" kern="1200" dirty="0">
                        <a:solidFill>
                          <a:schemeClr val="dk1"/>
                        </a:solidFill>
                        <a:latin typeface="+mn-lt"/>
                        <a:ea typeface="+mn-ea"/>
                        <a:cs typeface="+mn-cs"/>
                      </a:endParaRPr>
                    </a:p>
                  </a:txBody>
                  <a:tcPr anchor="ctr"/>
                </a:tc>
                <a:tc>
                  <a:txBody>
                    <a:bodyPr/>
                    <a:lstStyle/>
                    <a:p>
                      <a:pPr marL="0" algn="ctr" defTabSz="914400" rtl="0" eaLnBrk="1" latinLnBrk="0" hangingPunct="1"/>
                      <a:r>
                        <a:rPr lang="fr-BE" sz="1200" kern="1200" dirty="0" smtClean="0">
                          <a:solidFill>
                            <a:schemeClr val="dk1"/>
                          </a:solidFill>
                          <a:latin typeface="+mn-lt"/>
                          <a:ea typeface="+mn-ea"/>
                          <a:cs typeface="+mn-cs"/>
                        </a:rPr>
                        <a:t>1.357,36€</a:t>
                      </a:r>
                      <a:endParaRPr lang="fr-BE" sz="1200" kern="1200" dirty="0">
                        <a:solidFill>
                          <a:schemeClr val="dk1"/>
                        </a:solidFill>
                        <a:latin typeface="+mn-lt"/>
                        <a:ea typeface="+mn-ea"/>
                        <a:cs typeface="+mn-cs"/>
                      </a:endParaRPr>
                    </a:p>
                  </a:txBody>
                  <a:tcPr anchor="ctr"/>
                </a:tc>
                <a:tc>
                  <a:txBody>
                    <a:bodyPr/>
                    <a:lstStyle/>
                    <a:p>
                      <a:pPr marL="0" algn="ctr" defTabSz="914400" rtl="0" eaLnBrk="1" latinLnBrk="0" hangingPunct="1"/>
                      <a:r>
                        <a:rPr lang="fr-BE" sz="1200" kern="1200" dirty="0" smtClean="0">
                          <a:solidFill>
                            <a:schemeClr val="dk1"/>
                          </a:solidFill>
                          <a:latin typeface="+mn-lt"/>
                          <a:ea typeface="+mn-ea"/>
                          <a:cs typeface="+mn-cs"/>
                        </a:rPr>
                        <a:t>1.330,74€</a:t>
                      </a:r>
                      <a:endParaRPr lang="fr-BE" sz="1200" kern="1200" dirty="0">
                        <a:solidFill>
                          <a:schemeClr val="dk1"/>
                        </a:solidFill>
                        <a:latin typeface="+mn-lt"/>
                        <a:ea typeface="+mn-ea"/>
                        <a:cs typeface="+mn-cs"/>
                      </a:endParaRPr>
                    </a:p>
                  </a:txBody>
                  <a:tcPr anchor="ctr"/>
                </a:tc>
                <a:tc>
                  <a:txBody>
                    <a:bodyPr/>
                    <a:lstStyle/>
                    <a:p>
                      <a:pPr marL="0" algn="ctr" defTabSz="914400" rtl="0" eaLnBrk="1" latinLnBrk="0" hangingPunct="1"/>
                      <a:r>
                        <a:rPr lang="fr-BE" sz="1200" kern="1200" dirty="0" smtClean="0">
                          <a:solidFill>
                            <a:schemeClr val="dk1"/>
                          </a:solidFill>
                          <a:latin typeface="+mn-lt"/>
                          <a:ea typeface="+mn-ea"/>
                          <a:cs typeface="+mn-cs"/>
                        </a:rPr>
                        <a:t>1.295,91€</a:t>
                      </a:r>
                      <a:endParaRPr lang="fr-BE" sz="1200" kern="1200" dirty="0">
                        <a:solidFill>
                          <a:schemeClr val="dk1"/>
                        </a:solidFill>
                        <a:latin typeface="+mn-lt"/>
                        <a:ea typeface="+mn-ea"/>
                        <a:cs typeface="+mn-cs"/>
                      </a:endParaRPr>
                    </a:p>
                  </a:txBody>
                  <a:tcPr anchor="ctr"/>
                </a:tc>
                <a:extLst>
                  <a:ext uri="{0D108BD9-81ED-4DB2-BD59-A6C34878D82A}">
                    <a16:rowId xmlns:a16="http://schemas.microsoft.com/office/drawing/2014/main" val="2069545360"/>
                  </a:ext>
                </a:extLst>
              </a:tr>
            </a:tbl>
          </a:graphicData>
        </a:graphic>
      </p:graphicFrame>
    </p:spTree>
    <p:extLst>
      <p:ext uri="{BB962C8B-B14F-4D97-AF65-F5344CB8AC3E}">
        <p14:creationId xmlns:p14="http://schemas.microsoft.com/office/powerpoint/2010/main" val="12870120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7223" y="616016"/>
            <a:ext cx="10753725" cy="5965258"/>
          </a:xfrm>
        </p:spPr>
        <p:txBody>
          <a:bodyPr>
            <a:normAutofit/>
          </a:bodyPr>
          <a:lstStyle/>
          <a:p>
            <a:pPr marL="0" indent="0">
              <a:buNone/>
            </a:pPr>
            <a:endParaRPr lang="fr-BE" sz="2000" u="sng" dirty="0" smtClean="0"/>
          </a:p>
          <a:p>
            <a:pPr marL="0" indent="0">
              <a:buNone/>
            </a:pPr>
            <a:r>
              <a:rPr lang="fr-BE" sz="2600" b="1" u="sng" dirty="0"/>
              <a:t>2/4. En matière pénale </a:t>
            </a:r>
          </a:p>
          <a:p>
            <a:pPr>
              <a:buFont typeface="Arial" panose="020B0604020202020204" pitchFamily="34" charset="0"/>
              <a:buChar char="•"/>
            </a:pPr>
            <a:r>
              <a:rPr lang="fr-BE" sz="2000" dirty="0" smtClean="0"/>
              <a:t> </a:t>
            </a:r>
            <a:r>
              <a:rPr lang="fr-BE" sz="2000" b="1" dirty="0" smtClean="0"/>
              <a:t>Les actions des intervenants judiciaires </a:t>
            </a:r>
            <a:r>
              <a:rPr lang="fr-BE" sz="2000" dirty="0" smtClean="0"/>
              <a:t>(experts </a:t>
            </a:r>
            <a:r>
              <a:rPr lang="fr-BE" sz="2000" dirty="0"/>
              <a:t>médicaux, traducteurs, interprètes, huissiers de justice, témoins et </a:t>
            </a:r>
            <a:r>
              <a:rPr lang="fr-BE" sz="2000" dirty="0" smtClean="0"/>
              <a:t>experts en roulage) coûteront </a:t>
            </a:r>
            <a:r>
              <a:rPr lang="fr-BE" sz="2000" b="1" dirty="0" smtClean="0"/>
              <a:t>3,90% plus cher au 01/01/2022 </a:t>
            </a:r>
            <a:r>
              <a:rPr lang="fr-BE" sz="2000" dirty="0" smtClean="0"/>
              <a:t>(</a:t>
            </a:r>
            <a:r>
              <a:rPr lang="fr-BE" sz="2000" i="1" dirty="0" smtClean="0"/>
              <a:t>Circulaire du 08/01/2022</a:t>
            </a:r>
            <a:r>
              <a:rPr lang="fr-BE" sz="2000" dirty="0" smtClean="0"/>
              <a:t>)</a:t>
            </a:r>
          </a:p>
          <a:p>
            <a:pPr>
              <a:buFont typeface="Arial" panose="020B0604020202020204" pitchFamily="34" charset="0"/>
              <a:buChar char="•"/>
            </a:pPr>
            <a:r>
              <a:rPr lang="fr-BE" sz="2000" dirty="0" smtClean="0"/>
              <a:t> Les redevances sur les amendes routières coûteront 2,49% plus cher au 01/01/2022. De 8,84€ à 9,06€ en cas de </a:t>
            </a:r>
            <a:r>
              <a:rPr lang="fr-BE" sz="2000" dirty="0"/>
              <a:t>t</a:t>
            </a:r>
            <a:r>
              <a:rPr lang="fr-BE" sz="2000" dirty="0" smtClean="0"/>
              <a:t>ransaction et de 25,32 à 25,95€ en cas de pour un ordre de paiement ou une amende </a:t>
            </a:r>
          </a:p>
          <a:p>
            <a:pPr marL="0" indent="0">
              <a:buNone/>
            </a:pPr>
            <a:endParaRPr lang="fr-BE" u="sng" dirty="0" smtClean="0"/>
          </a:p>
          <a:p>
            <a:pPr marL="0" indent="0">
              <a:buNone/>
            </a:pPr>
            <a:r>
              <a:rPr lang="fr-BE" sz="2600" b="1" u="sng" dirty="0" smtClean="0"/>
              <a:t>2/5. Le Fond Social Mazout</a:t>
            </a:r>
          </a:p>
          <a:p>
            <a:pPr marL="0" indent="0">
              <a:buNone/>
            </a:pPr>
            <a:r>
              <a:rPr lang="fr-BE" sz="2000" dirty="0"/>
              <a:t>le montant annuel brut imposable du ménage </a:t>
            </a:r>
            <a:r>
              <a:rPr lang="fr-BE" sz="2000" b="1" dirty="0"/>
              <a:t>ne peut pas être supérieur à 20.763,88 euros </a:t>
            </a:r>
            <a:r>
              <a:rPr lang="fr-BE" sz="2000" dirty="0"/>
              <a:t>majorés de 3.843,96 euros par personne à charge. </a:t>
            </a:r>
            <a:endParaRPr lang="fr-BE" sz="2000" dirty="0" smtClean="0"/>
          </a:p>
          <a:p>
            <a:pPr marL="0" indent="0">
              <a:buNone/>
            </a:pPr>
            <a:r>
              <a:rPr lang="fr-BE" sz="2000" dirty="0" smtClean="0"/>
              <a:t>Pour </a:t>
            </a:r>
            <a:r>
              <a:rPr lang="fr-BE" sz="2000" dirty="0"/>
              <a:t>être considérée comme personne à charge les revenus nets doivent être inférieurs à € 3.410 sans prendre en compte les allocations familiales et les pensions alimentaires pour enfant</a:t>
            </a:r>
            <a:endParaRPr lang="fr-BE" sz="2000" u="sng" dirty="0"/>
          </a:p>
          <a:p>
            <a:pPr marL="0" indent="0">
              <a:buNone/>
            </a:pPr>
            <a:endParaRPr lang="fr-BE" u="sng" dirty="0" smtClean="0"/>
          </a:p>
        </p:txBody>
      </p:sp>
    </p:spTree>
    <p:extLst>
      <p:ext uri="{BB962C8B-B14F-4D97-AF65-F5344CB8AC3E}">
        <p14:creationId xmlns:p14="http://schemas.microsoft.com/office/powerpoint/2010/main" val="3094824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txBox="1">
            <a:spLocks noGrp="1"/>
          </p:cNvSpPr>
          <p:nvPr>
            <p:ph type="title"/>
          </p:nvPr>
        </p:nvSpPr>
        <p:spPr>
          <a:xfrm>
            <a:off x="4103184" y="306731"/>
            <a:ext cx="3814186" cy="804900"/>
          </a:xfrm>
          <a:prstGeom prst="rect">
            <a:avLst/>
          </a:prstGeom>
          <a:noFill/>
        </p:spPr>
        <p:txBody>
          <a:bodyPr wrap="none" rtlCol="0">
            <a:spAutoFit/>
          </a:bodyPr>
          <a:lstStyle/>
          <a:p>
            <a:pPr algn="ctr">
              <a:lnSpc>
                <a:spcPct val="85000"/>
              </a:lnSpc>
              <a:spcBef>
                <a:spcPct val="0"/>
              </a:spcBef>
            </a:pPr>
            <a:r>
              <a:rPr lang="fr-BE" sz="5400" spc="-120" dirty="0" smtClean="0">
                <a:solidFill>
                  <a:schemeClr val="accent1"/>
                </a:solidFill>
                <a:latin typeface="+mj-lt"/>
                <a:ea typeface="+mj-ea"/>
                <a:cs typeface="+mj-cs"/>
              </a:rPr>
              <a:t>jurisprudence</a:t>
            </a:r>
            <a:endParaRPr lang="fr-BE" sz="5400" spc="-120" dirty="0">
              <a:solidFill>
                <a:schemeClr val="accent1"/>
              </a:solidFill>
              <a:latin typeface="+mj-lt"/>
              <a:ea typeface="+mj-ea"/>
              <a:cs typeface="+mj-cs"/>
            </a:endParaRPr>
          </a:p>
        </p:txBody>
      </p:sp>
      <p:sp>
        <p:nvSpPr>
          <p:cNvPr id="2" name="ZoneTexte 1"/>
          <p:cNvSpPr txBox="1"/>
          <p:nvPr/>
        </p:nvSpPr>
        <p:spPr>
          <a:xfrm>
            <a:off x="703385" y="1278882"/>
            <a:ext cx="10944856" cy="677108"/>
          </a:xfrm>
          <a:prstGeom prst="rect">
            <a:avLst/>
          </a:prstGeom>
          <a:noFill/>
        </p:spPr>
        <p:txBody>
          <a:bodyPr wrap="none" rtlCol="0">
            <a:spAutoFit/>
          </a:bodyPr>
          <a:lstStyle/>
          <a:p>
            <a:r>
              <a:rPr lang="fr-BE" dirty="0" smtClean="0"/>
              <a:t>Les décisions citées sont pour la plupart disponible sur la plateforme de l’observatoire du crédit et de l’endettement:</a:t>
            </a:r>
          </a:p>
          <a:p>
            <a:r>
              <a:rPr lang="fr-BE" sz="2000" dirty="0" err="1" smtClean="0"/>
              <a:t>Juriobs</a:t>
            </a:r>
            <a:r>
              <a:rPr lang="fr-BE" sz="2000" dirty="0"/>
              <a:t>: https://observatoire-credit.be/fr/juriobs</a:t>
            </a:r>
          </a:p>
        </p:txBody>
      </p:sp>
      <p:pic>
        <p:nvPicPr>
          <p:cNvPr id="3" name="Image 2"/>
          <p:cNvPicPr>
            <a:picLocks noChangeAspect="1"/>
          </p:cNvPicPr>
          <p:nvPr/>
        </p:nvPicPr>
        <p:blipFill>
          <a:blip r:embed="rId2"/>
          <a:stretch>
            <a:fillRect/>
          </a:stretch>
        </p:blipFill>
        <p:spPr>
          <a:xfrm>
            <a:off x="2124000" y="2276475"/>
            <a:ext cx="7683930" cy="4339875"/>
          </a:xfrm>
          <a:prstGeom prst="rect">
            <a:avLst/>
          </a:prstGeom>
        </p:spPr>
      </p:pic>
    </p:spTree>
    <p:extLst>
      <p:ext uri="{BB962C8B-B14F-4D97-AF65-F5344CB8AC3E}">
        <p14:creationId xmlns:p14="http://schemas.microsoft.com/office/powerpoint/2010/main" val="39210309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766" y="97881"/>
            <a:ext cx="10772775" cy="953252"/>
          </a:xfrm>
        </p:spPr>
        <p:txBody>
          <a:bodyPr/>
          <a:lstStyle/>
          <a:p>
            <a:r>
              <a:rPr lang="fr-BE" dirty="0" smtClean="0"/>
              <a:t>RCD- Admissibilité</a:t>
            </a:r>
            <a:endParaRPr lang="fr-BE" dirty="0"/>
          </a:p>
        </p:txBody>
      </p:sp>
      <p:sp>
        <p:nvSpPr>
          <p:cNvPr id="4" name="ZoneTexte 3"/>
          <p:cNvSpPr txBox="1"/>
          <p:nvPr/>
        </p:nvSpPr>
        <p:spPr>
          <a:xfrm>
            <a:off x="571766" y="904841"/>
            <a:ext cx="10856036" cy="6032421"/>
          </a:xfrm>
          <a:prstGeom prst="rect">
            <a:avLst/>
          </a:prstGeom>
          <a:noFill/>
        </p:spPr>
        <p:txBody>
          <a:bodyPr wrap="square" rtlCol="0">
            <a:spAutoFit/>
          </a:bodyPr>
          <a:lstStyle/>
          <a:p>
            <a:r>
              <a:rPr lang="fr-BE" b="1" u="sng" dirty="0" err="1"/>
              <a:t>Trib</a:t>
            </a:r>
            <a:r>
              <a:rPr lang="fr-BE" b="1" u="sng" dirty="0"/>
              <a:t>. </a:t>
            </a:r>
            <a:r>
              <a:rPr lang="fr-BE" b="1" u="sng" dirty="0" err="1"/>
              <a:t>trav</a:t>
            </a:r>
            <a:r>
              <a:rPr lang="fr-BE" b="1" u="sng" dirty="0"/>
              <a:t>. Liège 7/05/2021 (RG 20/805/B</a:t>
            </a:r>
            <a:r>
              <a:rPr lang="fr-BE" b="1" u="sng" dirty="0" smtClean="0"/>
              <a:t>)</a:t>
            </a:r>
          </a:p>
          <a:p>
            <a:pPr fontAlgn="base"/>
            <a:endParaRPr lang="fr-BE" dirty="0" smtClean="0"/>
          </a:p>
          <a:p>
            <a:pPr marL="285750" indent="-285750" algn="just" fontAlgn="base">
              <a:buFont typeface="Wingdings" panose="05000000000000000000" pitchFamily="2" charset="2"/>
              <a:buChar char="q"/>
            </a:pPr>
            <a:r>
              <a:rPr lang="fr-BE" dirty="0"/>
              <a:t>Révocation : 3 mai 2018</a:t>
            </a:r>
          </a:p>
          <a:p>
            <a:pPr marL="285750" indent="-285750" algn="just" fontAlgn="base">
              <a:buFont typeface="Wingdings" panose="05000000000000000000" pitchFamily="2" charset="2"/>
              <a:buChar char="q"/>
            </a:pPr>
            <a:r>
              <a:rPr lang="fr-BE" dirty="0"/>
              <a:t>Nouvelle admissibilité : 28 décembre 2020</a:t>
            </a:r>
          </a:p>
          <a:p>
            <a:pPr marL="285750" indent="-285750" algn="just" fontAlgn="base">
              <a:buFont typeface="Wingdings" panose="05000000000000000000" pitchFamily="2" charset="2"/>
              <a:buChar char="q"/>
            </a:pPr>
            <a:r>
              <a:rPr lang="fr-BE" dirty="0"/>
              <a:t>Pas de </a:t>
            </a:r>
            <a:r>
              <a:rPr lang="fr-BE" dirty="0" smtClean="0"/>
              <a:t>tierce-opposition contre la décision d’admissibilité</a:t>
            </a:r>
            <a:endParaRPr lang="fr-BE" dirty="0"/>
          </a:p>
          <a:p>
            <a:pPr algn="just" fontAlgn="base"/>
            <a:endParaRPr lang="fr-BE" dirty="0"/>
          </a:p>
          <a:p>
            <a:pPr algn="just" fontAlgn="base"/>
            <a:r>
              <a:rPr lang="fr-BE" dirty="0" smtClean="0"/>
              <a:t>« </a:t>
            </a:r>
            <a:r>
              <a:rPr lang="fr-BE" sz="1600" i="1" dirty="0" smtClean="0"/>
              <a:t>Dans </a:t>
            </a:r>
            <a:r>
              <a:rPr lang="fr-BE" sz="1600" i="1" dirty="0"/>
              <a:t>la mesure où M. X. a fait l'objet d'une révocation par jugement du 3 mai 2018, sa demande de règlement collectif de dettes aurait dû être déclarée non admissible en vertu de l'article 1675/2, alinéa 3 C.J. précité. Le Tribunal n'était toutefois pas informé de la précédente procédure et aucun créancier n'a formé tierce opposition contre l'ordonnance d'admissibilité. </a:t>
            </a:r>
          </a:p>
          <a:p>
            <a:pPr algn="just" fontAlgn="base"/>
            <a:r>
              <a:rPr lang="fr-BE" sz="1600" i="1" dirty="0" smtClean="0"/>
              <a:t>Conformément </a:t>
            </a:r>
            <a:r>
              <a:rPr lang="fr-BE" sz="1600" i="1" dirty="0"/>
              <a:t>au principe de l'autorité de la chose Jugée, à défaut de recours exercé contre l'ordonnance d'admissibilité, l'admissibilité de la demande de M. X. ne peut être remise en cause. </a:t>
            </a:r>
            <a:endParaRPr lang="fr-BE" sz="1600" i="1" dirty="0" smtClean="0"/>
          </a:p>
          <a:p>
            <a:pPr algn="just" fontAlgn="base"/>
            <a:r>
              <a:rPr lang="fr-BE" sz="1600" i="1" dirty="0" smtClean="0"/>
              <a:t>La </a:t>
            </a:r>
            <a:r>
              <a:rPr lang="fr-BE" sz="1600" i="1" dirty="0"/>
              <a:t>procédure pourrait en revanche être révoquée par application de l'article 1675/15 au motif que M. X. a déclaré dans sa requête qu'il n'avait pas bénéficié dans le passé d'une procédure de règlement collectif de dettes {et a fortiori qu'il n'a pas déclaré avoir fait l'objet d'une révocation au cours des 5 années précédentes), ce qui est inexact. Toutefois, conformément aux principes rappelés ci-dessus, la révocation n'est pas automatique et il appartient au Tribunal de statuer en tenant compte de l'ensemble des circonstances. Or au regard des explications du médiateur et des déclarations de M. X. à l'audience, la mauvaise foi de celui-ci n'est pas établie. Le Tribunal estime devoir lui laisser le bénéfice du doute. Ses déclarations quant à la négligence de sa situation pendant plusieurs années et quant à sa volonté actuelle de se reprendre en mains ont des accents de sincérité et sont confirmées par les perspectives de remboursement évoquées par le médiateur {un disponible de 1.200,00 € voire 1.400,00 € par mois étant envisagé et devant permettre un remboursement de 100% de l'endettement en principal, frais et intérêts). Dans ces conditions, le Tribunal estime qu'il ne se justifie pas de révoquer la procédure compte tenu de la gravité d'une telle mesure et des conséquences qui s'en suivent {interdiction d'obtenir une nouvelle procédure de règlement collectif de dettes pendant 5 ans</a:t>
            </a:r>
            <a:r>
              <a:rPr lang="fr-BE" dirty="0"/>
              <a:t>).</a:t>
            </a:r>
          </a:p>
          <a:p>
            <a:endParaRPr lang="fr-BE" dirty="0"/>
          </a:p>
        </p:txBody>
      </p:sp>
    </p:spTree>
    <p:extLst>
      <p:ext uri="{BB962C8B-B14F-4D97-AF65-F5344CB8AC3E}">
        <p14:creationId xmlns:p14="http://schemas.microsoft.com/office/powerpoint/2010/main" val="3684970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RCD – dettes nouvelles</a:t>
            </a:r>
            <a:endParaRPr lang="fr-BE" dirty="0"/>
          </a:p>
        </p:txBody>
      </p:sp>
      <p:sp>
        <p:nvSpPr>
          <p:cNvPr id="3" name="Espace réservé du contenu 2"/>
          <p:cNvSpPr>
            <a:spLocks noGrp="1"/>
          </p:cNvSpPr>
          <p:nvPr>
            <p:ph idx="1"/>
          </p:nvPr>
        </p:nvSpPr>
        <p:spPr>
          <a:xfrm>
            <a:off x="454466" y="1951860"/>
            <a:ext cx="10753725" cy="2483407"/>
          </a:xfrm>
        </p:spPr>
        <p:txBody>
          <a:bodyPr/>
          <a:lstStyle/>
          <a:p>
            <a:r>
              <a:rPr lang="fr-BE" b="1" dirty="0" smtClean="0">
                <a:solidFill>
                  <a:srgbClr val="00B050"/>
                </a:solidFill>
              </a:rPr>
              <a:t>Théorie du fait générateur</a:t>
            </a:r>
            <a:endParaRPr lang="fr-BE" b="1" dirty="0">
              <a:solidFill>
                <a:srgbClr val="00B050"/>
              </a:solidFill>
            </a:endParaRPr>
          </a:p>
        </p:txBody>
      </p:sp>
      <p:sp>
        <p:nvSpPr>
          <p:cNvPr id="5" name="Rectangle 4"/>
          <p:cNvSpPr/>
          <p:nvPr/>
        </p:nvSpPr>
        <p:spPr>
          <a:xfrm>
            <a:off x="1002506" y="3449145"/>
            <a:ext cx="10312125" cy="923330"/>
          </a:xfrm>
          <a:prstGeom prst="rect">
            <a:avLst/>
          </a:prstGeom>
        </p:spPr>
        <p:txBody>
          <a:bodyPr wrap="square">
            <a:spAutoFit/>
          </a:bodyPr>
          <a:lstStyle/>
          <a:p>
            <a:pPr marL="285750" indent="-285750" algn="just">
              <a:buFont typeface="Wingdings" panose="05000000000000000000" pitchFamily="2" charset="2"/>
              <a:buChar char="q"/>
            </a:pPr>
            <a:r>
              <a:rPr lang="fr-FR" dirty="0"/>
              <a:t>Confirme la thèse du </a:t>
            </a:r>
            <a:r>
              <a:rPr lang="fr-FR" b="1" dirty="0"/>
              <a:t>fait générateur </a:t>
            </a:r>
            <a:r>
              <a:rPr lang="fr-FR" dirty="0"/>
              <a:t>de la dette pour déterminer si ante ou post admissibilité</a:t>
            </a:r>
          </a:p>
          <a:p>
            <a:pPr marL="285750" indent="-285750" algn="just">
              <a:buFont typeface="Wingdings" panose="05000000000000000000" pitchFamily="2" charset="2"/>
              <a:buChar char="q"/>
            </a:pPr>
            <a:r>
              <a:rPr lang="fr-FR" dirty="0"/>
              <a:t>La créance de dépens est antérieure si le lien procédural dont elle découle s’est nouée avant l’ouverture de la procédure en PRJ, même si la condamnation aux dépens est postérieure à celle-ci. </a:t>
            </a:r>
          </a:p>
        </p:txBody>
      </p:sp>
      <p:sp>
        <p:nvSpPr>
          <p:cNvPr id="6" name="Rectangle 5"/>
          <p:cNvSpPr/>
          <p:nvPr/>
        </p:nvSpPr>
        <p:spPr>
          <a:xfrm>
            <a:off x="676656" y="2814192"/>
            <a:ext cx="3729419" cy="369332"/>
          </a:xfrm>
          <a:prstGeom prst="rect">
            <a:avLst/>
          </a:prstGeom>
        </p:spPr>
        <p:txBody>
          <a:bodyPr wrap="none">
            <a:spAutoFit/>
          </a:bodyPr>
          <a:lstStyle/>
          <a:p>
            <a:r>
              <a:rPr lang="fr-FR" b="1" u="sng" spc="-70" dirty="0" err="1"/>
              <a:t>Cass</a:t>
            </a:r>
            <a:r>
              <a:rPr lang="fr-FR" b="1" u="sng" spc="-70" dirty="0"/>
              <a:t>., 11 janvier 2021, rôle C.0195.N (PRJ) </a:t>
            </a:r>
          </a:p>
        </p:txBody>
      </p:sp>
      <p:sp>
        <p:nvSpPr>
          <p:cNvPr id="7" name="Rectangle 6"/>
          <p:cNvSpPr/>
          <p:nvPr/>
        </p:nvSpPr>
        <p:spPr>
          <a:xfrm>
            <a:off x="657224" y="4638096"/>
            <a:ext cx="5200976" cy="369332"/>
          </a:xfrm>
          <a:prstGeom prst="rect">
            <a:avLst/>
          </a:prstGeom>
        </p:spPr>
        <p:txBody>
          <a:bodyPr wrap="none">
            <a:spAutoFit/>
          </a:bodyPr>
          <a:lstStyle/>
          <a:p>
            <a:pPr algn="just"/>
            <a:r>
              <a:rPr lang="fr-FR" b="1" u="sng" dirty="0" smtClean="0"/>
              <a:t>TT </a:t>
            </a:r>
            <a:r>
              <a:rPr lang="fr-FR" b="1" u="sng" dirty="0"/>
              <a:t>Hainaut (division Charleroi), 20 mai 2021, 17/550/B)</a:t>
            </a:r>
          </a:p>
        </p:txBody>
      </p:sp>
      <p:sp>
        <p:nvSpPr>
          <p:cNvPr id="8" name="Rectangle 7"/>
          <p:cNvSpPr/>
          <p:nvPr/>
        </p:nvSpPr>
        <p:spPr>
          <a:xfrm>
            <a:off x="1002506" y="5265016"/>
            <a:ext cx="6096000" cy="923330"/>
          </a:xfrm>
          <a:prstGeom prst="rect">
            <a:avLst/>
          </a:prstGeom>
        </p:spPr>
        <p:txBody>
          <a:bodyPr>
            <a:spAutoFit/>
          </a:bodyPr>
          <a:lstStyle/>
          <a:p>
            <a:pPr marL="285750" indent="-285750" algn="just" fontAlgn="base">
              <a:buFont typeface="Wingdings" panose="05000000000000000000" pitchFamily="2" charset="2"/>
              <a:buChar char="q"/>
            </a:pPr>
            <a:r>
              <a:rPr lang="fr-BE" dirty="0"/>
              <a:t>Date des faits : 18/04/2017</a:t>
            </a:r>
          </a:p>
          <a:p>
            <a:pPr marL="285750" indent="-285750" algn="just" fontAlgn="base">
              <a:buFont typeface="Wingdings" panose="05000000000000000000" pitchFamily="2" charset="2"/>
              <a:buChar char="q"/>
            </a:pPr>
            <a:r>
              <a:rPr lang="fr-BE" dirty="0"/>
              <a:t>Admissibilité : 17/08/2017</a:t>
            </a:r>
          </a:p>
          <a:p>
            <a:pPr marL="285750" indent="-285750" fontAlgn="base">
              <a:buFont typeface="Wingdings" panose="05000000000000000000" pitchFamily="2" charset="2"/>
              <a:buChar char="q"/>
            </a:pPr>
            <a:r>
              <a:rPr lang="fr-BE" dirty="0" smtClean="0"/>
              <a:t>Jugement de condamnation à une amende </a:t>
            </a:r>
            <a:r>
              <a:rPr lang="fr-BE" dirty="0"/>
              <a:t>: 24/06/2019</a:t>
            </a:r>
          </a:p>
        </p:txBody>
      </p:sp>
    </p:spTree>
    <p:extLst>
      <p:ext uri="{BB962C8B-B14F-4D97-AF65-F5344CB8AC3E}">
        <p14:creationId xmlns:p14="http://schemas.microsoft.com/office/powerpoint/2010/main" val="2676298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6752" y="305197"/>
            <a:ext cx="10938616" cy="4801314"/>
          </a:xfrm>
          <a:prstGeom prst="rect">
            <a:avLst/>
          </a:prstGeom>
        </p:spPr>
        <p:txBody>
          <a:bodyPr wrap="square">
            <a:spAutoFit/>
          </a:bodyPr>
          <a:lstStyle/>
          <a:p>
            <a:pPr fontAlgn="base"/>
            <a:r>
              <a:rPr lang="fr-BE" dirty="0"/>
              <a:t/>
            </a:r>
            <a:br>
              <a:rPr lang="fr-BE" dirty="0"/>
            </a:br>
            <a:r>
              <a:rPr lang="fr-BE" i="1" dirty="0"/>
              <a:t>Le concours et le règlement collectif des dettes touchent tous les créanciers dont la créance existe au moment de la décision. Les créances soumises à une condition ou à un terme sont réputées créances 'existantes</a:t>
            </a:r>
            <a:r>
              <a:rPr lang="fr-BE" i="1" dirty="0" smtClean="0"/>
              <a:t>').</a:t>
            </a:r>
            <a:r>
              <a:rPr lang="fr-BE" dirty="0"/>
              <a:t/>
            </a:r>
            <a:br>
              <a:rPr lang="fr-BE" dirty="0"/>
            </a:br>
            <a:endParaRPr lang="fr-BE" dirty="0"/>
          </a:p>
          <a:p>
            <a:pPr algn="just" fontAlgn="base"/>
            <a:r>
              <a:rPr lang="fr-BE" dirty="0"/>
              <a:t>Le critère à prendre en compte pour distinguer les dettes « ante-admissibilité » des dettes « post-admissibilité » est par conséquent, à l'estime du Tribunal, le fait générateur à la base de la créance =&gt; date des </a:t>
            </a:r>
            <a:r>
              <a:rPr lang="fr-BE" dirty="0" smtClean="0"/>
              <a:t>faits.</a:t>
            </a:r>
          </a:p>
          <a:p>
            <a:pPr algn="just" fontAlgn="base"/>
            <a:endParaRPr lang="fr-BE" dirty="0"/>
          </a:p>
          <a:p>
            <a:pPr algn="just" fontAlgn="base"/>
            <a:r>
              <a:rPr lang="fr-BE" b="1" dirty="0" smtClean="0">
                <a:solidFill>
                  <a:srgbClr val="00B0F0"/>
                </a:solidFill>
              </a:rPr>
              <a:t>MAIS SOUVENEZ-VOUS DE</a:t>
            </a:r>
            <a:r>
              <a:rPr lang="fr-BE" dirty="0" smtClean="0"/>
              <a:t>:</a:t>
            </a:r>
          </a:p>
          <a:p>
            <a:pPr algn="just" fontAlgn="base"/>
            <a:endParaRPr lang="fr-BE" dirty="0" smtClean="0"/>
          </a:p>
          <a:p>
            <a:pPr algn="just" fontAlgn="base"/>
            <a:r>
              <a:rPr lang="fr-FR" b="1" spc="-70" dirty="0"/>
              <a:t>CT Mons, 17 décembre 2019, rôle n° </a:t>
            </a:r>
            <a:r>
              <a:rPr lang="fr-FR" b="1" spc="-70" dirty="0" smtClean="0"/>
              <a:t>2018/BM/49</a:t>
            </a:r>
          </a:p>
          <a:p>
            <a:pPr algn="just" fontAlgn="base"/>
            <a:r>
              <a:rPr lang="fr-FR" dirty="0"/>
              <a:t>L</a:t>
            </a:r>
            <a:r>
              <a:rPr lang="fr-FR" dirty="0" smtClean="0"/>
              <a:t>e </a:t>
            </a:r>
            <a:r>
              <a:rPr lang="fr-FR" dirty="0"/>
              <a:t>fait générateur de la dette d’amendes pénales est le jugement qui la prononce et non les faits infractionnels. Les amendes pénales sont prononcées par le juge. Leurs existences dépendent de la décision de </a:t>
            </a:r>
            <a:r>
              <a:rPr lang="fr-FR" dirty="0" smtClean="0"/>
              <a:t>celui-ci</a:t>
            </a:r>
          </a:p>
          <a:p>
            <a:pPr algn="just" fontAlgn="base"/>
            <a:r>
              <a:rPr lang="fr-FR" dirty="0" smtClean="0"/>
              <a:t>voir </a:t>
            </a:r>
            <a:r>
              <a:rPr lang="fr-FR" dirty="0"/>
              <a:t>E. Leroy, «  Limite temporelle à l’assujettissement des dettes pénales et fiscales en concours né de la décision d’admissibilité au RCD », </a:t>
            </a:r>
            <a:r>
              <a:rPr lang="fr-FR" i="1" dirty="0" err="1"/>
              <a:t>ius</a:t>
            </a:r>
            <a:r>
              <a:rPr lang="fr-FR" i="1" dirty="0"/>
              <a:t> &amp; </a:t>
            </a:r>
            <a:r>
              <a:rPr lang="fr-FR" i="1" dirty="0" err="1"/>
              <a:t>actores</a:t>
            </a:r>
            <a:r>
              <a:rPr lang="fr-FR" dirty="0"/>
              <a:t>, n°3/2019, p. 595.</a:t>
            </a:r>
          </a:p>
          <a:p>
            <a:pPr algn="just" fontAlgn="base"/>
            <a:endParaRPr lang="fr-FR" b="1" spc="-70" dirty="0" smtClean="0"/>
          </a:p>
          <a:p>
            <a:pPr algn="just" fontAlgn="base"/>
            <a:endParaRPr lang="fr-BE" dirty="0" smtClean="0"/>
          </a:p>
          <a:p>
            <a:pPr algn="just" fontAlgn="base"/>
            <a:endParaRPr lang="fr-BE" dirty="0"/>
          </a:p>
        </p:txBody>
      </p:sp>
    </p:spTree>
    <p:extLst>
      <p:ext uri="{BB962C8B-B14F-4D97-AF65-F5344CB8AC3E}">
        <p14:creationId xmlns:p14="http://schemas.microsoft.com/office/powerpoint/2010/main" val="1833460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RCD – répartition du solde du compte de MDD</a:t>
            </a:r>
            <a:endParaRPr lang="fr-BE" dirty="0"/>
          </a:p>
        </p:txBody>
      </p:sp>
      <p:sp>
        <p:nvSpPr>
          <p:cNvPr id="4" name="ZoneTexte 3"/>
          <p:cNvSpPr txBox="1"/>
          <p:nvPr/>
        </p:nvSpPr>
        <p:spPr>
          <a:xfrm>
            <a:off x="588858" y="2221906"/>
            <a:ext cx="4077463" cy="369332"/>
          </a:xfrm>
          <a:prstGeom prst="rect">
            <a:avLst/>
          </a:prstGeom>
          <a:noFill/>
        </p:spPr>
        <p:txBody>
          <a:bodyPr wrap="none" rtlCol="0">
            <a:spAutoFit/>
          </a:bodyPr>
          <a:lstStyle/>
          <a:p>
            <a:r>
              <a:rPr lang="sv-SE" b="1" u="sng" dirty="0"/>
              <a:t>C. trav. Liège 18/05/2021 RG 2021/AL/137</a:t>
            </a:r>
            <a:endParaRPr lang="fr-BE" b="1" u="sng" dirty="0"/>
          </a:p>
        </p:txBody>
      </p:sp>
      <p:sp>
        <p:nvSpPr>
          <p:cNvPr id="5" name="ZoneTexte 4"/>
          <p:cNvSpPr txBox="1"/>
          <p:nvPr/>
        </p:nvSpPr>
        <p:spPr>
          <a:xfrm>
            <a:off x="897308" y="2905570"/>
            <a:ext cx="10836068" cy="3416320"/>
          </a:xfrm>
          <a:prstGeom prst="rect">
            <a:avLst/>
          </a:prstGeom>
          <a:noFill/>
        </p:spPr>
        <p:txBody>
          <a:bodyPr wrap="square" rtlCol="0">
            <a:spAutoFit/>
          </a:bodyPr>
          <a:lstStyle/>
          <a:p>
            <a:pPr marL="285750" indent="-285750" fontAlgn="base">
              <a:buFont typeface="Wingdings" panose="05000000000000000000" pitchFamily="2" charset="2"/>
              <a:buChar char="q"/>
            </a:pPr>
            <a:r>
              <a:rPr lang="fr-BE" dirty="0"/>
              <a:t>Admissibilité:29/11/2010</a:t>
            </a:r>
          </a:p>
          <a:p>
            <a:pPr marL="285750" indent="-285750" fontAlgn="base">
              <a:buFont typeface="Wingdings" panose="05000000000000000000" pitchFamily="2" charset="2"/>
              <a:buChar char="q"/>
            </a:pPr>
            <a:r>
              <a:rPr lang="fr-BE" dirty="0"/>
              <a:t>Homologation PA:1/07/2013: remboursement de 50% du K sur 7 ans</a:t>
            </a:r>
          </a:p>
          <a:p>
            <a:pPr marL="285750" indent="-285750" fontAlgn="base">
              <a:buFont typeface="Wingdings" panose="05000000000000000000" pitchFamily="2" charset="2"/>
              <a:buChar char="q"/>
            </a:pPr>
            <a:r>
              <a:rPr lang="fr-BE" dirty="0"/>
              <a:t>Homologation avenant PA: 25/11/2014: remboursement 25% du K sur 7 ans à compter de l’homologation</a:t>
            </a:r>
          </a:p>
          <a:p>
            <a:pPr marL="285750" indent="-285750" fontAlgn="base">
              <a:buFont typeface="Wingdings" panose="05000000000000000000" pitchFamily="2" charset="2"/>
              <a:buChar char="q"/>
            </a:pPr>
            <a:r>
              <a:rPr lang="fr-BE" dirty="0"/>
              <a:t>Clôture anticipée :13.01.2021. L’ordonnance de clôture prévoit que le solde des fonds sur compte de </a:t>
            </a:r>
            <a:r>
              <a:rPr lang="fr-BE" dirty="0" err="1"/>
              <a:t>mdd</a:t>
            </a:r>
            <a:r>
              <a:rPr lang="fr-BE" dirty="0"/>
              <a:t> seront versés aux créanciers</a:t>
            </a:r>
          </a:p>
          <a:p>
            <a:pPr marL="285750" indent="-285750" fontAlgn="base">
              <a:buFont typeface="Wingdings" panose="05000000000000000000" pitchFamily="2" charset="2"/>
              <a:buChar char="q"/>
            </a:pPr>
            <a:r>
              <a:rPr lang="fr-BE" dirty="0"/>
              <a:t>Appel du médié: </a:t>
            </a:r>
            <a:r>
              <a:rPr lang="fr-BE" dirty="0" smtClean="0"/>
              <a:t>solde du compte doit lui revenir </a:t>
            </a:r>
          </a:p>
          <a:p>
            <a:pPr marL="285750" indent="-285750" fontAlgn="base">
              <a:buFont typeface="Wingdings" panose="05000000000000000000" pitchFamily="2" charset="2"/>
              <a:buChar char="q"/>
            </a:pPr>
            <a:endParaRPr lang="fr-BE" dirty="0"/>
          </a:p>
          <a:p>
            <a:pPr fontAlgn="base"/>
            <a:r>
              <a:rPr lang="fr-BE" dirty="0" smtClean="0"/>
              <a:t>A défaut d’avoir prévu dans le plan qu’il revenait aux créanciers + à défaut d’avoir demandé la révision/adaptation du plan sur base de l’article 1675/14§2 al. 3 (éléments nouveaux) alors que rapports annuels ont été déposés et mentionnaient le solde sur compte de médiation </a:t>
            </a:r>
            <a:r>
              <a:rPr lang="fr-BE" dirty="0" smtClean="0">
                <a:latin typeface="Cambria" panose="02040503050406030204" pitchFamily="18" charset="0"/>
                <a:ea typeface="Cambria" panose="02040503050406030204" pitchFamily="18" charset="0"/>
              </a:rPr>
              <a:t>⇨ solde revient au médié</a:t>
            </a:r>
            <a:endParaRPr lang="fr-BE" dirty="0" smtClean="0"/>
          </a:p>
          <a:p>
            <a:endParaRPr lang="fr-BE" dirty="0"/>
          </a:p>
          <a:p>
            <a:endParaRPr lang="fr-BE" dirty="0"/>
          </a:p>
        </p:txBody>
      </p:sp>
    </p:spTree>
    <p:extLst>
      <p:ext uri="{BB962C8B-B14F-4D97-AF65-F5344CB8AC3E}">
        <p14:creationId xmlns:p14="http://schemas.microsoft.com/office/powerpoint/2010/main" val="3150361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7444" y="50469"/>
            <a:ext cx="10772775" cy="1077576"/>
          </a:xfrm>
        </p:spPr>
        <p:txBody>
          <a:bodyPr/>
          <a:lstStyle/>
          <a:p>
            <a:r>
              <a:rPr lang="fr-BE" dirty="0" smtClean="0"/>
              <a:t>RCD – frais et honoraires</a:t>
            </a:r>
            <a:endParaRPr lang="fr-BE" dirty="0"/>
          </a:p>
        </p:txBody>
      </p:sp>
      <p:sp>
        <p:nvSpPr>
          <p:cNvPr id="3" name="Espace réservé du contenu 2"/>
          <p:cNvSpPr>
            <a:spLocks noGrp="1"/>
          </p:cNvSpPr>
          <p:nvPr>
            <p:ph idx="1"/>
          </p:nvPr>
        </p:nvSpPr>
        <p:spPr>
          <a:xfrm>
            <a:off x="304758" y="345249"/>
            <a:ext cx="10753725" cy="3766185"/>
          </a:xfrm>
        </p:spPr>
        <p:txBody>
          <a:bodyPr/>
          <a:lstStyle/>
          <a:p>
            <a:endParaRPr lang="fr-BE" dirty="0" smtClean="0"/>
          </a:p>
          <a:p>
            <a:endParaRPr lang="fr-BE" dirty="0"/>
          </a:p>
        </p:txBody>
      </p:sp>
      <p:sp>
        <p:nvSpPr>
          <p:cNvPr id="4" name="ZoneTexte 3">
            <a:extLst>
              <a:ext uri="{FF2B5EF4-FFF2-40B4-BE49-F238E27FC236}">
                <a16:creationId xmlns:a16="http://schemas.microsoft.com/office/drawing/2014/main" id="{40C1EAF7-2F32-41B4-AC8B-D6D8F69F2737}"/>
              </a:ext>
            </a:extLst>
          </p:cNvPr>
          <p:cNvSpPr txBox="1"/>
          <p:nvPr/>
        </p:nvSpPr>
        <p:spPr>
          <a:xfrm>
            <a:off x="304758" y="1200602"/>
            <a:ext cx="10975461" cy="3139321"/>
          </a:xfrm>
          <a:prstGeom prst="rect">
            <a:avLst/>
          </a:prstGeom>
          <a:noFill/>
        </p:spPr>
        <p:txBody>
          <a:bodyPr wrap="square" rtlCol="0">
            <a:spAutoFit/>
          </a:bodyPr>
          <a:lstStyle/>
          <a:p>
            <a:pPr marL="285750" indent="-285750" algn="just">
              <a:buFont typeface="Wingdings" panose="05000000000000000000" pitchFamily="2" charset="2"/>
              <a:buChar char="q"/>
            </a:pPr>
            <a:r>
              <a:rPr lang="fr-FR" dirty="0"/>
              <a:t>Le médiateur n’est pas partie à la cause et donc n’a pas de qualité pour introduire un appel.</a:t>
            </a:r>
          </a:p>
          <a:p>
            <a:pPr marL="285750" indent="-285750" algn="just">
              <a:buFont typeface="Wingdings" panose="05000000000000000000" pitchFamily="2" charset="2"/>
              <a:buChar char="q"/>
            </a:pPr>
            <a:endParaRPr lang="fr-FR" dirty="0"/>
          </a:p>
          <a:p>
            <a:pPr marL="285750" indent="-285750" algn="just">
              <a:buFont typeface="Wingdings" panose="05000000000000000000" pitchFamily="2" charset="2"/>
              <a:buChar char="q"/>
            </a:pPr>
            <a:r>
              <a:rPr lang="fr-FR" dirty="0"/>
              <a:t>Pour la question de ses honoraires, l’article 1675/19§3 exclut les voies de recours ordinaires contre les  décisions qui taxent les frais et honoraires du </a:t>
            </a:r>
            <a:r>
              <a:rPr lang="fr-FR" dirty="0" smtClean="0"/>
              <a:t>MJ (sauf si décision de taxation est prise dans le cadre d’une décision imposant un plan judiciaire).</a:t>
            </a:r>
            <a:endParaRPr lang="fr-FR" dirty="0"/>
          </a:p>
          <a:p>
            <a:pPr marL="285750" indent="-285750" algn="just">
              <a:buFont typeface="Wingdings" panose="05000000000000000000" pitchFamily="2" charset="2"/>
              <a:buChar char="q"/>
            </a:pPr>
            <a:endParaRPr lang="fr-FR" dirty="0">
              <a:solidFill>
                <a:schemeClr val="bg1"/>
              </a:solidFill>
            </a:endParaRPr>
          </a:p>
          <a:p>
            <a:pPr marL="285750" indent="-285750" algn="just">
              <a:buFont typeface="Wingdings" panose="05000000000000000000" pitchFamily="2" charset="2"/>
              <a:buChar char="q"/>
            </a:pPr>
            <a:r>
              <a:rPr lang="fr-FR" dirty="0"/>
              <a:t>Appel-nullité: permet de restaurer l’appel, nonobstant l’interdiction de la loi, en raison d’une violation des droits de la défense et d’une illégalité manifeste de la décision. L’appel nullité est ouvert lorsque la décision a été rendue en violation du droit à un procès équitable et que cette violation a causé un </a:t>
            </a:r>
            <a:r>
              <a:rPr lang="fr-FR" b="1" dirty="0"/>
              <a:t>préjudice procédurale </a:t>
            </a:r>
            <a:r>
              <a:rPr lang="fr-FR" dirty="0"/>
              <a:t>à celui qui s’en plaint. </a:t>
            </a:r>
            <a:r>
              <a:rPr lang="fr-FR" dirty="0">
                <a:latin typeface="Arial Narrow" panose="020B0606020202030204" pitchFamily="34" charset="0"/>
              </a:rPr>
              <a:t>=&gt; </a:t>
            </a:r>
            <a:r>
              <a:rPr lang="fr-FR" dirty="0"/>
              <a:t>L’appelant doit démontrer que sans cette violation la décision aurait pu être différente de celle qui a été finalement </a:t>
            </a:r>
            <a:r>
              <a:rPr lang="fr-FR" dirty="0">
                <a:solidFill>
                  <a:schemeClr val="bg1"/>
                </a:solidFill>
              </a:rPr>
              <a:t>prise</a:t>
            </a:r>
          </a:p>
        </p:txBody>
      </p:sp>
      <p:sp>
        <p:nvSpPr>
          <p:cNvPr id="7" name="Rectangle 6"/>
          <p:cNvSpPr/>
          <p:nvPr/>
        </p:nvSpPr>
        <p:spPr>
          <a:xfrm>
            <a:off x="507444" y="4564546"/>
            <a:ext cx="4967322" cy="369332"/>
          </a:xfrm>
          <a:prstGeom prst="rect">
            <a:avLst/>
          </a:prstGeom>
        </p:spPr>
        <p:txBody>
          <a:bodyPr wrap="none">
            <a:spAutoFit/>
          </a:bodyPr>
          <a:lstStyle/>
          <a:p>
            <a:r>
              <a:rPr lang="fr-FR" b="1" u="sng" spc="-70" dirty="0"/>
              <a:t>CT Liège, 8 mars 2021, rôle 2020/AN/140 et 2020/AN/141</a:t>
            </a:r>
          </a:p>
        </p:txBody>
      </p:sp>
      <p:sp>
        <p:nvSpPr>
          <p:cNvPr id="8" name="Rectangle 7"/>
          <p:cNvSpPr/>
          <p:nvPr/>
        </p:nvSpPr>
        <p:spPr>
          <a:xfrm>
            <a:off x="390257" y="5158501"/>
            <a:ext cx="11283297" cy="1200329"/>
          </a:xfrm>
          <a:prstGeom prst="rect">
            <a:avLst/>
          </a:prstGeom>
        </p:spPr>
        <p:txBody>
          <a:bodyPr wrap="square">
            <a:spAutoFit/>
          </a:bodyPr>
          <a:lstStyle/>
          <a:p>
            <a:pPr algn="just"/>
            <a:r>
              <a:rPr lang="fr-FR" dirty="0"/>
              <a:t>Le médiateur conteste la décision de taxation du tribunal qui réduit son état de frais et honoraires. Il reproche au TT de ne pas avoir respecté ses droits de la défense: il n’a pas été entendu et le tribunal n’a pas pris en considérations les observations/explications qu’il lui avait fait parvenir par courrier.</a:t>
            </a:r>
          </a:p>
          <a:p>
            <a:pPr algn="just"/>
            <a:r>
              <a:rPr lang="fr-FR" dirty="0"/>
              <a:t>La Cour estime que l’appel-nullité est recevable et fondé.</a:t>
            </a:r>
          </a:p>
        </p:txBody>
      </p:sp>
    </p:spTree>
    <p:extLst>
      <p:ext uri="{BB962C8B-B14F-4D97-AF65-F5344CB8AC3E}">
        <p14:creationId xmlns:p14="http://schemas.microsoft.com/office/powerpoint/2010/main" val="24171570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5354" y="143899"/>
            <a:ext cx="10772775" cy="1240520"/>
          </a:xfrm>
        </p:spPr>
        <p:txBody>
          <a:bodyPr/>
          <a:lstStyle/>
          <a:p>
            <a:r>
              <a:rPr lang="fr-BE" dirty="0" smtClean="0"/>
              <a:t>RCD- décharge cautions</a:t>
            </a:r>
            <a:endParaRPr lang="fr-BE" dirty="0"/>
          </a:p>
        </p:txBody>
      </p:sp>
      <p:sp>
        <p:nvSpPr>
          <p:cNvPr id="4" name="ZoneTexte 3">
            <a:extLst>
              <a:ext uri="{FF2B5EF4-FFF2-40B4-BE49-F238E27FC236}">
                <a16:creationId xmlns:a16="http://schemas.microsoft.com/office/drawing/2014/main" id="{3602183A-AE5F-43CB-A07B-8DF97136E83A}"/>
              </a:ext>
            </a:extLst>
          </p:cNvPr>
          <p:cNvSpPr txBox="1"/>
          <p:nvPr/>
        </p:nvSpPr>
        <p:spPr>
          <a:xfrm>
            <a:off x="559177" y="1361511"/>
            <a:ext cx="3115405" cy="369332"/>
          </a:xfrm>
          <a:prstGeom prst="rect">
            <a:avLst/>
          </a:prstGeom>
        </p:spPr>
        <p:txBody>
          <a:bodyPr wrap="none">
            <a:spAutoFit/>
          </a:bodyPr>
          <a:lstStyle>
            <a:defPPr>
              <a:defRPr lang="fr-FR"/>
            </a:defPPr>
            <a:lvl1pPr>
              <a:defRPr b="1" u="sng" spc="-70"/>
            </a:lvl1pPr>
          </a:lstStyle>
          <a:p>
            <a:r>
              <a:rPr lang="fr-FR" dirty="0"/>
              <a:t>TT Liège, 14 mai 2021, rôle 20/39/B</a:t>
            </a:r>
          </a:p>
        </p:txBody>
      </p:sp>
      <p:sp>
        <p:nvSpPr>
          <p:cNvPr id="5" name="ZoneTexte 4">
            <a:extLst>
              <a:ext uri="{FF2B5EF4-FFF2-40B4-BE49-F238E27FC236}">
                <a16:creationId xmlns:a16="http://schemas.microsoft.com/office/drawing/2014/main" id="{FEC7FAC3-0488-4535-9894-37046CC3C355}"/>
              </a:ext>
            </a:extLst>
          </p:cNvPr>
          <p:cNvSpPr txBox="1"/>
          <p:nvPr/>
        </p:nvSpPr>
        <p:spPr>
          <a:xfrm>
            <a:off x="319895" y="1824408"/>
            <a:ext cx="11610033" cy="2308324"/>
          </a:xfrm>
          <a:prstGeom prst="rect">
            <a:avLst/>
          </a:prstGeom>
          <a:noFill/>
        </p:spPr>
        <p:txBody>
          <a:bodyPr wrap="square" rtlCol="0">
            <a:spAutoFit/>
          </a:bodyPr>
          <a:lstStyle/>
          <a:p>
            <a:pPr algn="just"/>
            <a:r>
              <a:rPr lang="fr-FR" dirty="0"/>
              <a:t>Mr X entre en RCD en 2019. Il a tenté d’apurer ses dettes en faisant un regroupement de 5 crédits pour un montant de 88.766,40€ (remboursable en 10 ans par des mensualités de 739,72€). Mme Y a cosigné le regroupement de crédit avec lui car la banque demandait une garantie.</a:t>
            </a:r>
          </a:p>
          <a:p>
            <a:pPr algn="just"/>
            <a:r>
              <a:rPr lang="fr-FR" dirty="0"/>
              <a:t>Le juge requalifie Mme Y de sûreté personnelle. Constate qu’elle ne retire aucun avantage à l’acte litigieux puisque celui-ci vise à rembourser des crédits </a:t>
            </a:r>
            <a:r>
              <a:rPr lang="fr-FR" dirty="0" smtClean="0"/>
              <a:t>préexistant à sa relation avec X </a:t>
            </a:r>
            <a:r>
              <a:rPr lang="fr-FR" dirty="0"/>
              <a:t>auxquels elle est tout à fait étrangère et </a:t>
            </a:r>
            <a:r>
              <a:rPr lang="fr-FR" dirty="0" smtClean="0"/>
              <a:t>dont </a:t>
            </a:r>
            <a:r>
              <a:rPr lang="fr-FR" dirty="0"/>
              <a:t>elle n’a nullement profité.</a:t>
            </a:r>
          </a:p>
          <a:p>
            <a:pPr algn="just"/>
            <a:r>
              <a:rPr lang="fr-FR" dirty="0"/>
              <a:t>Il constate également la disproportion de son engagement au vu de ses revenus et de ses </a:t>
            </a:r>
            <a:r>
              <a:rPr lang="fr-FR" dirty="0" smtClean="0"/>
              <a:t>charges (</a:t>
            </a:r>
            <a:r>
              <a:rPr lang="fr-FR" dirty="0"/>
              <a:t>pension de 1600€, un enfant encore à sa charge et des charges fixes de 900€ (sans compter les frais de loisirs et de vêtement)</a:t>
            </a:r>
          </a:p>
        </p:txBody>
      </p:sp>
      <p:sp>
        <p:nvSpPr>
          <p:cNvPr id="6" name="ZoneTexte 5">
            <a:extLst>
              <a:ext uri="{FF2B5EF4-FFF2-40B4-BE49-F238E27FC236}">
                <a16:creationId xmlns:a16="http://schemas.microsoft.com/office/drawing/2014/main" id="{DCA8C8B8-6C5A-4F8A-ADEC-499E9882A223}"/>
              </a:ext>
            </a:extLst>
          </p:cNvPr>
          <p:cNvSpPr txBox="1"/>
          <p:nvPr/>
        </p:nvSpPr>
        <p:spPr>
          <a:xfrm>
            <a:off x="559177" y="4226298"/>
            <a:ext cx="4577600" cy="369332"/>
          </a:xfrm>
          <a:prstGeom prst="rect">
            <a:avLst/>
          </a:prstGeom>
          <a:noFill/>
        </p:spPr>
        <p:txBody>
          <a:bodyPr wrap="none" rtlCol="0">
            <a:spAutoFit/>
          </a:bodyPr>
          <a:lstStyle/>
          <a:p>
            <a:r>
              <a:rPr lang="fr-FR" b="1" u="sng" spc="-70" dirty="0"/>
              <a:t>TT Liège, division Liège, 1er février 2021, rôle 17/82/B</a:t>
            </a:r>
          </a:p>
        </p:txBody>
      </p:sp>
      <p:sp>
        <p:nvSpPr>
          <p:cNvPr id="7" name="ZoneTexte 6">
            <a:extLst>
              <a:ext uri="{FF2B5EF4-FFF2-40B4-BE49-F238E27FC236}">
                <a16:creationId xmlns:a16="http://schemas.microsoft.com/office/drawing/2014/main" id="{B1FFFA8D-BC7B-4871-A1E1-DA22F9911F6B}"/>
              </a:ext>
            </a:extLst>
          </p:cNvPr>
          <p:cNvSpPr txBox="1"/>
          <p:nvPr/>
        </p:nvSpPr>
        <p:spPr>
          <a:xfrm>
            <a:off x="405354" y="4966126"/>
            <a:ext cx="11439117" cy="1477328"/>
          </a:xfrm>
          <a:prstGeom prst="rect">
            <a:avLst/>
          </a:prstGeom>
          <a:noFill/>
        </p:spPr>
        <p:txBody>
          <a:bodyPr wrap="square" rtlCol="0">
            <a:spAutoFit/>
          </a:bodyPr>
          <a:lstStyle/>
          <a:p>
            <a:pPr algn="just"/>
            <a:r>
              <a:rPr lang="fr-FR" dirty="0"/>
              <a:t>Mr X est en RCD. Il a vécu de 1983 à 2020 avec Mme Y. En 1995, Mr X a souscrit un PAT  de 31235€ (remboursables en 7 ans par des mensualités de 586,31€) pour </a:t>
            </a:r>
            <a:r>
              <a:rPr lang="fr-FR" dirty="0" smtClean="0"/>
              <a:t>une </a:t>
            </a:r>
            <a:r>
              <a:rPr lang="fr-FR" dirty="0"/>
              <a:t>voiture Mme X a signé comme caution. Elle perçoit une pension de 1370€ par mois.</a:t>
            </a:r>
          </a:p>
          <a:p>
            <a:pPr algn="just"/>
            <a:r>
              <a:rPr lang="fr-FR" dirty="0"/>
              <a:t>Le juge estime que Mme X a tiré un avantage du prêt car elle a bénéficié du véhicule durant la vie commune avec X, même si elle n’a obtenu son permis de conduire que 3 ans plus tard après la conclusion du PAT.</a:t>
            </a:r>
          </a:p>
        </p:txBody>
      </p:sp>
    </p:spTree>
    <p:extLst>
      <p:ext uri="{BB962C8B-B14F-4D97-AF65-F5344CB8AC3E}">
        <p14:creationId xmlns:p14="http://schemas.microsoft.com/office/powerpoint/2010/main" val="3012262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RCD – saisie antérieure à l’admissibilité</a:t>
            </a:r>
            <a:endParaRPr lang="fr-BE" dirty="0"/>
          </a:p>
        </p:txBody>
      </p:sp>
      <p:sp>
        <p:nvSpPr>
          <p:cNvPr id="3" name="Espace réservé du contenu 2"/>
          <p:cNvSpPr>
            <a:spLocks noGrp="1"/>
          </p:cNvSpPr>
          <p:nvPr>
            <p:ph idx="1"/>
          </p:nvPr>
        </p:nvSpPr>
        <p:spPr>
          <a:xfrm>
            <a:off x="676656" y="2011680"/>
            <a:ext cx="10489575" cy="2740750"/>
          </a:xfrm>
        </p:spPr>
        <p:txBody>
          <a:bodyPr wrap="square">
            <a:spAutoFit/>
          </a:bodyPr>
          <a:lstStyle/>
          <a:p>
            <a:pPr marL="0"/>
            <a:r>
              <a:rPr lang="fr-BE" sz="1800" b="1" u="sng" spc="-70" dirty="0">
                <a:solidFill>
                  <a:schemeClr val="tx1"/>
                </a:solidFill>
              </a:rPr>
              <a:t>TT Liège (division Huy), 20 juillet 2021 (RG 20/31/B)</a:t>
            </a:r>
          </a:p>
          <a:p>
            <a:pPr marL="0"/>
            <a:r>
              <a:rPr lang="fr-BE" sz="1800" spc="-70" dirty="0">
                <a:solidFill>
                  <a:schemeClr val="tx1"/>
                </a:solidFill>
              </a:rPr>
              <a:t>Saisie du véhicule des médiés par prêteur (P1</a:t>
            </a:r>
            <a:r>
              <a:rPr lang="fr-BE" sz="1800" spc="-70" dirty="0" smtClean="0">
                <a:solidFill>
                  <a:schemeClr val="tx1"/>
                </a:solidFill>
              </a:rPr>
              <a:t>) avant </a:t>
            </a:r>
            <a:r>
              <a:rPr lang="fr-BE" sz="1800" spc="-70" dirty="0">
                <a:solidFill>
                  <a:schemeClr val="tx1"/>
                </a:solidFill>
              </a:rPr>
              <a:t>l’admissibilité.</a:t>
            </a:r>
          </a:p>
          <a:p>
            <a:pPr marL="0"/>
            <a:r>
              <a:rPr lang="fr-BE" sz="1800" spc="-70" dirty="0">
                <a:solidFill>
                  <a:schemeClr val="tx1"/>
                </a:solidFill>
              </a:rPr>
              <a:t>P1 dépose deux déclarations de créance mais pas pour le véhicule.</a:t>
            </a:r>
          </a:p>
          <a:p>
            <a:pPr marL="0"/>
            <a:r>
              <a:rPr lang="fr-BE" sz="1800" spc="-70" dirty="0">
                <a:solidFill>
                  <a:schemeClr val="tx1"/>
                </a:solidFill>
              </a:rPr>
              <a:t>P1 vend le véhicule et conserve l’argent en dépit des demandes du </a:t>
            </a:r>
            <a:r>
              <a:rPr lang="fr-BE" sz="1800" spc="-70" dirty="0" err="1">
                <a:solidFill>
                  <a:schemeClr val="tx1"/>
                </a:solidFill>
              </a:rPr>
              <a:t>mdd</a:t>
            </a:r>
            <a:r>
              <a:rPr lang="fr-BE" sz="1800" spc="-70" dirty="0">
                <a:solidFill>
                  <a:schemeClr val="tx1"/>
                </a:solidFill>
              </a:rPr>
              <a:t> de le reverser sur le compte de médiation.</a:t>
            </a:r>
          </a:p>
          <a:p>
            <a:pPr marL="0"/>
            <a:r>
              <a:rPr lang="fr-BE" sz="1800" spc="-70" dirty="0">
                <a:solidFill>
                  <a:schemeClr val="tx1"/>
                </a:solidFill>
              </a:rPr>
              <a:t>Le TT estime que le P1 ne pouvait pas faire vendre le véhicule car saisie suspendue par </a:t>
            </a:r>
            <a:r>
              <a:rPr lang="fr-BE" sz="1800" spc="-70" dirty="0" smtClean="0">
                <a:solidFill>
                  <a:schemeClr val="tx1"/>
                </a:solidFill>
              </a:rPr>
              <a:t>l’admissibilité.</a:t>
            </a:r>
            <a:endParaRPr lang="fr-BE" sz="1800" spc="-70" dirty="0">
              <a:solidFill>
                <a:schemeClr val="tx1"/>
              </a:solidFill>
            </a:endParaRPr>
          </a:p>
          <a:p>
            <a:pPr marL="0"/>
            <a:r>
              <a:rPr lang="fr-BE" sz="1800" spc="-70" dirty="0">
                <a:solidFill>
                  <a:schemeClr val="tx1"/>
                </a:solidFill>
              </a:rPr>
              <a:t>P1 peut pas conserver produit de la vente car n’a pas fait de DC et interdiction de privilégie un créancier </a:t>
            </a:r>
            <a:r>
              <a:rPr lang="fr-BE" sz="1800" spc="-70" dirty="0" smtClean="0">
                <a:solidFill>
                  <a:schemeClr val="tx1"/>
                </a:solidFill>
              </a:rPr>
              <a:t>.</a:t>
            </a:r>
          </a:p>
          <a:p>
            <a:pPr marL="0"/>
            <a:r>
              <a:rPr lang="fr-BE" sz="1800" spc="-70" dirty="0" smtClean="0">
                <a:solidFill>
                  <a:schemeClr val="tx1"/>
                </a:solidFill>
              </a:rPr>
              <a:t>⇨ </a:t>
            </a:r>
            <a:r>
              <a:rPr lang="fr-BE" sz="1800" spc="-70" dirty="0">
                <a:solidFill>
                  <a:schemeClr val="tx1"/>
                </a:solidFill>
              </a:rPr>
              <a:t>restitution des fonds sur le compte de médiation</a:t>
            </a:r>
          </a:p>
        </p:txBody>
      </p:sp>
    </p:spTree>
    <p:extLst>
      <p:ext uri="{BB962C8B-B14F-4D97-AF65-F5344CB8AC3E}">
        <p14:creationId xmlns:p14="http://schemas.microsoft.com/office/powerpoint/2010/main" val="2877441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224" y="130201"/>
            <a:ext cx="10772775" cy="895294"/>
          </a:xfrm>
        </p:spPr>
        <p:txBody>
          <a:bodyPr/>
          <a:lstStyle/>
          <a:p>
            <a:r>
              <a:rPr lang="fr-BE" dirty="0" smtClean="0"/>
              <a:t>RCD – arriérés de PA</a:t>
            </a:r>
            <a:endParaRPr lang="fr-BE" dirty="0"/>
          </a:p>
        </p:txBody>
      </p:sp>
      <p:sp>
        <p:nvSpPr>
          <p:cNvPr id="4" name="ZoneTexte 3"/>
          <p:cNvSpPr txBox="1"/>
          <p:nvPr/>
        </p:nvSpPr>
        <p:spPr>
          <a:xfrm>
            <a:off x="564022" y="1309834"/>
            <a:ext cx="5403146" cy="369332"/>
          </a:xfrm>
          <a:prstGeom prst="rect">
            <a:avLst/>
          </a:prstGeom>
          <a:noFill/>
        </p:spPr>
        <p:txBody>
          <a:bodyPr wrap="none" rtlCol="0">
            <a:spAutoFit/>
          </a:bodyPr>
          <a:lstStyle/>
          <a:p>
            <a:r>
              <a:rPr lang="fr-BE" b="1" u="sng" dirty="0" smtClean="0"/>
              <a:t>TT Liège (division </a:t>
            </a:r>
            <a:r>
              <a:rPr lang="fr-BE" b="1" u="sng" dirty="0"/>
              <a:t>H</a:t>
            </a:r>
            <a:r>
              <a:rPr lang="fr-BE" b="1" u="sng" dirty="0" smtClean="0"/>
              <a:t>uy), 15 novembre 2021, RG 15/272/B</a:t>
            </a:r>
            <a:endParaRPr lang="fr-BE" b="1" u="sng" dirty="0"/>
          </a:p>
        </p:txBody>
      </p:sp>
      <p:sp>
        <p:nvSpPr>
          <p:cNvPr id="5" name="ZoneTexte 4"/>
          <p:cNvSpPr txBox="1"/>
          <p:nvPr/>
        </p:nvSpPr>
        <p:spPr>
          <a:xfrm>
            <a:off x="657224" y="1965533"/>
            <a:ext cx="10989892" cy="4524315"/>
          </a:xfrm>
          <a:prstGeom prst="rect">
            <a:avLst/>
          </a:prstGeom>
          <a:noFill/>
        </p:spPr>
        <p:txBody>
          <a:bodyPr wrap="square" rtlCol="0">
            <a:spAutoFit/>
          </a:bodyPr>
          <a:lstStyle/>
          <a:p>
            <a:pPr marL="285750" indent="-285750" algn="just">
              <a:buFont typeface="Wingdings" panose="05000000000000000000" pitchFamily="2" charset="2"/>
              <a:buChar char="q"/>
            </a:pPr>
            <a:r>
              <a:rPr lang="fr-BE" dirty="0" smtClean="0"/>
              <a:t>Admissibilité: 11/12/2015</a:t>
            </a:r>
          </a:p>
          <a:p>
            <a:pPr marL="285750" indent="-285750" algn="just">
              <a:buFont typeface="Wingdings" panose="05000000000000000000" pitchFamily="2" charset="2"/>
              <a:buChar char="q"/>
            </a:pPr>
            <a:r>
              <a:rPr lang="fr-BE" dirty="0" smtClean="0"/>
              <a:t>Homologation PA: 19/11/2019: 50% du K (28000€) sur 7 ans</a:t>
            </a:r>
          </a:p>
          <a:p>
            <a:pPr marL="285750" indent="-285750" algn="just">
              <a:buFont typeface="Wingdings" panose="05000000000000000000" pitchFamily="2" charset="2"/>
              <a:buChar char="q"/>
            </a:pPr>
            <a:r>
              <a:rPr lang="fr-BE" dirty="0" smtClean="0"/>
              <a:t>La médiée a 2 créanciers communs avec son ex, lui aussi en médiation auprès d’un autre médiateur.</a:t>
            </a:r>
          </a:p>
          <a:p>
            <a:pPr marL="285750" indent="-285750" algn="just">
              <a:buFont typeface="Wingdings" panose="05000000000000000000" pitchFamily="2" charset="2"/>
              <a:buChar char="q"/>
            </a:pPr>
            <a:r>
              <a:rPr lang="fr-BE" dirty="0" smtClean="0"/>
              <a:t>Le compte de médiation de Madame est crédité de 11.000€ d’arriérés de PA (versé via le médiateur de Mr).</a:t>
            </a:r>
          </a:p>
          <a:p>
            <a:pPr marL="285750" indent="-285750" algn="just">
              <a:buFont typeface="Wingdings" panose="05000000000000000000" pitchFamily="2" charset="2"/>
              <a:buChar char="q"/>
            </a:pPr>
            <a:r>
              <a:rPr lang="fr-BE" dirty="0" smtClean="0"/>
              <a:t>Madame estime que ces arriérés lui reviennent car il s’agit d’aliments pour les enfants. S’ils sont versés aux créanciers, cela signifiera qu’elle remboursera plus les créanciers communs que Mr avec des revenus provenant de Mr…</a:t>
            </a:r>
          </a:p>
          <a:p>
            <a:pPr algn="just"/>
            <a:endParaRPr lang="fr-BE" dirty="0"/>
          </a:p>
          <a:p>
            <a:pPr algn="just"/>
            <a:r>
              <a:rPr lang="fr-BE" i="1" dirty="0" smtClean="0"/>
              <a:t>La perception </a:t>
            </a:r>
            <a:r>
              <a:rPr lang="fr-BE" i="1" dirty="0"/>
              <a:t>de la somme de +/- 11.000 € constitue une </a:t>
            </a:r>
            <a:r>
              <a:rPr lang="fr-BE" i="1" dirty="0" smtClean="0"/>
              <a:t>modification substantielle </a:t>
            </a:r>
            <a:r>
              <a:rPr lang="fr-BE" i="1" dirty="0"/>
              <a:t>de la faculté de remboursement de Mme X1. Pour rappel, le </a:t>
            </a:r>
            <a:r>
              <a:rPr lang="fr-BE" i="1" dirty="0" smtClean="0"/>
              <a:t>plan prévoit </a:t>
            </a:r>
            <a:r>
              <a:rPr lang="fr-BE" i="1" dirty="0"/>
              <a:t>le remboursement de 50 % du passif en principal retenu à hauteur de</a:t>
            </a:r>
          </a:p>
          <a:p>
            <a:pPr algn="just"/>
            <a:r>
              <a:rPr lang="fr-BE" i="1" dirty="0"/>
              <a:t>28.474,80 </a:t>
            </a:r>
            <a:r>
              <a:rPr lang="fr-BE" b="1" i="1" dirty="0"/>
              <a:t>€, </a:t>
            </a:r>
            <a:r>
              <a:rPr lang="fr-BE" i="1" dirty="0"/>
              <a:t>soit 14.239,40 </a:t>
            </a:r>
            <a:r>
              <a:rPr lang="fr-BE" b="1" i="1" dirty="0"/>
              <a:t>€</a:t>
            </a:r>
            <a:r>
              <a:rPr lang="fr-BE" b="1" i="1" dirty="0" smtClean="0"/>
              <a:t>.</a:t>
            </a:r>
          </a:p>
          <a:p>
            <a:pPr algn="just"/>
            <a:endParaRPr lang="fr-BE" b="1" i="1" dirty="0"/>
          </a:p>
          <a:p>
            <a:pPr algn="just"/>
            <a:r>
              <a:rPr lang="fr-BE" i="1" dirty="0"/>
              <a:t>Le plan prévoit également que si à l'issue de son exécution et après paiement </a:t>
            </a:r>
            <a:r>
              <a:rPr lang="fr-BE" i="1" dirty="0" smtClean="0"/>
              <a:t>de l'état </a:t>
            </a:r>
            <a:r>
              <a:rPr lang="fr-BE" i="1" dirty="0"/>
              <a:t>de frais et honoraires définitif du médiateur, il subsiste un solde sur </a:t>
            </a:r>
            <a:r>
              <a:rPr lang="fr-BE" i="1" dirty="0" smtClean="0"/>
              <a:t>le compte </a:t>
            </a:r>
            <a:r>
              <a:rPr lang="fr-BE" i="1" dirty="0"/>
              <a:t>de médiation, celui-ci sera reversé au médié s'il est inférieur à 1.500 € </a:t>
            </a:r>
            <a:r>
              <a:rPr lang="fr-BE" i="1" dirty="0" smtClean="0"/>
              <a:t>et réparti </a:t>
            </a:r>
            <a:r>
              <a:rPr lang="fr-BE" i="1" dirty="0"/>
              <a:t>entre les créanciers au marc l'euro s'il devait être égal ou supérieur à </a:t>
            </a:r>
            <a:r>
              <a:rPr lang="fr-BE" i="1" dirty="0" smtClean="0"/>
              <a:t>1.500 €</a:t>
            </a:r>
            <a:r>
              <a:rPr lang="fr-BE" i="1" dirty="0"/>
              <a:t>.</a:t>
            </a:r>
          </a:p>
          <a:p>
            <a:pPr algn="just"/>
            <a:endParaRPr lang="fr-BE" dirty="0"/>
          </a:p>
        </p:txBody>
      </p:sp>
    </p:spTree>
    <p:extLst>
      <p:ext uri="{BB962C8B-B14F-4D97-AF65-F5344CB8AC3E}">
        <p14:creationId xmlns:p14="http://schemas.microsoft.com/office/powerpoint/2010/main" val="6666211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015" y="1033643"/>
            <a:ext cx="11186445" cy="2308324"/>
          </a:xfrm>
          <a:prstGeom prst="rect">
            <a:avLst/>
          </a:prstGeom>
        </p:spPr>
        <p:txBody>
          <a:bodyPr wrap="square">
            <a:spAutoFit/>
          </a:bodyPr>
          <a:lstStyle/>
          <a:p>
            <a:pPr algn="just"/>
            <a:r>
              <a:rPr lang="fr-BE" i="1" dirty="0"/>
              <a:t>Le tribunal a égard à la nature « alimentaire » des arriérés récupérés et du souci de Mme X1 d'en faire bénéficier ses enfants mais estime également devoir prendre en compte l'intérêt des créanciers qui ont consenti en marquant </a:t>
            </a:r>
            <a:r>
              <a:rPr lang="fr-BE" i="1" dirty="0" smtClean="0"/>
              <a:t>leur accord </a:t>
            </a:r>
            <a:r>
              <a:rPr lang="fr-BE" i="1" dirty="0"/>
              <a:t>sur le plan proposé une remise de dettes significative. Ceux-ci sont par ailleurs étrangers à la contribution à la dette des ex-époux.</a:t>
            </a:r>
          </a:p>
          <a:p>
            <a:pPr algn="just"/>
            <a:endParaRPr lang="fr-BE" i="1" dirty="0" smtClean="0"/>
          </a:p>
          <a:p>
            <a:pPr algn="just"/>
            <a:r>
              <a:rPr lang="fr-BE" i="1" dirty="0" smtClean="0"/>
              <a:t>En </a:t>
            </a:r>
            <a:r>
              <a:rPr lang="fr-BE" i="1" dirty="0"/>
              <a:t>conséquence, le tribunal autorise le médiateur à verser à Mme X1 la somme </a:t>
            </a:r>
            <a:r>
              <a:rPr lang="fr-BE" i="1" dirty="0" smtClean="0"/>
              <a:t>de 6.000 </a:t>
            </a:r>
            <a:r>
              <a:rPr lang="fr-BE" i="1" dirty="0"/>
              <a:t>€. Mme X1 justifiera au médiateur de son utilisation au profit des </a:t>
            </a:r>
            <a:r>
              <a:rPr lang="fr-BE" i="1" dirty="0" smtClean="0"/>
              <a:t>enfants (versement </a:t>
            </a:r>
            <a:r>
              <a:rPr lang="fr-BE" i="1" dirty="0"/>
              <a:t>sur comptes épargne des enfants majeurs et blocage sur </a:t>
            </a:r>
            <a:r>
              <a:rPr lang="fr-BE" i="1" dirty="0" smtClean="0"/>
              <a:t>compte épargne </a:t>
            </a:r>
            <a:r>
              <a:rPr lang="fr-BE" i="1" dirty="0"/>
              <a:t>de l'enfant mineur).</a:t>
            </a:r>
          </a:p>
        </p:txBody>
      </p:sp>
    </p:spTree>
    <p:extLst>
      <p:ext uri="{BB962C8B-B14F-4D97-AF65-F5344CB8AC3E}">
        <p14:creationId xmlns:p14="http://schemas.microsoft.com/office/powerpoint/2010/main" val="2680038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785" y="161150"/>
            <a:ext cx="10772775" cy="1166897"/>
          </a:xfrm>
        </p:spPr>
        <p:txBody>
          <a:bodyPr/>
          <a:lstStyle/>
          <a:p>
            <a:r>
              <a:rPr lang="fr-BE" dirty="0" smtClean="0"/>
              <a:t>RCD - Désistement</a:t>
            </a:r>
            <a:endParaRPr lang="fr-BE" dirty="0"/>
          </a:p>
        </p:txBody>
      </p:sp>
      <p:sp>
        <p:nvSpPr>
          <p:cNvPr id="3" name="Espace réservé du contenu 2"/>
          <p:cNvSpPr>
            <a:spLocks noGrp="1"/>
          </p:cNvSpPr>
          <p:nvPr>
            <p:ph idx="1"/>
          </p:nvPr>
        </p:nvSpPr>
        <p:spPr>
          <a:xfrm>
            <a:off x="527835" y="991312"/>
            <a:ext cx="10753725" cy="3766185"/>
          </a:xfrm>
        </p:spPr>
        <p:txBody>
          <a:bodyPr>
            <a:normAutofit/>
          </a:bodyPr>
          <a:lstStyle/>
          <a:p>
            <a:pPr marL="0"/>
            <a:r>
              <a:rPr lang="fr-BE" sz="1800" b="1" u="sng" spc="-70" dirty="0" err="1">
                <a:solidFill>
                  <a:schemeClr val="tx1"/>
                </a:solidFill>
              </a:rPr>
              <a:t>Trib</a:t>
            </a:r>
            <a:r>
              <a:rPr lang="fr-BE" sz="1800" b="1" u="sng" spc="-70" dirty="0">
                <a:solidFill>
                  <a:schemeClr val="tx1"/>
                </a:solidFill>
              </a:rPr>
              <a:t>. </a:t>
            </a:r>
            <a:r>
              <a:rPr lang="fr-BE" sz="1800" b="1" u="sng" spc="-70" dirty="0" err="1">
                <a:solidFill>
                  <a:schemeClr val="tx1"/>
                </a:solidFill>
              </a:rPr>
              <a:t>trav</a:t>
            </a:r>
            <a:r>
              <a:rPr lang="fr-BE" sz="1800" b="1" u="sng" spc="-70" dirty="0">
                <a:solidFill>
                  <a:schemeClr val="tx1"/>
                </a:solidFill>
              </a:rPr>
              <a:t>. Namur 8/02/21 (RG 20/6/B)</a:t>
            </a:r>
          </a:p>
        </p:txBody>
      </p:sp>
      <p:sp>
        <p:nvSpPr>
          <p:cNvPr id="4" name="Rectangle 3"/>
          <p:cNvSpPr/>
          <p:nvPr/>
        </p:nvSpPr>
        <p:spPr>
          <a:xfrm>
            <a:off x="360346" y="1472898"/>
            <a:ext cx="11069652" cy="5139869"/>
          </a:xfrm>
          <a:prstGeom prst="rect">
            <a:avLst/>
          </a:prstGeom>
        </p:spPr>
        <p:txBody>
          <a:bodyPr wrap="square">
            <a:spAutoFit/>
          </a:bodyPr>
          <a:lstStyle/>
          <a:p>
            <a:pPr marL="285750" indent="-285750" algn="just">
              <a:buFont typeface="Wingdings" panose="05000000000000000000" pitchFamily="2" charset="2"/>
              <a:buChar char="q"/>
            </a:pPr>
            <a:r>
              <a:rPr lang="fr-BE" dirty="0" smtClean="0"/>
              <a:t>Admissibilité: 20 janvier 2020: endettement de 75000 € pour 23 créanciers</a:t>
            </a:r>
          </a:p>
          <a:p>
            <a:pPr marL="285750" indent="-285750" algn="just">
              <a:buFont typeface="Wingdings" panose="05000000000000000000" pitchFamily="2" charset="2"/>
              <a:buChar char="q"/>
            </a:pPr>
            <a:r>
              <a:rPr lang="fr-BE" dirty="0" smtClean="0"/>
              <a:t>Requête en difficulté: 23/03/2020</a:t>
            </a:r>
          </a:p>
          <a:p>
            <a:pPr marL="285750" indent="-285750" algn="just">
              <a:buFont typeface="Wingdings" panose="05000000000000000000" pitchFamily="2" charset="2"/>
              <a:buChar char="q"/>
            </a:pPr>
            <a:r>
              <a:rPr lang="fr-BE" dirty="0" smtClean="0"/>
              <a:t>Audience fixée le 11 janvier 2021</a:t>
            </a:r>
          </a:p>
          <a:p>
            <a:pPr algn="just"/>
            <a:r>
              <a:rPr lang="fr-BE" dirty="0" smtClean="0"/>
              <a:t>Le médiateur expose que dès le premier entretien les parties ont témoigné de leur volonté de se désister, qu’ils n’ont jamais respecté leurs obligations (non communication du budget, non paiement des charges courantes, demandes répétées d’intervention du compte de </a:t>
            </a:r>
            <a:r>
              <a:rPr lang="fr-BE" dirty="0" err="1" smtClean="0"/>
              <a:t>mdd</a:t>
            </a:r>
            <a:r>
              <a:rPr lang="fr-BE" dirty="0" smtClean="0"/>
              <a:t>). Le médiateur explique également qu’il avait convenu avec Mr qu’il retiendrait 400€ sur les allocations de chômage de janvier 2021 pour « équilibrer » les suites de la séparation intervenue entre lui et la médiée. Mr n’a cependant pas rentré sa carte de contrôle, donc n’a pas été payé en janvier.</a:t>
            </a:r>
          </a:p>
          <a:p>
            <a:pPr algn="just"/>
            <a:r>
              <a:rPr lang="fr-BE" dirty="0" smtClean="0"/>
              <a:t>A l’audience, les médiés demandent à se </a:t>
            </a:r>
            <a:r>
              <a:rPr lang="fr-BE" dirty="0" err="1" smtClean="0"/>
              <a:t>déister</a:t>
            </a:r>
            <a:r>
              <a:rPr lang="fr-BE" dirty="0" smtClean="0"/>
              <a:t>.</a:t>
            </a:r>
            <a:endParaRPr lang="fr-BE" dirty="0"/>
          </a:p>
          <a:p>
            <a:pPr algn="just"/>
            <a:endParaRPr lang="fr-BE" dirty="0" smtClean="0"/>
          </a:p>
          <a:p>
            <a:pPr algn="just"/>
            <a:r>
              <a:rPr lang="fr-BE" sz="1600" i="1" dirty="0" smtClean="0"/>
              <a:t>La </a:t>
            </a:r>
            <a:r>
              <a:rPr lang="fr-BE" sz="1600" i="1" dirty="0"/>
              <a:t>procédure de règlement collectif de dettes est une procédure volontaire et les parties peuvent se désister à tout moment, même après l’adoption d’un plan. Le Tribunal prend donc acte de la volonté des parties de se désister. Toutefois, vu les « </a:t>
            </a:r>
            <a:r>
              <a:rPr lang="fr-BE" sz="1600" i="1" dirty="0" err="1"/>
              <a:t>manoeuvres</a:t>
            </a:r>
            <a:r>
              <a:rPr lang="fr-BE" sz="1600" i="1" dirty="0"/>
              <a:t> de sabotage systématique entreprises par les médiés », il décide que le désistement ne prendra effet qu’à partir du moment où Monsieur X2 aura effectivement remis à son organisme de paiement sa carte de contrôle assurant ainsi le versement de ses allocations de chômage de janvier 2021 sur le compte de médiation</a:t>
            </a:r>
            <a:r>
              <a:rPr lang="fr-BE" sz="1600" i="1" dirty="0" smtClean="0">
                <a:solidFill>
                  <a:srgbClr val="232323"/>
                </a:solidFill>
                <a:latin typeface="Raleway"/>
              </a:rPr>
              <a:t>.</a:t>
            </a:r>
          </a:p>
          <a:p>
            <a:pPr algn="just"/>
            <a:endParaRPr lang="fr-BE" dirty="0">
              <a:solidFill>
                <a:srgbClr val="232323"/>
              </a:solidFill>
              <a:latin typeface="Raleway"/>
            </a:endParaRPr>
          </a:p>
          <a:p>
            <a:pPr marL="285750" indent="-285750" algn="just">
              <a:buFont typeface="Wingdings" panose="05000000000000000000" pitchFamily="2" charset="2"/>
              <a:buChar char="q"/>
            </a:pPr>
            <a:r>
              <a:rPr lang="fr-BE" spc="-70" dirty="0"/>
              <a:t>Solde du compte de médiation ?</a:t>
            </a:r>
          </a:p>
          <a:p>
            <a:pPr algn="just"/>
            <a:r>
              <a:rPr lang="fr-BE" sz="1600" dirty="0" smtClean="0"/>
              <a:t>La médiée veut que la ½ du solde du compte de médiation lui soit versé car elle estime que le pécule de médiation aurait été sous évalué . Non: répartition au marc le franc entre les créanciers ayant déposé une déclaration de créances.</a:t>
            </a:r>
          </a:p>
        </p:txBody>
      </p:sp>
    </p:spTree>
    <p:extLst>
      <p:ext uri="{BB962C8B-B14F-4D97-AF65-F5344CB8AC3E}">
        <p14:creationId xmlns:p14="http://schemas.microsoft.com/office/powerpoint/2010/main" val="881690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606" y="217521"/>
            <a:ext cx="10772775" cy="1658198"/>
          </a:xfrm>
        </p:spPr>
        <p:txBody>
          <a:bodyPr/>
          <a:lstStyle/>
          <a:p>
            <a:pPr algn="just"/>
            <a:r>
              <a:rPr lang="fr-BE" dirty="0" smtClean="0"/>
              <a:t>RCD- contribution au fonds </a:t>
            </a:r>
            <a:r>
              <a:rPr lang="fr-BE" smtClean="0"/>
              <a:t>aide juridique </a:t>
            </a:r>
            <a:r>
              <a:rPr lang="fr-BE" dirty="0" smtClean="0"/>
              <a:t>de 2eme ligne</a:t>
            </a:r>
            <a:endParaRPr lang="fr-BE" dirty="0"/>
          </a:p>
        </p:txBody>
      </p:sp>
      <p:sp>
        <p:nvSpPr>
          <p:cNvPr id="3" name="Espace réservé du contenu 2"/>
          <p:cNvSpPr>
            <a:spLocks noGrp="1"/>
          </p:cNvSpPr>
          <p:nvPr>
            <p:ph idx="1"/>
          </p:nvPr>
        </p:nvSpPr>
        <p:spPr>
          <a:xfrm>
            <a:off x="676656" y="2011680"/>
            <a:ext cx="10753725" cy="4517307"/>
          </a:xfrm>
        </p:spPr>
        <p:txBody>
          <a:bodyPr>
            <a:normAutofit fontScale="70000" lnSpcReduction="20000"/>
          </a:bodyPr>
          <a:lstStyle/>
          <a:p>
            <a:pPr marL="0" indent="0" algn="just">
              <a:lnSpc>
                <a:spcPct val="120000"/>
              </a:lnSpc>
              <a:spcBef>
                <a:spcPts val="0"/>
              </a:spcBef>
              <a:buNone/>
            </a:pPr>
            <a:r>
              <a:rPr lang="fr-FR" sz="2600" dirty="0">
                <a:solidFill>
                  <a:schemeClr val="tx1"/>
                </a:solidFill>
              </a:rPr>
              <a:t>Suite à </a:t>
            </a:r>
            <a:r>
              <a:rPr lang="fr-FR" sz="2600" dirty="0" smtClean="0">
                <a:solidFill>
                  <a:schemeClr val="tx1"/>
                </a:solidFill>
              </a:rPr>
              <a:t>des arrêts </a:t>
            </a:r>
            <a:r>
              <a:rPr lang="fr-FR" sz="2600" dirty="0">
                <a:solidFill>
                  <a:schemeClr val="tx1"/>
                </a:solidFill>
              </a:rPr>
              <a:t>de la </a:t>
            </a:r>
            <a:r>
              <a:rPr lang="fr-FR" sz="2900" b="1" dirty="0">
                <a:solidFill>
                  <a:srgbClr val="00B0F0"/>
                </a:solidFill>
              </a:rPr>
              <a:t>Cour Constitutionnelle </a:t>
            </a:r>
            <a:r>
              <a:rPr lang="fr-FR" sz="2900" dirty="0">
                <a:solidFill>
                  <a:srgbClr val="00B0F0"/>
                </a:solidFill>
              </a:rPr>
              <a:t>(arrêt n°38/2020 du 12 mars </a:t>
            </a:r>
            <a:r>
              <a:rPr lang="fr-FR" sz="2900" dirty="0" smtClean="0">
                <a:solidFill>
                  <a:srgbClr val="00B0F0"/>
                </a:solidFill>
              </a:rPr>
              <a:t>2020 + arrêt n°80/2020 du 4 juin 2020), </a:t>
            </a:r>
            <a:r>
              <a:rPr lang="fr-FR" sz="2600" b="1" dirty="0">
                <a:solidFill>
                  <a:schemeClr val="tx1"/>
                </a:solidFill>
              </a:rPr>
              <a:t>la loi du 19 mars 2017 instituant un fonds budgétaire relatif à l’aide juridique de seconde ligne a été modifiée en juillet </a:t>
            </a:r>
            <a:r>
              <a:rPr lang="fr-FR" sz="2600" b="1" dirty="0" smtClean="0">
                <a:solidFill>
                  <a:schemeClr val="tx1"/>
                </a:solidFill>
              </a:rPr>
              <a:t>2020 (voir loi du 31 juillet </a:t>
            </a:r>
            <a:r>
              <a:rPr lang="fr-BE" b="1" dirty="0" smtClean="0"/>
              <a:t>2020 </a:t>
            </a:r>
            <a:r>
              <a:rPr lang="fr-BE" b="1" dirty="0"/>
              <a:t>portant dispositions urgentes diverses en matière de </a:t>
            </a:r>
            <a:r>
              <a:rPr lang="fr-BE" b="1" dirty="0" smtClean="0"/>
              <a:t>justice)</a:t>
            </a:r>
            <a:endParaRPr lang="fr-FR" sz="2600" b="1" dirty="0">
              <a:solidFill>
                <a:schemeClr val="tx1"/>
              </a:solidFill>
            </a:endParaRPr>
          </a:p>
          <a:p>
            <a:pPr marL="0" indent="0" algn="just">
              <a:lnSpc>
                <a:spcPct val="120000"/>
              </a:lnSpc>
              <a:spcBef>
                <a:spcPts val="0"/>
              </a:spcBef>
            </a:pPr>
            <a:endParaRPr lang="fr-FR" sz="2600" dirty="0">
              <a:solidFill>
                <a:schemeClr val="tx1"/>
              </a:solidFill>
            </a:endParaRPr>
          </a:p>
          <a:p>
            <a:pPr marL="0" indent="0" algn="just">
              <a:lnSpc>
                <a:spcPct val="120000"/>
              </a:lnSpc>
              <a:spcBef>
                <a:spcPts val="0"/>
              </a:spcBef>
              <a:buNone/>
            </a:pPr>
            <a:r>
              <a:rPr lang="fr-FR" sz="2600" dirty="0">
                <a:solidFill>
                  <a:schemeClr val="tx1"/>
                </a:solidFill>
              </a:rPr>
              <a:t>Le requérant en RCD était exempté de payer la contribution de 20€ au Fonds lors du dépôt de sa requête en RCD, ou lorsqu’en cas de non admissibilité, il introduisait un appel contre l’ordonnance lui refusant l’accès. Il devait par contre payer la contribution lorsqu’il interjetait appel d’une décision du tribunal du travail qui ne concernait pas l’admissibilité (sauf s’il bénéficiait de l’aide juridique de seconde ligne).</a:t>
            </a:r>
          </a:p>
          <a:p>
            <a:pPr marL="0" indent="0" algn="just">
              <a:lnSpc>
                <a:spcPct val="120000"/>
              </a:lnSpc>
              <a:spcBef>
                <a:spcPts val="0"/>
              </a:spcBef>
            </a:pPr>
            <a:endParaRPr lang="fr-FR" sz="2600" dirty="0">
              <a:solidFill>
                <a:schemeClr val="tx1"/>
              </a:solidFill>
            </a:endParaRPr>
          </a:p>
          <a:p>
            <a:pPr marL="0" indent="0" algn="just">
              <a:lnSpc>
                <a:spcPct val="120000"/>
              </a:lnSpc>
              <a:spcBef>
                <a:spcPts val="0"/>
              </a:spcBef>
            </a:pPr>
            <a:r>
              <a:rPr lang="fr-FR" sz="2600" dirty="0">
                <a:solidFill>
                  <a:schemeClr val="tx1"/>
                </a:solidFill>
              </a:rPr>
              <a:t>La Cour constitutionnelle a estimé que cette exigence violait la constitution.</a:t>
            </a:r>
          </a:p>
          <a:p>
            <a:pPr marL="0" indent="0" algn="just">
              <a:lnSpc>
                <a:spcPct val="120000"/>
              </a:lnSpc>
              <a:spcBef>
                <a:spcPts val="0"/>
              </a:spcBef>
            </a:pPr>
            <a:endParaRPr lang="fr-FR" sz="2600" dirty="0">
              <a:solidFill>
                <a:schemeClr val="tx1"/>
              </a:solidFill>
            </a:endParaRPr>
          </a:p>
          <a:p>
            <a:pPr marL="0" indent="0" algn="just">
              <a:lnSpc>
                <a:spcPct val="120000"/>
              </a:lnSpc>
              <a:spcBef>
                <a:spcPts val="0"/>
              </a:spcBef>
            </a:pPr>
            <a:r>
              <a:rPr lang="fr-FR" sz="2600" dirty="0">
                <a:solidFill>
                  <a:schemeClr val="tx1"/>
                </a:solidFill>
              </a:rPr>
              <a:t>La loi a donc été modifiée pour dispenser le débiteur du paiement de cette contribution s’il introduit « une demande en appel » contre toute décision afférente au RCD, qu’elle concerne ou non </a:t>
            </a:r>
            <a:r>
              <a:rPr lang="fr-FR" sz="2600" dirty="0" smtClean="0">
                <a:solidFill>
                  <a:schemeClr val="tx1"/>
                </a:solidFill>
              </a:rPr>
              <a:t>l’admissibilité (appel contre révocation, contre demande d’autorisation </a:t>
            </a:r>
            <a:r>
              <a:rPr lang="fr-FR" sz="2600" dirty="0" err="1" smtClean="0">
                <a:solidFill>
                  <a:schemeClr val="tx1"/>
                </a:solidFill>
              </a:rPr>
              <a:t>etc</a:t>
            </a:r>
            <a:r>
              <a:rPr lang="fr-FR" sz="2600" dirty="0" smtClean="0">
                <a:solidFill>
                  <a:schemeClr val="tx1"/>
                </a:solidFill>
              </a:rPr>
              <a:t>).</a:t>
            </a:r>
            <a:endParaRPr lang="fr-FR" sz="2600" dirty="0">
              <a:solidFill>
                <a:schemeClr val="tx1"/>
              </a:solidFill>
            </a:endParaRPr>
          </a:p>
          <a:p>
            <a:endParaRPr lang="fr-BE" dirty="0"/>
          </a:p>
        </p:txBody>
      </p:sp>
    </p:spTree>
    <p:extLst>
      <p:ext uri="{BB962C8B-B14F-4D97-AF65-F5344CB8AC3E}">
        <p14:creationId xmlns:p14="http://schemas.microsoft.com/office/powerpoint/2010/main" val="3640802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14400" y="384560"/>
            <a:ext cx="5318828" cy="804900"/>
          </a:xfrm>
          <a:prstGeom prst="rect">
            <a:avLst/>
          </a:prstGeom>
          <a:noFill/>
        </p:spPr>
        <p:txBody>
          <a:bodyPr wrap="none" rtlCol="0">
            <a:spAutoFit/>
          </a:bodyPr>
          <a:lstStyle/>
          <a:p>
            <a:pPr>
              <a:lnSpc>
                <a:spcPct val="85000"/>
              </a:lnSpc>
              <a:spcBef>
                <a:spcPct val="0"/>
              </a:spcBef>
            </a:pPr>
            <a:r>
              <a:rPr lang="fr-BE" sz="5400" spc="-120" dirty="0">
                <a:solidFill>
                  <a:schemeClr val="accent1"/>
                </a:solidFill>
                <a:latin typeface="+mj-lt"/>
                <a:ea typeface="+mj-ea"/>
                <a:cs typeface="+mj-cs"/>
              </a:rPr>
              <a:t>Faillite - Effacement</a:t>
            </a:r>
          </a:p>
        </p:txBody>
      </p:sp>
      <p:sp>
        <p:nvSpPr>
          <p:cNvPr id="5" name="ZoneTexte 4"/>
          <p:cNvSpPr txBox="1"/>
          <p:nvPr/>
        </p:nvSpPr>
        <p:spPr>
          <a:xfrm>
            <a:off x="914399" y="1189460"/>
            <a:ext cx="10673697" cy="5693866"/>
          </a:xfrm>
          <a:prstGeom prst="rect">
            <a:avLst/>
          </a:prstGeom>
          <a:noFill/>
        </p:spPr>
        <p:txBody>
          <a:bodyPr wrap="square" rtlCol="0">
            <a:spAutoFit/>
          </a:bodyPr>
          <a:lstStyle/>
          <a:p>
            <a:pPr marL="285750" indent="-285750">
              <a:buFont typeface="Wingdings" panose="05000000000000000000" pitchFamily="2" charset="2"/>
              <a:buChar char="q"/>
            </a:pPr>
            <a:r>
              <a:rPr lang="fr-BE" b="1" u="sng" dirty="0" smtClean="0"/>
              <a:t>Cour constitutionnelle:  22 avril 2021 , n° 62/2021:</a:t>
            </a:r>
            <a:r>
              <a:rPr lang="fr-BE" dirty="0" smtClean="0"/>
              <a:t> délai de forclusion de trois mois pour introduire demande d’effacement est anticonstitutionnel</a:t>
            </a:r>
          </a:p>
          <a:p>
            <a:pPr marL="285750" indent="-285750">
              <a:buFont typeface="Wingdings" panose="05000000000000000000" pitchFamily="2" charset="2"/>
              <a:buChar char="q"/>
            </a:pPr>
            <a:endParaRPr lang="fr-BE" dirty="0"/>
          </a:p>
          <a:p>
            <a:pPr marL="285750" indent="-285750">
              <a:buFont typeface="Wingdings" panose="05000000000000000000" pitchFamily="2" charset="2"/>
              <a:buChar char="q"/>
            </a:pPr>
            <a:r>
              <a:rPr lang="fr-BE" b="1" u="sng" dirty="0" smtClean="0"/>
              <a:t>Cour constitutionnelle: 21 octobre 2021, n°151/2021</a:t>
            </a:r>
            <a:r>
              <a:rPr lang="fr-BE" dirty="0" smtClean="0"/>
              <a:t>: annulation de l’article XX.173 §2 </a:t>
            </a:r>
          </a:p>
          <a:p>
            <a:endParaRPr lang="fr-BE" dirty="0"/>
          </a:p>
          <a:p>
            <a:pPr marL="285750" indent="-285750">
              <a:buFont typeface="Wingdings" panose="05000000000000000000" pitchFamily="2" charset="2"/>
              <a:buChar char="q"/>
            </a:pPr>
            <a:r>
              <a:rPr lang="fr-BE" b="1" u="sng" dirty="0" smtClean="0"/>
              <a:t>Conséquences d’un arrêt en annulation:</a:t>
            </a:r>
          </a:p>
          <a:p>
            <a:pPr algn="just"/>
            <a:r>
              <a:rPr lang="fr-BE" dirty="0" smtClean="0"/>
              <a:t>« </a:t>
            </a:r>
            <a:r>
              <a:rPr lang="fr-BE" i="1" dirty="0" smtClean="0"/>
              <a:t>Les </a:t>
            </a:r>
            <a:r>
              <a:rPr lang="fr-BE" i="1" dirty="0"/>
              <a:t>actes et règlements ainsi que les décisions judiciaires qui étaient fondés sur des dispositions annulées continuent d’exister mais leur annulation ou </a:t>
            </a:r>
            <a:r>
              <a:rPr lang="fr-BE" b="1" i="1" dirty="0"/>
              <a:t>rétractation est possible pour autant que la demande en soit formée dans les six mois à partir de la publication </a:t>
            </a:r>
            <a:r>
              <a:rPr lang="fr-BE" i="1" dirty="0"/>
              <a:t>de l’arrêt de la </a:t>
            </a:r>
            <a:r>
              <a:rPr lang="fr-BE" i="1" dirty="0" smtClean="0"/>
              <a:t>Cour</a:t>
            </a:r>
            <a:r>
              <a:rPr lang="fr-BE" dirty="0" smtClean="0"/>
              <a:t> ».</a:t>
            </a:r>
            <a:endParaRPr lang="fr-BE" dirty="0"/>
          </a:p>
          <a:p>
            <a:pPr marL="285750" indent="-285750">
              <a:buFont typeface="Wingdings" panose="05000000000000000000" pitchFamily="2" charset="2"/>
              <a:buChar char="§"/>
            </a:pPr>
            <a:r>
              <a:rPr lang="fr-BE" dirty="0"/>
              <a:t>Si la faillite est toujours en cours, il est donc redevenu possible de déposer une requête en effacement même plus de 3 mois après l’ouverture de la faillite ;</a:t>
            </a:r>
          </a:p>
          <a:p>
            <a:pPr marL="285750" indent="-285750">
              <a:buFont typeface="Wingdings" panose="05000000000000000000" pitchFamily="2" charset="2"/>
              <a:buChar char="§"/>
            </a:pPr>
            <a:r>
              <a:rPr lang="fr-BE" dirty="0"/>
              <a:t>Si le jugement refusant l’effacement à cause du dépôt tardif de la demande d’effacement vient d’être rendu, il est possible d’aller en appel ;</a:t>
            </a:r>
          </a:p>
          <a:p>
            <a:pPr marL="285750" indent="-285750">
              <a:buFont typeface="Wingdings" panose="05000000000000000000" pitchFamily="2" charset="2"/>
              <a:buChar char="§"/>
            </a:pPr>
            <a:r>
              <a:rPr lang="fr-BE" dirty="0"/>
              <a:t>Si le jugement est passé en force de chose jugée (plus d’appel possible), une demande en rétractation peut être portée devant la juridiction qui a rendu la décision entreprise et est introduite par une citation</a:t>
            </a:r>
            <a:r>
              <a:rPr lang="fr-BE" dirty="0" smtClean="0"/>
              <a:t>.</a:t>
            </a:r>
          </a:p>
          <a:p>
            <a:endParaRPr lang="fr-BE" dirty="0"/>
          </a:p>
          <a:p>
            <a:pPr algn="just"/>
            <a:r>
              <a:rPr lang="fr-BE" dirty="0" smtClean="0">
                <a:latin typeface="Cambria" panose="02040503050406030204" pitchFamily="18" charset="0"/>
                <a:ea typeface="Cambria" panose="02040503050406030204" pitchFamily="18" charset="0"/>
              </a:rPr>
              <a:t>⇨ </a:t>
            </a:r>
            <a:r>
              <a:rPr lang="fr-BE" dirty="0" smtClean="0"/>
              <a:t>Une </a:t>
            </a:r>
            <a:r>
              <a:rPr lang="fr-BE" dirty="0"/>
              <a:t>demande de rétractation de la décision qui refuserait d’accorder l’effacement à cause du dépassement de délai peut donc être introduite devant le tribunal de l’entreprise qui a rendu cette décision,</a:t>
            </a:r>
            <a:r>
              <a:rPr lang="fr-BE" b="1" dirty="0"/>
              <a:t> </a:t>
            </a:r>
            <a:r>
              <a:rPr lang="fr-BE" sz="2000" b="1" dirty="0">
                <a:solidFill>
                  <a:srgbClr val="00B0F0"/>
                </a:solidFill>
              </a:rPr>
              <a:t>jusqu’au 12 juin 2022</a:t>
            </a:r>
            <a:r>
              <a:rPr lang="fr-BE" sz="2000" dirty="0">
                <a:solidFill>
                  <a:srgbClr val="00B0F0"/>
                </a:solidFill>
              </a:rPr>
              <a:t>.</a:t>
            </a:r>
          </a:p>
          <a:p>
            <a:endParaRPr lang="fr-BE" dirty="0" smtClean="0"/>
          </a:p>
        </p:txBody>
      </p:sp>
    </p:spTree>
    <p:extLst>
      <p:ext uri="{BB962C8B-B14F-4D97-AF65-F5344CB8AC3E}">
        <p14:creationId xmlns:p14="http://schemas.microsoft.com/office/powerpoint/2010/main" val="920620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7763" y="157701"/>
            <a:ext cx="10772775" cy="1064348"/>
          </a:xfrm>
        </p:spPr>
        <p:txBody>
          <a:bodyPr/>
          <a:lstStyle/>
          <a:p>
            <a:r>
              <a:rPr lang="fr-BE" dirty="0" smtClean="0"/>
              <a:t>Clauses abusives</a:t>
            </a:r>
            <a:endParaRPr lang="fr-BE" dirty="0"/>
          </a:p>
        </p:txBody>
      </p:sp>
      <p:sp>
        <p:nvSpPr>
          <p:cNvPr id="5" name="ZoneTexte 4"/>
          <p:cNvSpPr txBox="1"/>
          <p:nvPr/>
        </p:nvSpPr>
        <p:spPr>
          <a:xfrm>
            <a:off x="698697" y="1153682"/>
            <a:ext cx="5165453" cy="369332"/>
          </a:xfrm>
          <a:prstGeom prst="rect">
            <a:avLst/>
          </a:prstGeom>
          <a:noFill/>
        </p:spPr>
        <p:txBody>
          <a:bodyPr wrap="none" rtlCol="0">
            <a:spAutoFit/>
          </a:bodyPr>
          <a:lstStyle/>
          <a:p>
            <a:r>
              <a:rPr lang="fr-BE" b="1" u="sng" dirty="0" smtClean="0"/>
              <a:t>JP Ciney, 16 décembre 2019, J.J.P., 11-12/2020, p. 611</a:t>
            </a:r>
            <a:endParaRPr lang="fr-BE" b="1" u="sng" dirty="0"/>
          </a:p>
        </p:txBody>
      </p:sp>
      <p:sp>
        <p:nvSpPr>
          <p:cNvPr id="8" name="ZoneTexte 7"/>
          <p:cNvSpPr txBox="1"/>
          <p:nvPr/>
        </p:nvSpPr>
        <p:spPr>
          <a:xfrm>
            <a:off x="632307" y="1718855"/>
            <a:ext cx="10797694" cy="2031325"/>
          </a:xfrm>
          <a:prstGeom prst="rect">
            <a:avLst/>
          </a:prstGeom>
          <a:noFill/>
        </p:spPr>
        <p:txBody>
          <a:bodyPr wrap="square" rtlCol="0">
            <a:spAutoFit/>
          </a:bodyPr>
          <a:lstStyle/>
          <a:p>
            <a:pPr algn="just"/>
            <a:r>
              <a:rPr lang="fr-BE" i="1" dirty="0" smtClean="0"/>
              <a:t>Il est interdit de demander au consommateur une quelconque indemnité autre que les montants convenus dans les contrats sous-jacents en cas de non respect des obligations contractuelles. La loi protectrice du consommateur ne peut se voir vider de sa substance par des conditions générales stipulant que les coûts des actes et interventions d’un huissier de justice comptabilisés aux tarifs fixés par l’arrêté royal du 30 novembre 1976 seront dus par le consommateur.</a:t>
            </a:r>
          </a:p>
          <a:p>
            <a:pPr algn="just"/>
            <a:r>
              <a:rPr lang="fr-BE" i="1" dirty="0" smtClean="0"/>
              <a:t>Le juge de paix qui constate que l’article 5 de la loi sur le recouvrement amiable des dettes du consommateur est violé systématiquement avise le procureur du Roi.</a:t>
            </a:r>
            <a:endParaRPr lang="fr-BE" i="1" dirty="0"/>
          </a:p>
        </p:txBody>
      </p:sp>
      <p:sp>
        <p:nvSpPr>
          <p:cNvPr id="9" name="ZoneTexte 8"/>
          <p:cNvSpPr txBox="1"/>
          <p:nvPr/>
        </p:nvSpPr>
        <p:spPr>
          <a:xfrm>
            <a:off x="698697" y="3946021"/>
            <a:ext cx="5286640" cy="369332"/>
          </a:xfrm>
          <a:prstGeom prst="rect">
            <a:avLst/>
          </a:prstGeom>
          <a:noFill/>
        </p:spPr>
        <p:txBody>
          <a:bodyPr wrap="none" rtlCol="0">
            <a:spAutoFit/>
          </a:bodyPr>
          <a:lstStyle/>
          <a:p>
            <a:r>
              <a:rPr lang="fr-BE" b="1" u="sng" dirty="0" smtClean="0"/>
              <a:t>JP Verviers (1</a:t>
            </a:r>
            <a:r>
              <a:rPr lang="fr-BE" b="1" u="sng" baseline="30000" dirty="0" smtClean="0"/>
              <a:t>er</a:t>
            </a:r>
            <a:r>
              <a:rPr lang="fr-BE" b="1" u="sng" dirty="0" smtClean="0"/>
              <a:t> canton), 1</a:t>
            </a:r>
            <a:r>
              <a:rPr lang="fr-BE" b="1" u="sng" baseline="30000" dirty="0" smtClean="0"/>
              <a:t>er</a:t>
            </a:r>
            <a:r>
              <a:rPr lang="fr-BE" b="1" u="sng" dirty="0" smtClean="0"/>
              <a:t> février 2021, RG 20A2677/1</a:t>
            </a:r>
            <a:endParaRPr lang="fr-BE" b="1" u="sng" dirty="0"/>
          </a:p>
        </p:txBody>
      </p:sp>
      <p:sp>
        <p:nvSpPr>
          <p:cNvPr id="10" name="ZoneTexte 9"/>
          <p:cNvSpPr txBox="1"/>
          <p:nvPr/>
        </p:nvSpPr>
        <p:spPr>
          <a:xfrm>
            <a:off x="698697" y="4387361"/>
            <a:ext cx="11311595" cy="1477328"/>
          </a:xfrm>
          <a:prstGeom prst="rect">
            <a:avLst/>
          </a:prstGeom>
          <a:noFill/>
        </p:spPr>
        <p:txBody>
          <a:bodyPr wrap="square" rtlCol="0">
            <a:spAutoFit/>
          </a:bodyPr>
          <a:lstStyle/>
          <a:p>
            <a:r>
              <a:rPr lang="fr-BE" dirty="0" err="1" smtClean="0"/>
              <a:t>Proximus</a:t>
            </a:r>
            <a:r>
              <a:rPr lang="fr-BE" dirty="0" smtClean="0"/>
              <a:t> contre X</a:t>
            </a:r>
          </a:p>
          <a:p>
            <a:endParaRPr lang="fr-BE" dirty="0" smtClean="0"/>
          </a:p>
          <a:p>
            <a:pPr algn="just"/>
            <a:r>
              <a:rPr lang="fr-BE" i="1" dirty="0" smtClean="0"/>
              <a:t>Dès lors que le prix des services offerts inclut nécessairement des frais de gestion et que, par ailleurs, la demanderesse tarifie et facture tous frais de rappel, de suspension, de rétablissement après suspension et autres, la demande tendant au paiement d’une clause pénale pour un montant de 60€ est manifestement excessive et injustifiée.</a:t>
            </a:r>
            <a:endParaRPr lang="fr-BE" i="1" dirty="0"/>
          </a:p>
        </p:txBody>
      </p:sp>
    </p:spTree>
    <p:extLst>
      <p:ext uri="{BB962C8B-B14F-4D97-AF65-F5344CB8AC3E}">
        <p14:creationId xmlns:p14="http://schemas.microsoft.com/office/powerpoint/2010/main" val="31921631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83822" y="2415823"/>
            <a:ext cx="11497315" cy="1477328"/>
          </a:xfrm>
          <a:prstGeom prst="rect">
            <a:avLst/>
          </a:prstGeom>
          <a:noFill/>
        </p:spPr>
        <p:txBody>
          <a:bodyPr wrap="none" rtlCol="0">
            <a:spAutoFit/>
          </a:bodyPr>
          <a:lstStyle/>
          <a:p>
            <a:r>
              <a:rPr lang="fr-BE" sz="9000" dirty="0"/>
              <a:t>Merci de votre attention</a:t>
            </a:r>
          </a:p>
        </p:txBody>
      </p:sp>
    </p:spTree>
    <p:extLst>
      <p:ext uri="{BB962C8B-B14F-4D97-AF65-F5344CB8AC3E}">
        <p14:creationId xmlns:p14="http://schemas.microsoft.com/office/powerpoint/2010/main" val="126124061"/>
      </p:ext>
    </p:extLst>
  </p:cSld>
  <p:clrMapOvr>
    <a:masterClrMapping/>
  </p:clrMapOvr>
  <p:timing>
    <p:tnLst>
      <p:par>
        <p:cTn id="1" dur="indefinite" restart="never" nodeType="tmRoot"/>
      </p:par>
    </p:tnLst>
  </p:timing>
</p:sld>
</file>

<file path=ppt/theme/theme1.xml><?xml version="1.0" encoding="utf-8"?>
<a:theme xmlns:a="http://schemas.openxmlformats.org/drawingml/2006/main" name="Métropolitain">
  <a:themeElements>
    <a:clrScheme name="Métropolitai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TM03457491[[fn=Métropolitain]]</Template>
  <TotalTime>12972</TotalTime>
  <Words>4825</Words>
  <Application>Microsoft Office PowerPoint</Application>
  <PresentationFormat>Grand écran</PresentationFormat>
  <Paragraphs>722</Paragraphs>
  <Slides>49</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49</vt:i4>
      </vt:variant>
    </vt:vector>
  </HeadingPairs>
  <TitlesOfParts>
    <vt:vector size="60" baseType="lpstr">
      <vt:lpstr>Arial</vt:lpstr>
      <vt:lpstr>Arial Narrow</vt:lpstr>
      <vt:lpstr>Calibri</vt:lpstr>
      <vt:lpstr>Calibri Light</vt:lpstr>
      <vt:lpstr>Cambria</vt:lpstr>
      <vt:lpstr>Courier New</vt:lpstr>
      <vt:lpstr>GillSans</vt:lpstr>
      <vt:lpstr>Raleway</vt:lpstr>
      <vt:lpstr>Times New Roman</vt:lpstr>
      <vt:lpstr>Wingdings</vt:lpstr>
      <vt:lpstr>Métropolitain</vt:lpstr>
      <vt:lpstr>ACTU 2022</vt:lpstr>
      <vt:lpstr>Les Règles de la Conférence-Débat</vt:lpstr>
      <vt:lpstr>Relevé hebdomadaire des Actualités Jur.</vt:lpstr>
      <vt:lpstr>Le Plan de la Conférence-Débat</vt:lpstr>
      <vt:lpstr>CORONAVIRUS – encore en vigueur</vt:lpstr>
      <vt:lpstr>Présentation PowerPoint</vt:lpstr>
      <vt:lpstr>Présentation PowerPoint</vt:lpstr>
      <vt:lpstr>Présentation PowerPoint</vt:lpstr>
      <vt:lpstr>Présentation PowerPoint</vt:lpstr>
      <vt:lpstr>Nouveautés du secteur (non législatives)</vt:lpstr>
      <vt:lpstr>Ventes publiques digitales</vt:lpstr>
      <vt:lpstr>SPF Finances</vt:lpstr>
      <vt:lpstr>Parking.brussels</vt:lpstr>
      <vt:lpstr>La STIB</vt:lpstr>
      <vt:lpstr>Plateforme CPC</vt:lpstr>
      <vt:lpstr>Nouveautés législatives </vt:lpstr>
      <vt:lpstr>Présentation PowerPoint</vt:lpstr>
      <vt:lpstr>Loyer</vt:lpstr>
      <vt:lpstr>Présentation PowerPoint</vt:lpstr>
      <vt:lpstr>Amendes routières</vt:lpstr>
      <vt:lpstr>Assouplissement des règles GRAPA</vt:lpstr>
      <vt:lpstr>Allongement du congé Deuil</vt:lpstr>
      <vt:lpstr>Registre Central des « clignotants » économiques</vt:lpstr>
      <vt:lpstr>Modification des Ordonnances « Eau »</vt:lpstr>
      <vt:lpstr>Présentation PowerPoint</vt:lpstr>
      <vt:lpstr>Présentation PowerPoint</vt:lpstr>
      <vt:lpstr>Présentation PowerPoint</vt:lpstr>
      <vt:lpstr>Indexations </vt:lpstr>
      <vt:lpstr>Présentation PowerPoint</vt:lpstr>
      <vt:lpstr>Présentation PowerPoint</vt:lpstr>
      <vt:lpstr>Présentation PowerPoint</vt:lpstr>
      <vt:lpstr>Présentation PowerPoint</vt:lpstr>
      <vt:lpstr>Présentation PowerPoint</vt:lpstr>
      <vt:lpstr>Présentation PowerPoint</vt:lpstr>
      <vt:lpstr>jurisprudence</vt:lpstr>
      <vt:lpstr>RCD- Admissibilité</vt:lpstr>
      <vt:lpstr>RCD – dettes nouvelles</vt:lpstr>
      <vt:lpstr>Présentation PowerPoint</vt:lpstr>
      <vt:lpstr>RCD – répartition du solde du compte de MDD</vt:lpstr>
      <vt:lpstr>RCD – frais et honoraires</vt:lpstr>
      <vt:lpstr>RCD- décharge cautions</vt:lpstr>
      <vt:lpstr>RCD – saisie antérieure à l’admissibilité</vt:lpstr>
      <vt:lpstr>RCD – arriérés de PA</vt:lpstr>
      <vt:lpstr>Présentation PowerPoint</vt:lpstr>
      <vt:lpstr>RCD - Désistement</vt:lpstr>
      <vt:lpstr>RCD- contribution au fonds aide juridique de 2eme ligne</vt:lpstr>
      <vt:lpstr>Présentation PowerPoint</vt:lpstr>
      <vt:lpstr>Clauses abusives</vt:lpstr>
      <vt:lpstr>Présentation PowerPoint</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plafond du service des créances alimentaires relevé à 2.200,00 € Davantage de familles monoparentales pourront obtenir des avances sur les créances alimentaires impayées par leur ex-conjoint. La Commission finances de la Chambre a récemment adopté une proposition de loi relevant le plafond de revenus pour faire appel au service du SECAL de 1.800,00 € à 2.200,00 € net par mois, et ce à dater du 1er janvier 2020. Selon le Baromètre des parents de la Ligue des familles, très active sur le dossier également, les créances alimentaires sont payées de façon irrégulière ou non payées dans 40 % des cas. Il s’agit d’une bonne avancée en matière de lutte contre la pauvreté des familles monoparentales puisque plus de familles pourront faire appel au SECAL.</dc:title>
  <dc:creator>sylvie</dc:creator>
  <cp:lastModifiedBy>Simon</cp:lastModifiedBy>
  <cp:revision>315</cp:revision>
  <dcterms:created xsi:type="dcterms:W3CDTF">2019-06-12T09:11:45Z</dcterms:created>
  <dcterms:modified xsi:type="dcterms:W3CDTF">2022-01-21T15:08:05Z</dcterms:modified>
</cp:coreProperties>
</file>