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3" r:id="rId1"/>
  </p:sldMasterIdLst>
  <p:sldIdLst>
    <p:sldId id="256" r:id="rId2"/>
    <p:sldId id="337" r:id="rId3"/>
    <p:sldId id="386" r:id="rId4"/>
    <p:sldId id="364" r:id="rId5"/>
    <p:sldId id="332" r:id="rId6"/>
    <p:sldId id="389" r:id="rId7"/>
    <p:sldId id="435" r:id="rId8"/>
    <p:sldId id="335" r:id="rId9"/>
    <p:sldId id="390" r:id="rId10"/>
    <p:sldId id="391" r:id="rId11"/>
    <p:sldId id="344" r:id="rId12"/>
    <p:sldId id="436" r:id="rId13"/>
    <p:sldId id="437" r:id="rId14"/>
    <p:sldId id="438" r:id="rId15"/>
    <p:sldId id="439" r:id="rId16"/>
    <p:sldId id="392" r:id="rId17"/>
    <p:sldId id="440" r:id="rId18"/>
    <p:sldId id="393" r:id="rId19"/>
    <p:sldId id="441" r:id="rId20"/>
    <p:sldId id="367" r:id="rId21"/>
    <p:sldId id="398" r:id="rId22"/>
    <p:sldId id="399" r:id="rId23"/>
    <p:sldId id="352" r:id="rId24"/>
    <p:sldId id="442" r:id="rId25"/>
    <p:sldId id="365" r:id="rId26"/>
    <p:sldId id="400" r:id="rId27"/>
    <p:sldId id="402" r:id="rId28"/>
    <p:sldId id="443" r:id="rId29"/>
    <p:sldId id="397" r:id="rId30"/>
    <p:sldId id="346" r:id="rId31"/>
    <p:sldId id="345" r:id="rId32"/>
    <p:sldId id="353" r:id="rId33"/>
    <p:sldId id="370" r:id="rId34"/>
    <p:sldId id="403" r:id="rId35"/>
    <p:sldId id="404" r:id="rId36"/>
    <p:sldId id="405" r:id="rId37"/>
    <p:sldId id="406" r:id="rId38"/>
    <p:sldId id="407" r:id="rId39"/>
    <p:sldId id="408" r:id="rId40"/>
    <p:sldId id="409" r:id="rId41"/>
    <p:sldId id="410" r:id="rId42"/>
    <p:sldId id="411" r:id="rId43"/>
    <p:sldId id="412" r:id="rId44"/>
    <p:sldId id="413" r:id="rId45"/>
    <p:sldId id="414" r:id="rId46"/>
    <p:sldId id="415" r:id="rId47"/>
    <p:sldId id="416" r:id="rId48"/>
    <p:sldId id="417" r:id="rId49"/>
    <p:sldId id="418" r:id="rId50"/>
    <p:sldId id="419" r:id="rId51"/>
    <p:sldId id="420" r:id="rId52"/>
    <p:sldId id="421" r:id="rId53"/>
    <p:sldId id="422" r:id="rId54"/>
    <p:sldId id="423" r:id="rId55"/>
    <p:sldId id="424" r:id="rId56"/>
    <p:sldId id="425" r:id="rId57"/>
    <p:sldId id="426" r:id="rId58"/>
    <p:sldId id="427" r:id="rId59"/>
    <p:sldId id="428" r:id="rId60"/>
    <p:sldId id="429" r:id="rId61"/>
    <p:sldId id="430" r:id="rId62"/>
    <p:sldId id="431" r:id="rId63"/>
    <p:sldId id="432" r:id="rId64"/>
    <p:sldId id="433" r:id="rId65"/>
    <p:sldId id="434" r:id="rId6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2" d="100"/>
          <a:sy n="62" d="100"/>
        </p:scale>
        <p:origin x="55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30-01-23</a:t>
            </a:fld>
            <a:endParaRPr lang="fr-BE"/>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5964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30-01-23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4674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F63A048E-6E0D-4442-A256-0165157245DC}" type="datetimeFigureOut">
              <a:rPr lang="fr-BE" smtClean="0"/>
              <a:t>30-01-23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66170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63A048E-6E0D-4442-A256-0165157245DC}" type="datetimeFigureOut">
              <a:rPr lang="fr-BE" smtClean="0"/>
              <a:t>30-01-23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266796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63A048E-6E0D-4442-A256-0165157245DC}" type="datetimeFigureOut">
              <a:rPr lang="fr-BE" smtClean="0"/>
              <a:t>30-01-23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767533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63A048E-6E0D-4442-A256-0165157245DC}" type="datetimeFigureOut">
              <a:rPr lang="fr-BE" smtClean="0"/>
              <a:t>30-01-23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84092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A048E-6E0D-4442-A256-0165157245DC}" type="datetimeFigureOut">
              <a:rPr lang="fr-BE" smtClean="0"/>
              <a:t>30-01-23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1652906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a:t>Modifier les styles du texte du masque</a:t>
            </a:r>
          </a:p>
        </p:txBody>
      </p:sp>
      <p:sp>
        <p:nvSpPr>
          <p:cNvPr id="5" name="Date Placeholder 4"/>
          <p:cNvSpPr>
            <a:spLocks noGrp="1"/>
          </p:cNvSpPr>
          <p:nvPr>
            <p:ph type="dt" sz="half" idx="10"/>
          </p:nvPr>
        </p:nvSpPr>
        <p:spPr/>
        <p:txBody>
          <a:bodyPr/>
          <a:lstStyle/>
          <a:p>
            <a:fld id="{F63A048E-6E0D-4442-A256-0165157245DC}" type="datetimeFigureOut">
              <a:rPr lang="fr-BE" smtClean="0"/>
              <a:t>30-01-23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528320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0"/>
            <a:ext cx="12192000" cy="5330952"/>
          </a:xfrm>
          <a:blipFill>
            <a:blip r:embed="rId2"/>
            <a:stretch>
              <a:fillRect/>
            </a:stretch>
          </a:blip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30-01-23</a:t>
            </a:fld>
            <a:endParaRPr lang="fr-BE"/>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350117570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30-01-23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3824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30-01-23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10213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63A048E-6E0D-4442-A256-0165157245DC}" type="datetimeFigureOut">
              <a:rPr lang="fr-BE" smtClean="0"/>
              <a:t>30-01-23</a:t>
            </a:fld>
            <a:endParaRPr lang="fr-BE"/>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fr-BE"/>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725581366"/>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s.vanderbruggen@mediationdedettes.be"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huissiersdejustice.be/themes/le-fc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handicap@parking.brussel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ejustice.just.fgov.be/cgi_loi/change_lg.pl?language=fr&amp;la=F&amp;table_name=loi&amp;cn=2007102635"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ombuds.brussel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BE" dirty="0"/>
              <a:t>ACTU 2023</a:t>
            </a:r>
          </a:p>
        </p:txBody>
      </p:sp>
      <p:sp>
        <p:nvSpPr>
          <p:cNvPr id="3" name="Sous-titre 2"/>
          <p:cNvSpPr>
            <a:spLocks noGrp="1"/>
          </p:cNvSpPr>
          <p:nvPr>
            <p:ph type="subTitle" idx="1"/>
          </p:nvPr>
        </p:nvSpPr>
        <p:spPr/>
        <p:txBody>
          <a:bodyPr>
            <a:normAutofit lnSpcReduction="10000"/>
          </a:bodyPr>
          <a:lstStyle/>
          <a:p>
            <a:r>
              <a:rPr lang="fr-BE" dirty="0"/>
              <a:t>Conférence-débats du 26 janvier 2023</a:t>
            </a:r>
          </a:p>
          <a:p>
            <a:r>
              <a:rPr lang="fr-BE" dirty="0"/>
              <a:t>Centre d’appui-services de médiation de dettes</a:t>
            </a:r>
          </a:p>
          <a:p>
            <a:r>
              <a:rPr lang="fr-BE" dirty="0"/>
              <a:t>Avec le soutien de la COCOF et de la COCOM</a:t>
            </a:r>
          </a:p>
        </p:txBody>
      </p:sp>
    </p:spTree>
    <p:extLst>
      <p:ext uri="{BB962C8B-B14F-4D97-AF65-F5344CB8AC3E}">
        <p14:creationId xmlns:p14="http://schemas.microsoft.com/office/powerpoint/2010/main" val="2406447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224" y="341037"/>
            <a:ext cx="10772775" cy="1658198"/>
          </a:xfrm>
        </p:spPr>
        <p:txBody>
          <a:bodyPr/>
          <a:lstStyle/>
          <a:p>
            <a:r>
              <a:rPr lang="fr-BE" dirty="0"/>
              <a:t>Les Règles de la Conférence-Débat</a:t>
            </a:r>
          </a:p>
        </p:txBody>
      </p:sp>
      <p:sp>
        <p:nvSpPr>
          <p:cNvPr id="3" name="Espace réservé du contenu 2"/>
          <p:cNvSpPr>
            <a:spLocks noGrp="1"/>
          </p:cNvSpPr>
          <p:nvPr>
            <p:ph idx="1"/>
          </p:nvPr>
        </p:nvSpPr>
        <p:spPr>
          <a:xfrm>
            <a:off x="657224" y="1755395"/>
            <a:ext cx="11284078" cy="3766185"/>
          </a:xfrm>
        </p:spPr>
        <p:txBody>
          <a:bodyPr>
            <a:noAutofit/>
          </a:bodyPr>
          <a:lstStyle/>
          <a:p>
            <a:pPr lvl="1">
              <a:buFont typeface="Arial" panose="020B0604020202020204" pitchFamily="34" charset="0"/>
              <a:buChar char="•"/>
            </a:pPr>
            <a:r>
              <a:rPr lang="fr-BE" sz="2800" b="1" u="sng" dirty="0">
                <a:solidFill>
                  <a:schemeClr val="tx1"/>
                </a:solidFill>
              </a:rPr>
              <a:t>La réunion est enregistrée. (+ Possibilité de le demander par la suite).</a:t>
            </a:r>
          </a:p>
          <a:p>
            <a:pPr lvl="1">
              <a:buFont typeface="Arial" panose="020B0604020202020204" pitchFamily="34" charset="0"/>
              <a:buChar char="•"/>
            </a:pPr>
            <a:r>
              <a:rPr lang="fr-BE" sz="2800" b="1" u="sng" dirty="0">
                <a:solidFill>
                  <a:schemeClr val="tx1"/>
                </a:solidFill>
              </a:rPr>
              <a:t>Durée d’environ 2h avec pause mais avec des moments de question-réponse</a:t>
            </a:r>
          </a:p>
          <a:p>
            <a:pPr lvl="1">
              <a:buFont typeface="Arial" panose="020B0604020202020204" pitchFamily="34" charset="0"/>
              <a:buChar char="•"/>
            </a:pPr>
            <a:r>
              <a:rPr lang="fr-BE" sz="2800" b="1" u="sng" dirty="0">
                <a:solidFill>
                  <a:schemeClr val="tx1"/>
                </a:solidFill>
              </a:rPr>
              <a:t>Le micro de tout le monde en zoom doit être désactivé.</a:t>
            </a:r>
          </a:p>
          <a:p>
            <a:pPr lvl="1">
              <a:buFont typeface="Arial" panose="020B0604020202020204" pitchFamily="34" charset="0"/>
              <a:buChar char="•"/>
            </a:pPr>
            <a:r>
              <a:rPr lang="fr-BE" sz="2800" b="1" u="sng" dirty="0">
                <a:solidFill>
                  <a:schemeClr val="tx1"/>
                </a:solidFill>
              </a:rPr>
              <a:t>Possibilité de poser une question pendant l'exposé, </a:t>
            </a:r>
          </a:p>
          <a:p>
            <a:pPr lvl="1">
              <a:buFont typeface="Arial" panose="020B0604020202020204" pitchFamily="34" charset="0"/>
              <a:buChar char="•"/>
            </a:pPr>
            <a:r>
              <a:rPr lang="fr-BE" sz="2800" b="1" u="sng" dirty="0">
                <a:solidFill>
                  <a:schemeClr val="tx1"/>
                </a:solidFill>
              </a:rPr>
              <a:t>Possibilité d’utiliser le tchat (onglet "discussion") en envoyant le message à tous les participants, il y sera répondu pendant un moment de question-réponse</a:t>
            </a:r>
          </a:p>
          <a:p>
            <a:pPr lvl="1">
              <a:buFont typeface="Arial" panose="020B0604020202020204" pitchFamily="34" charset="0"/>
              <a:buChar char="•"/>
            </a:pPr>
            <a:r>
              <a:rPr lang="fr-BE" sz="2800" b="1" u="sng" dirty="0">
                <a:solidFill>
                  <a:schemeClr val="tx1"/>
                </a:solidFill>
              </a:rPr>
              <a:t>Pour poser une question pendant un moment de question-réponse, lever la main (onglet "participant") et attendre que l'orateur vous donne la parole.</a:t>
            </a:r>
          </a:p>
          <a:p>
            <a:pPr lvl="1">
              <a:buFont typeface="Arial" panose="020B0604020202020204" pitchFamily="34" charset="0"/>
              <a:buChar char="•"/>
            </a:pPr>
            <a:r>
              <a:rPr lang="fr-BE" sz="2800" b="1" u="sng" dirty="0">
                <a:solidFill>
                  <a:schemeClr val="tx1"/>
                </a:solidFill>
              </a:rPr>
              <a:t>Les </a:t>
            </a:r>
            <a:r>
              <a:rPr lang="fr-BE" sz="2800" b="1" u="sng" dirty="0" err="1">
                <a:solidFill>
                  <a:schemeClr val="tx1"/>
                </a:solidFill>
              </a:rPr>
              <a:t>powerpoints</a:t>
            </a:r>
            <a:r>
              <a:rPr lang="fr-BE" sz="2800" b="1" u="sng" dirty="0">
                <a:solidFill>
                  <a:schemeClr val="tx1"/>
                </a:solidFill>
              </a:rPr>
              <a:t> seront disponibles  sur le site du CAMD</a:t>
            </a:r>
          </a:p>
          <a:p>
            <a:pPr lvl="1">
              <a:buFont typeface="Arial" panose="020B0604020202020204" pitchFamily="34" charset="0"/>
              <a:buChar char="•"/>
            </a:pPr>
            <a:r>
              <a:rPr lang="fr-BE" sz="2800" b="1" u="sng" dirty="0">
                <a:solidFill>
                  <a:schemeClr val="tx1"/>
                </a:solidFill>
              </a:rPr>
              <a:t>Les décisions de jurisprudence peuvent être demandées par mail.</a:t>
            </a:r>
            <a:endParaRPr lang="fr-BE" u="sng" dirty="0">
              <a:solidFill>
                <a:schemeClr val="tx1"/>
              </a:solidFill>
            </a:endParaRPr>
          </a:p>
        </p:txBody>
      </p:sp>
    </p:spTree>
    <p:extLst>
      <p:ext uri="{BB962C8B-B14F-4D97-AF65-F5344CB8AC3E}">
        <p14:creationId xmlns:p14="http://schemas.microsoft.com/office/powerpoint/2010/main" val="718916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l="51452" t="12633" r="5808" b="14648"/>
          <a:stretch/>
        </p:blipFill>
        <p:spPr>
          <a:xfrm>
            <a:off x="3532338" y="1853183"/>
            <a:ext cx="8555079" cy="4611267"/>
          </a:xfrm>
          <a:prstGeom prst="rect">
            <a:avLst/>
          </a:prstGeom>
        </p:spPr>
      </p:pic>
      <p:sp>
        <p:nvSpPr>
          <p:cNvPr id="2" name="Titre 1"/>
          <p:cNvSpPr>
            <a:spLocks noGrp="1"/>
          </p:cNvSpPr>
          <p:nvPr>
            <p:ph type="title"/>
          </p:nvPr>
        </p:nvSpPr>
        <p:spPr/>
        <p:txBody>
          <a:bodyPr/>
          <a:lstStyle/>
          <a:p>
            <a:r>
              <a:rPr lang="fr-BE" dirty="0"/>
              <a:t>Relevé hebdomadaire des Actualités </a:t>
            </a:r>
            <a:r>
              <a:rPr lang="fr-BE" dirty="0" err="1"/>
              <a:t>Jur</a:t>
            </a:r>
            <a:r>
              <a:rPr lang="fr-BE" dirty="0"/>
              <a:t>.</a:t>
            </a:r>
          </a:p>
        </p:txBody>
      </p:sp>
      <p:sp>
        <p:nvSpPr>
          <p:cNvPr id="3" name="Espace réservé du contenu 2"/>
          <p:cNvSpPr>
            <a:spLocks noGrp="1"/>
          </p:cNvSpPr>
          <p:nvPr>
            <p:ph idx="1"/>
          </p:nvPr>
        </p:nvSpPr>
        <p:spPr>
          <a:xfrm>
            <a:off x="676656" y="2011679"/>
            <a:ext cx="10753725" cy="4452771"/>
          </a:xfrm>
        </p:spPr>
        <p:txBody>
          <a:bodyPr>
            <a:normAutofit lnSpcReduction="10000"/>
          </a:bodyPr>
          <a:lstStyle/>
          <a:p>
            <a:pPr>
              <a:buFont typeface="Arial" panose="020B0604020202020204" pitchFamily="34" charset="0"/>
              <a:buChar char="•"/>
            </a:pPr>
            <a:r>
              <a:rPr lang="fr-BE" dirty="0"/>
              <a:t> Sur le site du CAMD </a:t>
            </a:r>
          </a:p>
          <a:p>
            <a:pPr>
              <a:buFont typeface="Arial" panose="020B0604020202020204" pitchFamily="34" charset="0"/>
              <a:buChar char="•"/>
            </a:pPr>
            <a:r>
              <a:rPr lang="fr-BE" dirty="0"/>
              <a:t>Environ 2 fois par semaines</a:t>
            </a:r>
          </a:p>
          <a:p>
            <a:pPr>
              <a:buFont typeface="Arial" panose="020B0604020202020204" pitchFamily="34" charset="0"/>
              <a:buChar char="•"/>
            </a:pPr>
            <a:r>
              <a:rPr lang="fr-BE" dirty="0"/>
              <a:t> Sur la page d’accueil</a:t>
            </a:r>
          </a:p>
          <a:p>
            <a:pPr>
              <a:buFont typeface="Arial" panose="020B0604020202020204" pitchFamily="34" charset="0"/>
              <a:buChar char="•"/>
            </a:pPr>
            <a:endParaRPr lang="fr-BE" dirty="0"/>
          </a:p>
          <a:p>
            <a:pPr>
              <a:buFont typeface="Arial" panose="020B0604020202020204" pitchFamily="34" charset="0"/>
              <a:buChar char="•"/>
            </a:pPr>
            <a:endParaRPr lang="fr-BE" dirty="0"/>
          </a:p>
          <a:p>
            <a:pPr marL="0" indent="0">
              <a:buNone/>
            </a:pPr>
            <a:r>
              <a:rPr lang="fr-BE" dirty="0"/>
              <a:t>                Cliquez ici</a:t>
            </a:r>
          </a:p>
          <a:p>
            <a:pPr marL="0" indent="0">
              <a:buNone/>
            </a:pPr>
            <a:r>
              <a:rPr lang="fr-BE" dirty="0"/>
              <a:t>                         ou là</a:t>
            </a:r>
          </a:p>
          <a:p>
            <a:pPr marL="0" indent="0">
              <a:buNone/>
            </a:pPr>
            <a:endParaRPr lang="fr-BE" dirty="0"/>
          </a:p>
          <a:p>
            <a:pPr marL="0" indent="0">
              <a:buNone/>
            </a:pPr>
            <a:r>
              <a:rPr lang="fr-BE" b="1" u="sng" dirty="0">
                <a:effectLst>
                  <a:outerShdw blurRad="38100" dist="38100" dir="2700000" algn="tl">
                    <a:srgbClr val="000000">
                      <a:alpha val="43137"/>
                    </a:srgbClr>
                  </a:outerShdw>
                </a:effectLst>
              </a:rPr>
              <a:t>N’hésitez pas à partager vos infos !!</a:t>
            </a:r>
          </a:p>
          <a:p>
            <a:pPr marL="0" indent="0">
              <a:buNone/>
            </a:pPr>
            <a:r>
              <a:rPr lang="fr-BE" sz="2000" dirty="0">
                <a:hlinkClick r:id="rId3"/>
              </a:rPr>
              <a:t>s.vanderbruggen@mediationdedettes.be</a:t>
            </a:r>
            <a:r>
              <a:rPr lang="fr-BE" dirty="0"/>
              <a:t> </a:t>
            </a:r>
          </a:p>
          <a:p>
            <a:pPr marL="0" indent="0">
              <a:buNone/>
            </a:pPr>
            <a:endParaRPr lang="fr-BE" dirty="0"/>
          </a:p>
        </p:txBody>
      </p:sp>
      <p:sp>
        <p:nvSpPr>
          <p:cNvPr id="5" name="Flèche droite 4"/>
          <p:cNvSpPr/>
          <p:nvPr/>
        </p:nvSpPr>
        <p:spPr>
          <a:xfrm rot="20539924">
            <a:off x="3194474" y="3686703"/>
            <a:ext cx="2046292" cy="463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Flèche droite 6"/>
          <p:cNvSpPr/>
          <p:nvPr/>
        </p:nvSpPr>
        <p:spPr>
          <a:xfrm rot="21108794">
            <a:off x="3179340" y="4218029"/>
            <a:ext cx="5114802" cy="463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122903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7700" y="0"/>
            <a:ext cx="10772775" cy="1658198"/>
          </a:xfrm>
        </p:spPr>
        <p:txBody>
          <a:bodyPr/>
          <a:lstStyle/>
          <a:p>
            <a:r>
              <a:rPr lang="fr-BE" dirty="0"/>
              <a:t>Le Plan de la Conférence-Débat</a:t>
            </a:r>
          </a:p>
        </p:txBody>
      </p:sp>
      <p:sp>
        <p:nvSpPr>
          <p:cNvPr id="6" name="Espace réservé du contenu 2"/>
          <p:cNvSpPr txBox="1">
            <a:spLocks/>
          </p:cNvSpPr>
          <p:nvPr/>
        </p:nvSpPr>
        <p:spPr>
          <a:xfrm>
            <a:off x="1270059" y="1286467"/>
            <a:ext cx="10753725" cy="531403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514350" indent="-514350">
              <a:buFont typeface="Arial" pitchFamily="34" charset="0"/>
              <a:buAutoNum type="arabicPeriod"/>
            </a:pPr>
            <a:r>
              <a:rPr lang="fr-BE" sz="2800" b="1" u="sng" dirty="0">
                <a:solidFill>
                  <a:srgbClr val="FF0000"/>
                </a:solidFill>
              </a:rPr>
              <a:t>Les intérêts </a:t>
            </a:r>
          </a:p>
          <a:p>
            <a:pPr marL="514350" indent="-514350">
              <a:buFont typeface="Arial" pitchFamily="34" charset="0"/>
              <a:buAutoNum type="arabicPeriod"/>
            </a:pPr>
            <a:r>
              <a:rPr lang="fr-BE" sz="2800" b="1" u="sng" dirty="0">
                <a:solidFill>
                  <a:srgbClr val="FF0000"/>
                </a:solidFill>
              </a:rPr>
              <a:t>Les frais d’huissiers</a:t>
            </a:r>
          </a:p>
          <a:p>
            <a:pPr marL="514350" indent="-514350">
              <a:buFont typeface="Arial" pitchFamily="34" charset="0"/>
              <a:buAutoNum type="arabicPeriod"/>
            </a:pPr>
            <a:r>
              <a:rPr lang="fr-BE" sz="2800" b="1" u="sng" dirty="0">
                <a:solidFill>
                  <a:srgbClr val="FF0000"/>
                </a:solidFill>
              </a:rPr>
              <a:t>Le RIS</a:t>
            </a:r>
          </a:p>
          <a:p>
            <a:pPr marL="514350" indent="-514350">
              <a:buFont typeface="Arial" pitchFamily="34" charset="0"/>
              <a:buAutoNum type="arabicPeriod"/>
            </a:pPr>
            <a:r>
              <a:rPr lang="fr-BE" sz="2800" b="1" u="sng" dirty="0">
                <a:solidFill>
                  <a:srgbClr val="FF0000"/>
                </a:solidFill>
              </a:rPr>
              <a:t>Les loyers</a:t>
            </a:r>
          </a:p>
          <a:p>
            <a:pPr marL="514350" indent="-514350">
              <a:buFont typeface="Arial" pitchFamily="34" charset="0"/>
              <a:buAutoNum type="arabicPeriod"/>
            </a:pPr>
            <a:r>
              <a:rPr lang="fr-BE" sz="2800" b="1" u="sng" dirty="0">
                <a:solidFill>
                  <a:srgbClr val="FF0000"/>
                </a:solidFill>
              </a:rPr>
              <a:t>Les amendes de stationnement et de Roulage</a:t>
            </a:r>
          </a:p>
          <a:p>
            <a:pPr marL="514350" indent="-514350">
              <a:buFont typeface="Arial" pitchFamily="34" charset="0"/>
              <a:buAutoNum type="arabicPeriod"/>
            </a:pPr>
            <a:r>
              <a:rPr lang="fr-BE" sz="2800" b="1" u="sng" dirty="0">
                <a:solidFill>
                  <a:srgbClr val="FF0000"/>
                </a:solidFill>
              </a:rPr>
              <a:t>L’aide Juridique et l’Ombudsman</a:t>
            </a:r>
          </a:p>
          <a:p>
            <a:pPr marL="514350" indent="-514350">
              <a:buFont typeface="Arial" pitchFamily="34" charset="0"/>
              <a:buAutoNum type="arabicPeriod"/>
            </a:pPr>
            <a:r>
              <a:rPr lang="fr-BE" sz="2800" b="1" u="sng" dirty="0">
                <a:solidFill>
                  <a:srgbClr val="FF0000"/>
                </a:solidFill>
              </a:rPr>
              <a:t>L’Energie</a:t>
            </a:r>
          </a:p>
          <a:p>
            <a:pPr marL="514350" indent="-514350">
              <a:buFont typeface="Arial" pitchFamily="34" charset="0"/>
              <a:buAutoNum type="arabicPeriod"/>
            </a:pPr>
            <a:r>
              <a:rPr lang="fr-BE" sz="2800" b="1" u="sng" dirty="0">
                <a:solidFill>
                  <a:srgbClr val="FF0000"/>
                </a:solidFill>
              </a:rPr>
              <a:t>Le RCD</a:t>
            </a:r>
          </a:p>
          <a:p>
            <a:pPr marL="514350" indent="-514350">
              <a:buFont typeface="Arial" pitchFamily="34" charset="0"/>
              <a:buAutoNum type="arabicPeriod"/>
            </a:pPr>
            <a:r>
              <a:rPr lang="fr-BE" sz="2800" b="1" u="sng" dirty="0">
                <a:solidFill>
                  <a:srgbClr val="FF0000"/>
                </a:solidFill>
              </a:rPr>
              <a:t>Les Indépendants</a:t>
            </a:r>
          </a:p>
          <a:p>
            <a:pPr marL="514350" indent="-514350">
              <a:buFont typeface="Arial" pitchFamily="34" charset="0"/>
              <a:buAutoNum type="arabicPeriod"/>
            </a:pPr>
            <a:r>
              <a:rPr lang="fr-BE" sz="2800" b="1" u="sng" dirty="0">
                <a:solidFill>
                  <a:srgbClr val="FF0000"/>
                </a:solidFill>
              </a:rPr>
              <a:t>Les Clauses abusives et les Crédits Conso</a:t>
            </a:r>
          </a:p>
          <a:p>
            <a:pPr marL="0" indent="0">
              <a:buFont typeface="Arial" pitchFamily="34" charset="0"/>
              <a:buNone/>
            </a:pPr>
            <a:endParaRPr lang="fr-BE" sz="2600" b="1" u="sng" dirty="0"/>
          </a:p>
          <a:p>
            <a:pPr marL="0" indent="0">
              <a:buFont typeface="Arial" pitchFamily="34" charset="0"/>
              <a:buNone/>
            </a:pPr>
            <a:endParaRPr lang="fr-BE" sz="2600" b="1" u="sng" dirty="0"/>
          </a:p>
        </p:txBody>
      </p:sp>
    </p:spTree>
    <p:extLst>
      <p:ext uri="{BB962C8B-B14F-4D97-AF65-F5344CB8AC3E}">
        <p14:creationId xmlns:p14="http://schemas.microsoft.com/office/powerpoint/2010/main" val="354337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8870" y="1145134"/>
            <a:ext cx="11373886" cy="923330"/>
          </a:xfrm>
          <a:prstGeom prst="rect">
            <a:avLst/>
          </a:prstGeom>
        </p:spPr>
        <p:txBody>
          <a:bodyPr wrap="square">
            <a:spAutoFit/>
          </a:bodyPr>
          <a:lstStyle/>
          <a:p>
            <a:r>
              <a:rPr lang="fr-BE" sz="5400" b="1" dirty="0">
                <a:solidFill>
                  <a:srgbClr val="FF0000"/>
                </a:solidFill>
              </a:rPr>
              <a:t>1/ Taux d’intérêts</a:t>
            </a:r>
            <a:endParaRPr lang="fr-BE" sz="5400" dirty="0"/>
          </a:p>
        </p:txBody>
      </p:sp>
    </p:spTree>
    <p:extLst>
      <p:ext uri="{BB962C8B-B14F-4D97-AF65-F5344CB8AC3E}">
        <p14:creationId xmlns:p14="http://schemas.microsoft.com/office/powerpoint/2010/main" val="2474863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1552" y="718160"/>
            <a:ext cx="10753725" cy="5319402"/>
          </a:xfrm>
        </p:spPr>
        <p:txBody>
          <a:bodyPr>
            <a:normAutofit/>
          </a:bodyPr>
          <a:lstStyle/>
          <a:p>
            <a:pPr marL="0" indent="0">
              <a:buNone/>
            </a:pPr>
            <a:r>
              <a:rPr lang="fr-BE" sz="2600" b="1" u="sng" dirty="0"/>
              <a:t>1/1. Taux d’intérêts légal (indexation annuelle) :</a:t>
            </a:r>
            <a:r>
              <a:rPr lang="fr-BE" sz="1600" dirty="0"/>
              <a:t> La dernière augmentation datait de 2012</a:t>
            </a:r>
          </a:p>
          <a:p>
            <a:pPr marL="0" indent="0">
              <a:buNone/>
            </a:pPr>
            <a:endParaRPr lang="fr-BE" b="1" u="sng" dirty="0"/>
          </a:p>
          <a:p>
            <a:pPr marL="0" indent="0">
              <a:buNone/>
            </a:pPr>
            <a:endParaRPr lang="fr-BE" sz="2600" b="1" u="sng" dirty="0"/>
          </a:p>
          <a:p>
            <a:pPr marL="0" indent="0">
              <a:buNone/>
            </a:pPr>
            <a:endParaRPr lang="fr-BE" sz="2600" b="1" u="sng" dirty="0"/>
          </a:p>
          <a:p>
            <a:pPr marL="0" indent="0">
              <a:buNone/>
            </a:pPr>
            <a:endParaRPr lang="fr-BE" sz="1400" b="1" u="sng" dirty="0"/>
          </a:p>
          <a:p>
            <a:pPr marL="0" indent="0">
              <a:buNone/>
            </a:pPr>
            <a:r>
              <a:rPr lang="fr-BE" sz="2600" b="1" u="sng" dirty="0"/>
              <a:t>1/2. TAEG (lié à l’indexation)</a:t>
            </a:r>
          </a:p>
          <a:p>
            <a:pPr marL="0" indent="0">
              <a:buNone/>
            </a:pPr>
            <a:endParaRPr lang="fr-BE" sz="2600" b="1" u="sng" dirty="0"/>
          </a:p>
        </p:txBody>
      </p:sp>
      <p:graphicFrame>
        <p:nvGraphicFramePr>
          <p:cNvPr id="8" name="Tableau 7"/>
          <p:cNvGraphicFramePr>
            <a:graphicFrameLocks noGrp="1"/>
          </p:cNvGraphicFramePr>
          <p:nvPr>
            <p:extLst>
              <p:ext uri="{D42A27DB-BD31-4B8C-83A1-F6EECF244321}">
                <p14:modId xmlns:p14="http://schemas.microsoft.com/office/powerpoint/2010/main" val="3086959320"/>
              </p:ext>
            </p:extLst>
          </p:nvPr>
        </p:nvGraphicFramePr>
        <p:xfrm>
          <a:off x="565403" y="3569851"/>
          <a:ext cx="10759874" cy="1353126"/>
        </p:xfrm>
        <a:graphic>
          <a:graphicData uri="http://schemas.openxmlformats.org/drawingml/2006/table">
            <a:tbl>
              <a:tblPr firstRow="1" firstCol="1" bandRow="1">
                <a:tableStyleId>{5C22544A-7EE6-4342-B048-85BDC9FD1C3A}</a:tableStyleId>
              </a:tblPr>
              <a:tblGrid>
                <a:gridCol w="2689375">
                  <a:extLst>
                    <a:ext uri="{9D8B030D-6E8A-4147-A177-3AD203B41FA5}">
                      <a16:colId xmlns:a16="http://schemas.microsoft.com/office/drawing/2014/main" val="1700983530"/>
                    </a:ext>
                  </a:extLst>
                </a:gridCol>
                <a:gridCol w="2690562">
                  <a:extLst>
                    <a:ext uri="{9D8B030D-6E8A-4147-A177-3AD203B41FA5}">
                      <a16:colId xmlns:a16="http://schemas.microsoft.com/office/drawing/2014/main" val="1955772535"/>
                    </a:ext>
                  </a:extLst>
                </a:gridCol>
                <a:gridCol w="2861542">
                  <a:extLst>
                    <a:ext uri="{9D8B030D-6E8A-4147-A177-3AD203B41FA5}">
                      <a16:colId xmlns:a16="http://schemas.microsoft.com/office/drawing/2014/main" val="402845017"/>
                    </a:ext>
                  </a:extLst>
                </a:gridCol>
                <a:gridCol w="2518395">
                  <a:extLst>
                    <a:ext uri="{9D8B030D-6E8A-4147-A177-3AD203B41FA5}">
                      <a16:colId xmlns:a16="http://schemas.microsoft.com/office/drawing/2014/main" val="961985514"/>
                    </a:ext>
                  </a:extLst>
                </a:gridCol>
              </a:tblGrid>
              <a:tr h="305658">
                <a:tc>
                  <a:txBody>
                    <a:bodyPr/>
                    <a:lstStyle/>
                    <a:p>
                      <a:pPr algn="ctr">
                        <a:lnSpc>
                          <a:spcPct val="107000"/>
                        </a:lnSpc>
                        <a:spcAft>
                          <a:spcPts val="0"/>
                        </a:spcAft>
                      </a:pPr>
                      <a:r>
                        <a:rPr lang="fr-BE" sz="1800" dirty="0">
                          <a:solidFill>
                            <a:srgbClr val="FF0000"/>
                          </a:solidFill>
                          <a:effectLst/>
                        </a:rPr>
                        <a:t>PRÊTS A TEMPÉRAMENT</a:t>
                      </a:r>
                      <a:r>
                        <a:rPr lang="fr-BE" sz="1100" dirty="0">
                          <a:effectLst/>
                        </a:rPr>
                        <a:t> </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Jusqu’à 1.250,00€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Entre 1.250,00 et 5.000,00€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latin typeface="Calibri" panose="020F0502020204030204" pitchFamily="34" charset="0"/>
                          <a:ea typeface="Calibri" panose="020F0502020204030204" pitchFamily="34" charset="0"/>
                          <a:cs typeface="Times New Roman" panose="02020603050405020304" pitchFamily="18" charset="0"/>
                        </a:rPr>
                        <a:t>Plus</a:t>
                      </a:r>
                      <a:r>
                        <a:rPr lang="fr-BE" sz="1600" baseline="0" dirty="0">
                          <a:effectLst/>
                          <a:latin typeface="Calibri" panose="020F0502020204030204" pitchFamily="34" charset="0"/>
                          <a:ea typeface="Calibri" panose="020F0502020204030204" pitchFamily="34" charset="0"/>
                          <a:cs typeface="Times New Roman" panose="02020603050405020304" pitchFamily="18" charset="0"/>
                        </a:rPr>
                        <a:t> de 5.000,00€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2602126"/>
                  </a:ext>
                </a:extLst>
              </a:tr>
              <a:tr h="383955">
                <a:tc>
                  <a:txBody>
                    <a:bodyPr/>
                    <a:lstStyle/>
                    <a:p>
                      <a:pPr algn="ctr">
                        <a:lnSpc>
                          <a:spcPct val="107000"/>
                        </a:lnSpc>
                        <a:spcAft>
                          <a:spcPts val="0"/>
                        </a:spcAft>
                      </a:pPr>
                      <a:r>
                        <a:rPr lang="fr-BE" sz="1600" b="1" dirty="0">
                          <a:effectLst/>
                        </a:rPr>
                        <a:t>Au 1</a:t>
                      </a:r>
                      <a:r>
                        <a:rPr lang="fr-BE" sz="1600" b="1" baseline="30000" dirty="0">
                          <a:effectLst/>
                        </a:rPr>
                        <a:t>er</a:t>
                      </a:r>
                      <a:r>
                        <a:rPr lang="fr-BE" sz="1600" b="1" dirty="0">
                          <a:effectLst/>
                        </a:rPr>
                        <a:t> décembre 2022</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18,5%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14%</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11%</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4124669"/>
                  </a:ext>
                </a:extLst>
              </a:tr>
              <a:tr h="311138">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Au 1</a:t>
                      </a:r>
                      <a:r>
                        <a:rPr lang="fr-BE" sz="1100" baseline="30000" dirty="0">
                          <a:effectLst/>
                        </a:rPr>
                        <a:t>er</a:t>
                      </a:r>
                      <a:r>
                        <a:rPr lang="fr-BE" sz="1100" dirty="0">
                          <a:effectLst/>
                        </a:rPr>
                        <a:t> décembre 2019</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17,50%</a:t>
                      </a: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12,5%</a:t>
                      </a: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10%</a:t>
                      </a:r>
                    </a:p>
                  </a:txBody>
                  <a:tcPr marL="68580" marR="68580" marT="0" marB="0"/>
                </a:tc>
                <a:extLst>
                  <a:ext uri="{0D108BD9-81ED-4DB2-BD59-A6C34878D82A}">
                    <a16:rowId xmlns:a16="http://schemas.microsoft.com/office/drawing/2014/main" val="1091233986"/>
                  </a:ext>
                </a:extLst>
              </a:tr>
              <a:tr h="352375">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Au 1</a:t>
                      </a:r>
                      <a:r>
                        <a:rPr lang="fr-BE" sz="1100" baseline="30000" dirty="0">
                          <a:effectLst/>
                        </a:rPr>
                        <a:t>er</a:t>
                      </a:r>
                      <a:r>
                        <a:rPr lang="fr-BE" sz="1100" dirty="0">
                          <a:effectLst/>
                        </a:rPr>
                        <a:t> juin 2016</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18,15%</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12,5</a:t>
                      </a:r>
                      <a:r>
                        <a:rPr lang="fr-BE" sz="1100" kern="1200" dirty="0">
                          <a:solidFill>
                            <a:schemeClr val="dk1"/>
                          </a:solidFill>
                          <a:effectLst/>
                          <a:latin typeface="+mn-lt"/>
                          <a:ea typeface="+mn-ea"/>
                          <a:cs typeface="+mn-cs"/>
                        </a:rPr>
                        <a:t>%</a:t>
                      </a:r>
                    </a:p>
                  </a:txBody>
                  <a:tcPr marL="68580" marR="68580" marT="0" marB="0"/>
                </a:tc>
                <a:tc>
                  <a:txBody>
                    <a:bodyPr/>
                    <a:lstStyle/>
                    <a:p>
                      <a:pPr algn="ctr">
                        <a:lnSpc>
                          <a:spcPct val="107000"/>
                        </a:lnSpc>
                        <a:spcAft>
                          <a:spcPts val="0"/>
                        </a:spcAft>
                      </a:pPr>
                      <a:r>
                        <a:rPr lang="fr-BE" sz="1100" dirty="0">
                          <a:effectLst/>
                        </a:rPr>
                        <a:t>10%</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5858605"/>
                  </a:ext>
                </a:extLst>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4089850783"/>
              </p:ext>
            </p:extLst>
          </p:nvPr>
        </p:nvGraphicFramePr>
        <p:xfrm>
          <a:off x="565403" y="5110775"/>
          <a:ext cx="10759874" cy="1484080"/>
        </p:xfrm>
        <a:graphic>
          <a:graphicData uri="http://schemas.openxmlformats.org/drawingml/2006/table">
            <a:tbl>
              <a:tblPr firstRow="1" firstCol="1" bandRow="1">
                <a:tableStyleId>{5C22544A-7EE6-4342-B048-85BDC9FD1C3A}</a:tableStyleId>
              </a:tblPr>
              <a:tblGrid>
                <a:gridCol w="2689375">
                  <a:extLst>
                    <a:ext uri="{9D8B030D-6E8A-4147-A177-3AD203B41FA5}">
                      <a16:colId xmlns:a16="http://schemas.microsoft.com/office/drawing/2014/main" val="2172324855"/>
                    </a:ext>
                  </a:extLst>
                </a:gridCol>
                <a:gridCol w="2690562">
                  <a:extLst>
                    <a:ext uri="{9D8B030D-6E8A-4147-A177-3AD203B41FA5}">
                      <a16:colId xmlns:a16="http://schemas.microsoft.com/office/drawing/2014/main" val="3059540483"/>
                    </a:ext>
                  </a:extLst>
                </a:gridCol>
                <a:gridCol w="2861542">
                  <a:extLst>
                    <a:ext uri="{9D8B030D-6E8A-4147-A177-3AD203B41FA5}">
                      <a16:colId xmlns:a16="http://schemas.microsoft.com/office/drawing/2014/main" val="2785519665"/>
                    </a:ext>
                  </a:extLst>
                </a:gridCol>
                <a:gridCol w="2518395">
                  <a:extLst>
                    <a:ext uri="{9D8B030D-6E8A-4147-A177-3AD203B41FA5}">
                      <a16:colId xmlns:a16="http://schemas.microsoft.com/office/drawing/2014/main" val="1851488612"/>
                    </a:ext>
                  </a:extLst>
                </a:gridCol>
              </a:tblGrid>
              <a:tr h="355829">
                <a:tc>
                  <a:txBody>
                    <a:bodyPr/>
                    <a:lstStyle/>
                    <a:p>
                      <a:pPr algn="ctr">
                        <a:lnSpc>
                          <a:spcPct val="107000"/>
                        </a:lnSpc>
                        <a:spcAft>
                          <a:spcPts val="0"/>
                        </a:spcAft>
                      </a:pPr>
                      <a:r>
                        <a:rPr lang="fr-BE" sz="1800" dirty="0">
                          <a:solidFill>
                            <a:srgbClr val="FF0000"/>
                          </a:solidFill>
                          <a:effectLst/>
                        </a:rPr>
                        <a:t>OUVERTURES DE CRÉDIT</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Jusqu’à 1.250,00€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Entre 1.250,00 et 5.000,00€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latin typeface="Calibri" panose="020F0502020204030204" pitchFamily="34" charset="0"/>
                          <a:ea typeface="Calibri" panose="020F0502020204030204" pitchFamily="34" charset="0"/>
                          <a:cs typeface="Times New Roman" panose="02020603050405020304" pitchFamily="18" charset="0"/>
                        </a:rPr>
                        <a:t>Plus</a:t>
                      </a:r>
                      <a:r>
                        <a:rPr lang="fr-BE" sz="1600" baseline="0" dirty="0">
                          <a:effectLst/>
                          <a:latin typeface="Calibri" panose="020F0502020204030204" pitchFamily="34" charset="0"/>
                          <a:ea typeface="Calibri" panose="020F0502020204030204" pitchFamily="34" charset="0"/>
                          <a:cs typeface="Times New Roman" panose="02020603050405020304" pitchFamily="18" charset="0"/>
                        </a:rPr>
                        <a:t> de 5.000,00€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3598311"/>
                  </a:ext>
                </a:extLst>
              </a:tr>
              <a:tr h="355829">
                <a:tc>
                  <a:txBody>
                    <a:bodyPr/>
                    <a:lstStyle/>
                    <a:p>
                      <a:pPr algn="ctr">
                        <a:lnSpc>
                          <a:spcPct val="107000"/>
                        </a:lnSpc>
                        <a:spcAft>
                          <a:spcPts val="0"/>
                        </a:spcAft>
                      </a:pPr>
                      <a:r>
                        <a:rPr lang="fr-BE" sz="1600" b="1" dirty="0">
                          <a:effectLst/>
                        </a:rPr>
                        <a:t>Au 1</a:t>
                      </a:r>
                      <a:r>
                        <a:rPr lang="fr-BE" sz="1600" b="1" baseline="30000" dirty="0">
                          <a:effectLst/>
                        </a:rPr>
                        <a:t>er</a:t>
                      </a:r>
                      <a:r>
                        <a:rPr lang="fr-BE" sz="1600" b="1" dirty="0">
                          <a:effectLst/>
                        </a:rPr>
                        <a:t> décembre 2022</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15,5%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13,5%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12,5%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2794821"/>
                  </a:ext>
                </a:extLst>
              </a:tr>
              <a:tr h="362208">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Au 1</a:t>
                      </a:r>
                      <a:r>
                        <a:rPr lang="fr-BE" sz="1100" baseline="30000" dirty="0">
                          <a:effectLst/>
                        </a:rPr>
                        <a:t>er</a:t>
                      </a:r>
                      <a:r>
                        <a:rPr lang="fr-BE" sz="1100" dirty="0">
                          <a:effectLst/>
                        </a:rPr>
                        <a:t> juin 2021</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13,50%</a:t>
                      </a: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11,5%</a:t>
                      </a: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10,5%</a:t>
                      </a:r>
                    </a:p>
                  </a:txBody>
                  <a:tcPr marL="68580" marR="68580" marT="0" marB="0"/>
                </a:tc>
                <a:extLst>
                  <a:ext uri="{0D108BD9-81ED-4DB2-BD59-A6C34878D82A}">
                    <a16:rowId xmlns:a16="http://schemas.microsoft.com/office/drawing/2014/main" val="4161931598"/>
                  </a:ext>
                </a:extLst>
              </a:tr>
              <a:tr h="410214">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Au 1</a:t>
                      </a:r>
                      <a:r>
                        <a:rPr lang="fr-BE" sz="1100" baseline="30000" dirty="0">
                          <a:effectLst/>
                        </a:rPr>
                        <a:t>er</a:t>
                      </a:r>
                      <a:r>
                        <a:rPr lang="fr-BE" sz="1100" dirty="0">
                          <a:effectLst/>
                        </a:rPr>
                        <a:t> décembre 2012</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14,5%</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12,5</a:t>
                      </a:r>
                      <a:r>
                        <a:rPr lang="fr-BE" sz="1100" kern="1200" dirty="0">
                          <a:solidFill>
                            <a:schemeClr val="dk1"/>
                          </a:solidFill>
                          <a:effectLst/>
                          <a:latin typeface="+mn-lt"/>
                          <a:ea typeface="+mn-ea"/>
                          <a:cs typeface="+mn-cs"/>
                        </a:rPr>
                        <a:t>%</a:t>
                      </a:r>
                    </a:p>
                    <a:p>
                      <a:pPr algn="ctr">
                        <a:lnSpc>
                          <a:spcPct val="107000"/>
                        </a:lnSpc>
                        <a:spcAft>
                          <a:spcPts val="0"/>
                        </a:spcAft>
                      </a:pP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11,5%</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7187303"/>
                  </a:ext>
                </a:extLst>
              </a:tr>
            </a:tbl>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3521842213"/>
              </p:ext>
            </p:extLst>
          </p:nvPr>
        </p:nvGraphicFramePr>
        <p:xfrm>
          <a:off x="565403" y="1279666"/>
          <a:ext cx="10759874" cy="1484080"/>
        </p:xfrm>
        <a:graphic>
          <a:graphicData uri="http://schemas.openxmlformats.org/drawingml/2006/table">
            <a:tbl>
              <a:tblPr firstRow="1" firstCol="1" bandRow="1">
                <a:tableStyleId>{5C22544A-7EE6-4342-B048-85BDC9FD1C3A}</a:tableStyleId>
              </a:tblPr>
              <a:tblGrid>
                <a:gridCol w="2689375">
                  <a:extLst>
                    <a:ext uri="{9D8B030D-6E8A-4147-A177-3AD203B41FA5}">
                      <a16:colId xmlns:a16="http://schemas.microsoft.com/office/drawing/2014/main" val="1700983530"/>
                    </a:ext>
                  </a:extLst>
                </a:gridCol>
                <a:gridCol w="2690562">
                  <a:extLst>
                    <a:ext uri="{9D8B030D-6E8A-4147-A177-3AD203B41FA5}">
                      <a16:colId xmlns:a16="http://schemas.microsoft.com/office/drawing/2014/main" val="1955772535"/>
                    </a:ext>
                  </a:extLst>
                </a:gridCol>
                <a:gridCol w="2861542">
                  <a:extLst>
                    <a:ext uri="{9D8B030D-6E8A-4147-A177-3AD203B41FA5}">
                      <a16:colId xmlns:a16="http://schemas.microsoft.com/office/drawing/2014/main" val="402845017"/>
                    </a:ext>
                  </a:extLst>
                </a:gridCol>
                <a:gridCol w="2518395">
                  <a:extLst>
                    <a:ext uri="{9D8B030D-6E8A-4147-A177-3AD203B41FA5}">
                      <a16:colId xmlns:a16="http://schemas.microsoft.com/office/drawing/2014/main" val="961985514"/>
                    </a:ext>
                  </a:extLst>
                </a:gridCol>
              </a:tblGrid>
              <a:tr h="355829">
                <a:tc>
                  <a:txBody>
                    <a:bodyPr/>
                    <a:lstStyle/>
                    <a:p>
                      <a:pPr algn="ctr">
                        <a:lnSpc>
                          <a:spcPct val="107000"/>
                        </a:lnSpc>
                        <a:spcAft>
                          <a:spcPts val="0"/>
                        </a:spcAft>
                      </a:pPr>
                      <a:r>
                        <a:rPr lang="fr-BE" sz="1100" dirty="0">
                          <a:effectLst/>
                        </a:rPr>
                        <a:t> </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Légal</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En matière commerciale</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En matière fiscale </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2602126"/>
                  </a:ext>
                </a:extLst>
              </a:tr>
              <a:tr h="355829">
                <a:tc>
                  <a:txBody>
                    <a:bodyPr/>
                    <a:lstStyle/>
                    <a:p>
                      <a:pPr algn="ctr">
                        <a:lnSpc>
                          <a:spcPct val="107000"/>
                        </a:lnSpc>
                        <a:spcAft>
                          <a:spcPts val="0"/>
                        </a:spcAft>
                      </a:pPr>
                      <a:r>
                        <a:rPr lang="fr-BE" sz="1600" b="1" dirty="0">
                          <a:effectLst/>
                        </a:rPr>
                        <a:t>Au 1</a:t>
                      </a:r>
                      <a:r>
                        <a:rPr lang="fr-BE" sz="1600" b="1" baseline="30000" dirty="0">
                          <a:effectLst/>
                        </a:rPr>
                        <a:t>er</a:t>
                      </a:r>
                      <a:r>
                        <a:rPr lang="fr-BE" sz="1600" b="1" dirty="0">
                          <a:effectLst/>
                        </a:rPr>
                        <a:t> janvier 2023</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5,25%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10,5%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4%</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4124669"/>
                  </a:ext>
                </a:extLst>
              </a:tr>
              <a:tr h="362208">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Au 1</a:t>
                      </a:r>
                      <a:r>
                        <a:rPr lang="fr-BE" sz="1100" baseline="30000" dirty="0">
                          <a:effectLst/>
                        </a:rPr>
                        <a:t>er</a:t>
                      </a:r>
                      <a:r>
                        <a:rPr lang="fr-BE" sz="1100" dirty="0">
                          <a:effectLst/>
                        </a:rPr>
                        <a:t> janvier 2022</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1,50%</a:t>
                      </a: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8%</a:t>
                      </a: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4%</a:t>
                      </a:r>
                    </a:p>
                  </a:txBody>
                  <a:tcPr marL="68580" marR="68580" marT="0" marB="0"/>
                </a:tc>
                <a:extLst>
                  <a:ext uri="{0D108BD9-81ED-4DB2-BD59-A6C34878D82A}">
                    <a16:rowId xmlns:a16="http://schemas.microsoft.com/office/drawing/2014/main" val="1091233986"/>
                  </a:ext>
                </a:extLst>
              </a:tr>
              <a:tr h="410214">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100" dirty="0">
                          <a:effectLst/>
                        </a:rPr>
                        <a:t>Au 1</a:t>
                      </a:r>
                      <a:r>
                        <a:rPr lang="fr-BE" sz="1100" baseline="30000" dirty="0">
                          <a:effectLst/>
                        </a:rPr>
                        <a:t>er</a:t>
                      </a:r>
                      <a:r>
                        <a:rPr lang="fr-BE" sz="1100" dirty="0">
                          <a:effectLst/>
                        </a:rPr>
                        <a:t> janvier 2021</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1,75%</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8%</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4%</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5858605"/>
                  </a:ext>
                </a:extLst>
              </a:tr>
            </a:tbl>
          </a:graphicData>
        </a:graphic>
      </p:graphicFrame>
    </p:spTree>
    <p:extLst>
      <p:ext uri="{BB962C8B-B14F-4D97-AF65-F5344CB8AC3E}">
        <p14:creationId xmlns:p14="http://schemas.microsoft.com/office/powerpoint/2010/main" val="393282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6" name="Titre 1"/>
          <p:cNvSpPr txBox="1">
            <a:spLocks/>
          </p:cNvSpPr>
          <p:nvPr/>
        </p:nvSpPr>
        <p:spPr>
          <a:xfrm>
            <a:off x="331403" y="3047999"/>
            <a:ext cx="10772775" cy="1609344"/>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BE" b="1" dirty="0">
                <a:solidFill>
                  <a:srgbClr val="FF0000"/>
                </a:solidFill>
              </a:rPr>
              <a:t>2/ Les frais </a:t>
            </a:r>
          </a:p>
          <a:p>
            <a:r>
              <a:rPr lang="fr-BE" b="1" dirty="0">
                <a:solidFill>
                  <a:srgbClr val="FF0000"/>
                </a:solidFill>
              </a:rPr>
              <a:t>d’huissiers</a:t>
            </a:r>
          </a:p>
        </p:txBody>
      </p:sp>
    </p:spTree>
    <p:extLst>
      <p:ext uri="{BB962C8B-B14F-4D97-AF65-F5344CB8AC3E}">
        <p14:creationId xmlns:p14="http://schemas.microsoft.com/office/powerpoint/2010/main" val="3896957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656" y="567559"/>
            <a:ext cx="10753725" cy="6040505"/>
          </a:xfrm>
        </p:spPr>
        <p:txBody>
          <a:bodyPr>
            <a:normAutofit/>
          </a:bodyPr>
          <a:lstStyle/>
          <a:p>
            <a:pPr marL="0" indent="0">
              <a:buNone/>
            </a:pPr>
            <a:r>
              <a:rPr lang="fr-BE" b="1" dirty="0"/>
              <a:t>Les intentions du gouvernement lues dans la presse :</a:t>
            </a:r>
          </a:p>
          <a:p>
            <a:pPr marL="0" indent="0">
              <a:buNone/>
            </a:pPr>
            <a:r>
              <a:rPr lang="fr-BE" i="1" dirty="0"/>
              <a:t>Objectif du Ministre de la Justice Vincent Van </a:t>
            </a:r>
            <a:r>
              <a:rPr lang="fr-BE" i="1" dirty="0" err="1"/>
              <a:t>Quickenborne</a:t>
            </a:r>
            <a:r>
              <a:rPr lang="fr-BE" i="1" dirty="0"/>
              <a:t> : rendre les frais d’huissiers plus clairs et plus transparents pour les citoyens et de les rendre également moins chers pour les petits consommateurs.</a:t>
            </a:r>
            <a:endParaRPr lang="fr-BE" sz="2800" b="1" u="sng" dirty="0"/>
          </a:p>
          <a:p>
            <a:pPr marL="0" indent="0">
              <a:buNone/>
            </a:pPr>
            <a:r>
              <a:rPr lang="fr-BE" sz="3600" b="1" u="sng" dirty="0">
                <a:solidFill>
                  <a:srgbClr val="FF0000"/>
                </a:solidFill>
              </a:rPr>
              <a:t>2/1. Tarifs des huissiers</a:t>
            </a:r>
          </a:p>
          <a:p>
            <a:pPr marL="0" indent="0">
              <a:buNone/>
            </a:pPr>
            <a:endParaRPr lang="fr-BE" dirty="0"/>
          </a:p>
          <a:p>
            <a:pPr marL="0" indent="0">
              <a:buNone/>
            </a:pPr>
            <a:endParaRPr lang="fr-BE" dirty="0"/>
          </a:p>
          <a:p>
            <a:pPr marL="0" indent="0">
              <a:buNone/>
            </a:pPr>
            <a:endParaRPr lang="fr-BE" dirty="0"/>
          </a:p>
          <a:p>
            <a:pPr marL="0" indent="0">
              <a:buNone/>
            </a:pPr>
            <a:endParaRPr lang="fr-BE" dirty="0"/>
          </a:p>
          <a:p>
            <a:pPr marL="0" indent="0">
              <a:buNone/>
            </a:pPr>
            <a:endParaRPr lang="fr-BE" sz="600" dirty="0"/>
          </a:p>
          <a:p>
            <a:pPr marL="0" indent="0">
              <a:buNone/>
            </a:pPr>
            <a:r>
              <a:rPr lang="fr-BE" sz="3600" b="1" u="sng" dirty="0">
                <a:solidFill>
                  <a:srgbClr val="FF0000"/>
                </a:solidFill>
              </a:rPr>
              <a:t>2/2. Réforme disciplinaire</a:t>
            </a:r>
          </a:p>
          <a:p>
            <a:pPr marL="0" indent="0">
              <a:buNone/>
            </a:pPr>
            <a:r>
              <a:rPr lang="fr-BE" b="1" dirty="0"/>
              <a:t>Loi du 17/11/2022 </a:t>
            </a:r>
            <a:r>
              <a:rPr lang="fr-BE" dirty="0"/>
              <a:t>portant modification de la loi du 16 mars 1803 contenant organisation du notariat, introduisant un conseil de discipline pour les notaires et les huissiers de justice dans le Code judiciaire et des dispositions diverses </a:t>
            </a:r>
            <a:r>
              <a:rPr lang="fr-BE" sz="1600" dirty="0"/>
              <a:t>(publiée le 22/12/2022)</a:t>
            </a:r>
            <a:endParaRPr lang="fr-BE" sz="2600" dirty="0"/>
          </a:p>
        </p:txBody>
      </p:sp>
      <p:graphicFrame>
        <p:nvGraphicFramePr>
          <p:cNvPr id="4" name="Tableau 3"/>
          <p:cNvGraphicFramePr>
            <a:graphicFrameLocks noGrp="1"/>
          </p:cNvGraphicFramePr>
          <p:nvPr>
            <p:extLst>
              <p:ext uri="{D42A27DB-BD31-4B8C-83A1-F6EECF244321}">
                <p14:modId xmlns:p14="http://schemas.microsoft.com/office/powerpoint/2010/main" val="661450390"/>
              </p:ext>
            </p:extLst>
          </p:nvPr>
        </p:nvGraphicFramePr>
        <p:xfrm>
          <a:off x="676656" y="2740003"/>
          <a:ext cx="10759874" cy="2087376"/>
        </p:xfrm>
        <a:graphic>
          <a:graphicData uri="http://schemas.openxmlformats.org/drawingml/2006/table">
            <a:tbl>
              <a:tblPr firstRow="1" firstCol="1" bandRow="1">
                <a:tableStyleId>{5C22544A-7EE6-4342-B048-85BDC9FD1C3A}</a:tableStyleId>
              </a:tblPr>
              <a:tblGrid>
                <a:gridCol w="2136952">
                  <a:extLst>
                    <a:ext uri="{9D8B030D-6E8A-4147-A177-3AD203B41FA5}">
                      <a16:colId xmlns:a16="http://schemas.microsoft.com/office/drawing/2014/main" val="3293683196"/>
                    </a:ext>
                  </a:extLst>
                </a:gridCol>
                <a:gridCol w="1151312">
                  <a:extLst>
                    <a:ext uri="{9D8B030D-6E8A-4147-A177-3AD203B41FA5}">
                      <a16:colId xmlns:a16="http://schemas.microsoft.com/office/drawing/2014/main" val="3565513855"/>
                    </a:ext>
                  </a:extLst>
                </a:gridCol>
                <a:gridCol w="1311442">
                  <a:extLst>
                    <a:ext uri="{9D8B030D-6E8A-4147-A177-3AD203B41FA5}">
                      <a16:colId xmlns:a16="http://schemas.microsoft.com/office/drawing/2014/main" val="2599018606"/>
                    </a:ext>
                  </a:extLst>
                </a:gridCol>
                <a:gridCol w="986589">
                  <a:extLst>
                    <a:ext uri="{9D8B030D-6E8A-4147-A177-3AD203B41FA5}">
                      <a16:colId xmlns:a16="http://schemas.microsoft.com/office/drawing/2014/main" val="1716473507"/>
                    </a:ext>
                  </a:extLst>
                </a:gridCol>
                <a:gridCol w="1046748">
                  <a:extLst>
                    <a:ext uri="{9D8B030D-6E8A-4147-A177-3AD203B41FA5}">
                      <a16:colId xmlns:a16="http://schemas.microsoft.com/office/drawing/2014/main" val="3200962253"/>
                    </a:ext>
                  </a:extLst>
                </a:gridCol>
                <a:gridCol w="2129589">
                  <a:extLst>
                    <a:ext uri="{9D8B030D-6E8A-4147-A177-3AD203B41FA5}">
                      <a16:colId xmlns:a16="http://schemas.microsoft.com/office/drawing/2014/main" val="1403360685"/>
                    </a:ext>
                  </a:extLst>
                </a:gridCol>
                <a:gridCol w="1997242">
                  <a:extLst>
                    <a:ext uri="{9D8B030D-6E8A-4147-A177-3AD203B41FA5}">
                      <a16:colId xmlns:a16="http://schemas.microsoft.com/office/drawing/2014/main" val="2996576558"/>
                    </a:ext>
                  </a:extLst>
                </a:gridCol>
              </a:tblGrid>
              <a:tr h="0">
                <a:tc rowSpan="8">
                  <a:txBody>
                    <a:bodyPr/>
                    <a:lstStyle/>
                    <a:p>
                      <a:pPr algn="ctr">
                        <a:lnSpc>
                          <a:spcPct val="107000"/>
                        </a:lnSpc>
                        <a:spcAft>
                          <a:spcPts val="800"/>
                        </a:spcAft>
                      </a:pPr>
                      <a:r>
                        <a:rPr lang="fr-BE" sz="1600" dirty="0">
                          <a:effectLst/>
                        </a:rPr>
                        <a:t>Droit de recette sur acompte</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800"/>
                        </a:spcAft>
                      </a:pPr>
                      <a:r>
                        <a:rPr lang="fr-BE" sz="1600">
                          <a:effectLst/>
                        </a:rPr>
                        <a:t>De</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800"/>
                        </a:spcAft>
                      </a:pPr>
                      <a:r>
                        <a:rPr lang="fr-BE" sz="1600">
                          <a:effectLst/>
                        </a:rPr>
                        <a:t>Jusqu’à</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800"/>
                        </a:spcAft>
                      </a:pPr>
                      <a:r>
                        <a:rPr lang="fr-BE" sz="1100" dirty="0">
                          <a:effectLst/>
                        </a:rPr>
                        <a:t>2021</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fr-BE"/>
                    </a:p>
                  </a:txBody>
                  <a:tcPr/>
                </a:tc>
                <a:tc gridSpan="2">
                  <a:txBody>
                    <a:bodyPr/>
                    <a:lstStyle/>
                    <a:p>
                      <a:pPr algn="ctr">
                        <a:lnSpc>
                          <a:spcPct val="107000"/>
                        </a:lnSpc>
                        <a:spcAft>
                          <a:spcPts val="800"/>
                        </a:spcAft>
                      </a:pPr>
                      <a:r>
                        <a:rPr lang="fr-BE" sz="1600" dirty="0">
                          <a:effectLst/>
                        </a:rPr>
                        <a:t>2022</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fr-BE"/>
                    </a:p>
                  </a:txBody>
                  <a:tcPr/>
                </a:tc>
                <a:extLst>
                  <a:ext uri="{0D108BD9-81ED-4DB2-BD59-A6C34878D82A}">
                    <a16:rowId xmlns:a16="http://schemas.microsoft.com/office/drawing/2014/main" val="2567855621"/>
                  </a:ext>
                </a:extLst>
              </a:tr>
              <a:tr h="0">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lnSpc>
                          <a:spcPct val="107000"/>
                        </a:lnSpc>
                        <a:spcAft>
                          <a:spcPts val="800"/>
                        </a:spcAft>
                      </a:pPr>
                      <a:r>
                        <a:rPr lang="fr-BE" sz="1100" dirty="0">
                          <a:effectLst/>
                        </a:rPr>
                        <a:t>HTVA</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TVAC</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dirty="0">
                          <a:effectLst/>
                        </a:rPr>
                        <a:t>HTVA</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a:effectLst/>
                        </a:rPr>
                        <a:t>TVAC</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5013193"/>
                  </a:ext>
                </a:extLst>
              </a:tr>
              <a:tr h="0">
                <a:tc vMerge="1">
                  <a:txBody>
                    <a:bodyPr/>
                    <a:lstStyle/>
                    <a:p>
                      <a:endParaRPr lang="fr-BE"/>
                    </a:p>
                  </a:txBody>
                  <a:tcPr/>
                </a:tc>
                <a:tc>
                  <a:txBody>
                    <a:bodyPr/>
                    <a:lstStyle/>
                    <a:p>
                      <a:pPr algn="ctr">
                        <a:lnSpc>
                          <a:spcPct val="107000"/>
                        </a:lnSpc>
                        <a:spcAft>
                          <a:spcPts val="800"/>
                        </a:spcAft>
                      </a:pPr>
                      <a:r>
                        <a:rPr lang="fr-BE" sz="1600" dirty="0">
                          <a:effectLst/>
                        </a:rPr>
                        <a:t>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a:effectLst/>
                        </a:rPr>
                        <a:t>24,99</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2,71</a:t>
                      </a:r>
                    </a:p>
                  </a:txBody>
                  <a:tcPr marL="68580" marR="68580" marT="0" marB="0"/>
                </a:tc>
                <a:tc>
                  <a:txBody>
                    <a:bodyPr/>
                    <a:lstStyle/>
                    <a:p>
                      <a:pPr marL="0" algn="ctr" defTabSz="914400" rtl="0" eaLnBrk="1" latinLnBrk="0" hangingPunct="1">
                        <a:lnSpc>
                          <a:spcPct val="107000"/>
                        </a:lnSpc>
                        <a:spcAft>
                          <a:spcPts val="800"/>
                        </a:spcAft>
                      </a:pPr>
                      <a:r>
                        <a:rPr lang="fr-BE" sz="1100" kern="1200">
                          <a:solidFill>
                            <a:schemeClr val="dk1"/>
                          </a:solidFill>
                          <a:effectLst/>
                          <a:latin typeface="+mn-lt"/>
                          <a:ea typeface="+mn-ea"/>
                          <a:cs typeface="+mn-cs"/>
                        </a:rPr>
                        <a:t>3,28</a:t>
                      </a:r>
                    </a:p>
                  </a:txBody>
                  <a:tcPr marL="68580" marR="68580" marT="0" marB="0"/>
                </a:tc>
                <a:tc>
                  <a:txBody>
                    <a:bodyPr/>
                    <a:lstStyle/>
                    <a:p>
                      <a:pPr algn="ctr">
                        <a:lnSpc>
                          <a:spcPct val="107000"/>
                        </a:lnSpc>
                        <a:spcAft>
                          <a:spcPts val="800"/>
                        </a:spcAft>
                      </a:pPr>
                      <a:r>
                        <a:rPr lang="fr-BE" sz="1600" b="1" dirty="0">
                          <a:effectLst/>
                        </a:rPr>
                        <a:t>3,01</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3,64</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9859021"/>
                  </a:ext>
                </a:extLst>
              </a:tr>
              <a:tr h="0">
                <a:tc vMerge="1">
                  <a:txBody>
                    <a:bodyPr/>
                    <a:lstStyle/>
                    <a:p>
                      <a:endParaRPr lang="fr-BE"/>
                    </a:p>
                  </a:txBody>
                  <a:tcPr/>
                </a:tc>
                <a:tc>
                  <a:txBody>
                    <a:bodyPr/>
                    <a:lstStyle/>
                    <a:p>
                      <a:pPr algn="ctr">
                        <a:lnSpc>
                          <a:spcPct val="107000"/>
                        </a:lnSpc>
                        <a:spcAft>
                          <a:spcPts val="800"/>
                        </a:spcAft>
                      </a:pPr>
                      <a:r>
                        <a:rPr lang="fr-BE" sz="1600" dirty="0">
                          <a:effectLst/>
                        </a:rPr>
                        <a:t>25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a:effectLst/>
                        </a:rPr>
                        <a:t>124,99</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4,54</a:t>
                      </a:r>
                    </a:p>
                  </a:txBody>
                  <a:tcPr marL="68580" marR="68580" marT="0" marB="0"/>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5,50</a:t>
                      </a:r>
                    </a:p>
                  </a:txBody>
                  <a:tcPr marL="68580" marR="68580" marT="0" marB="0"/>
                </a:tc>
                <a:tc>
                  <a:txBody>
                    <a:bodyPr/>
                    <a:lstStyle/>
                    <a:p>
                      <a:pPr algn="ctr">
                        <a:lnSpc>
                          <a:spcPct val="107000"/>
                        </a:lnSpc>
                        <a:spcAft>
                          <a:spcPts val="800"/>
                        </a:spcAft>
                      </a:pPr>
                      <a:r>
                        <a:rPr lang="fr-BE" sz="1600" b="1" dirty="0">
                          <a:effectLst/>
                        </a:rPr>
                        <a:t>5,04</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6,10</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0192273"/>
                  </a:ext>
                </a:extLst>
              </a:tr>
              <a:tr h="0">
                <a:tc vMerge="1">
                  <a:txBody>
                    <a:bodyPr/>
                    <a:lstStyle/>
                    <a:p>
                      <a:endParaRPr lang="fr-BE"/>
                    </a:p>
                  </a:txBody>
                  <a:tcPr/>
                </a:tc>
                <a:tc>
                  <a:txBody>
                    <a:bodyPr/>
                    <a:lstStyle/>
                    <a:p>
                      <a:pPr algn="ctr">
                        <a:lnSpc>
                          <a:spcPct val="107000"/>
                        </a:lnSpc>
                        <a:spcAft>
                          <a:spcPts val="800"/>
                        </a:spcAft>
                      </a:pPr>
                      <a:r>
                        <a:rPr lang="fr-BE" sz="1600" dirty="0">
                          <a:effectLst/>
                        </a:rPr>
                        <a:t>125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249,99</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7,49</a:t>
                      </a:r>
                    </a:p>
                  </a:txBody>
                  <a:tcPr marL="68580" marR="68580" marT="0" marB="0"/>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9,06</a:t>
                      </a:r>
                    </a:p>
                  </a:txBody>
                  <a:tcPr marL="68580" marR="68580" marT="0" marB="0"/>
                </a:tc>
                <a:tc>
                  <a:txBody>
                    <a:bodyPr/>
                    <a:lstStyle/>
                    <a:p>
                      <a:pPr algn="ctr">
                        <a:lnSpc>
                          <a:spcPct val="107000"/>
                        </a:lnSpc>
                        <a:spcAft>
                          <a:spcPts val="800"/>
                        </a:spcAft>
                      </a:pPr>
                      <a:r>
                        <a:rPr lang="fr-BE" sz="1600" b="1" dirty="0">
                          <a:effectLst/>
                        </a:rPr>
                        <a:t>8,32</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10,07</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3152419"/>
                  </a:ext>
                </a:extLst>
              </a:tr>
              <a:tr h="0">
                <a:tc vMerge="1">
                  <a:txBody>
                    <a:bodyPr/>
                    <a:lstStyle/>
                    <a:p>
                      <a:endParaRPr lang="fr-BE"/>
                    </a:p>
                  </a:txBody>
                  <a:tcPr/>
                </a:tc>
                <a:tc>
                  <a:txBody>
                    <a:bodyPr/>
                    <a:lstStyle/>
                    <a:p>
                      <a:pPr algn="ctr">
                        <a:lnSpc>
                          <a:spcPct val="107000"/>
                        </a:lnSpc>
                        <a:spcAft>
                          <a:spcPts val="800"/>
                        </a:spcAft>
                      </a:pPr>
                      <a:r>
                        <a:rPr lang="fr-BE" sz="1600" dirty="0">
                          <a:effectLst/>
                        </a:rPr>
                        <a:t>250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494,99</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13,16</a:t>
                      </a:r>
                    </a:p>
                  </a:txBody>
                  <a:tcPr marL="68580" marR="68580" marT="0" marB="0"/>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15,92</a:t>
                      </a:r>
                    </a:p>
                  </a:txBody>
                  <a:tcPr marL="68580" marR="68580" marT="0" marB="0"/>
                </a:tc>
                <a:tc>
                  <a:txBody>
                    <a:bodyPr/>
                    <a:lstStyle/>
                    <a:p>
                      <a:pPr algn="ctr">
                        <a:lnSpc>
                          <a:spcPct val="107000"/>
                        </a:lnSpc>
                        <a:spcAft>
                          <a:spcPts val="800"/>
                        </a:spcAft>
                      </a:pPr>
                      <a:r>
                        <a:rPr lang="fr-BE" sz="1600" b="1" dirty="0">
                          <a:effectLst/>
                        </a:rPr>
                        <a:t>14,61</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17,68</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2435573"/>
                  </a:ext>
                </a:extLst>
              </a:tr>
              <a:tr h="0">
                <a:tc vMerge="1">
                  <a:txBody>
                    <a:bodyPr/>
                    <a:lstStyle/>
                    <a:p>
                      <a:endParaRPr lang="fr-BE"/>
                    </a:p>
                  </a:txBody>
                  <a:tcPr/>
                </a:tc>
                <a:tc>
                  <a:txBody>
                    <a:bodyPr/>
                    <a:lstStyle/>
                    <a:p>
                      <a:pPr algn="ctr">
                        <a:lnSpc>
                          <a:spcPct val="107000"/>
                        </a:lnSpc>
                        <a:spcAft>
                          <a:spcPts val="800"/>
                        </a:spcAft>
                      </a:pPr>
                      <a:r>
                        <a:rPr lang="fr-BE" sz="1600" dirty="0">
                          <a:effectLst/>
                        </a:rPr>
                        <a:t>495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744,99</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28,14</a:t>
                      </a:r>
                    </a:p>
                  </a:txBody>
                  <a:tcPr marL="68580" marR="68580" marT="0" marB="0"/>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34,05</a:t>
                      </a:r>
                    </a:p>
                  </a:txBody>
                  <a:tcPr marL="68580" marR="68580" marT="0" marB="0"/>
                </a:tc>
                <a:tc>
                  <a:txBody>
                    <a:bodyPr/>
                    <a:lstStyle/>
                    <a:p>
                      <a:pPr algn="ctr">
                        <a:lnSpc>
                          <a:spcPct val="107000"/>
                        </a:lnSpc>
                        <a:spcAft>
                          <a:spcPts val="800"/>
                        </a:spcAft>
                      </a:pPr>
                      <a:r>
                        <a:rPr lang="fr-BE" sz="1600" b="1" dirty="0">
                          <a:effectLst/>
                        </a:rPr>
                        <a:t>31,25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37,81</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3617669"/>
                  </a:ext>
                </a:extLst>
              </a:tr>
              <a:tr h="0">
                <a:tc vMerge="1">
                  <a:txBody>
                    <a:bodyPr/>
                    <a:lstStyle/>
                    <a:p>
                      <a:endParaRPr lang="fr-BE"/>
                    </a:p>
                  </a:txBody>
                  <a:tcPr/>
                </a:tc>
                <a:tc>
                  <a:txBody>
                    <a:bodyPr/>
                    <a:lstStyle/>
                    <a:p>
                      <a:pPr algn="ctr">
                        <a:lnSpc>
                          <a:spcPct val="107000"/>
                        </a:lnSpc>
                        <a:spcAft>
                          <a:spcPts val="800"/>
                        </a:spcAft>
                      </a:pPr>
                      <a:r>
                        <a:rPr lang="fr-BE" sz="1600" dirty="0">
                          <a:effectLst/>
                        </a:rPr>
                        <a:t>745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37,29</a:t>
                      </a:r>
                    </a:p>
                  </a:txBody>
                  <a:tcPr marL="68580" marR="68580" marT="0" marB="0"/>
                </a:tc>
                <a:tc>
                  <a:txBody>
                    <a:bodyPr/>
                    <a:lstStyle/>
                    <a:p>
                      <a:pPr marL="0" algn="ctr" defTabSz="914400" rtl="0" eaLnBrk="1" latinLnBrk="0" hangingPunct="1">
                        <a:lnSpc>
                          <a:spcPct val="107000"/>
                        </a:lnSpc>
                        <a:spcAft>
                          <a:spcPts val="800"/>
                        </a:spcAft>
                      </a:pPr>
                      <a:r>
                        <a:rPr lang="fr-BE" sz="1100" kern="1200" dirty="0">
                          <a:solidFill>
                            <a:schemeClr val="dk1"/>
                          </a:solidFill>
                          <a:effectLst/>
                          <a:latin typeface="+mn-lt"/>
                          <a:ea typeface="+mn-ea"/>
                          <a:cs typeface="+mn-cs"/>
                        </a:rPr>
                        <a:t>45,12</a:t>
                      </a:r>
                    </a:p>
                  </a:txBody>
                  <a:tcPr marL="68580" marR="68580" marT="0" marB="0"/>
                </a:tc>
                <a:tc>
                  <a:txBody>
                    <a:bodyPr/>
                    <a:lstStyle/>
                    <a:p>
                      <a:pPr algn="ctr">
                        <a:lnSpc>
                          <a:spcPct val="107000"/>
                        </a:lnSpc>
                        <a:spcAft>
                          <a:spcPts val="800"/>
                        </a:spcAft>
                      </a:pPr>
                      <a:r>
                        <a:rPr lang="fr-BE" sz="1600" b="1" dirty="0">
                          <a:effectLst/>
                        </a:rPr>
                        <a:t>41,40</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50,10</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7827435"/>
                  </a:ext>
                </a:extLst>
              </a:tr>
            </a:tbl>
          </a:graphicData>
        </a:graphic>
      </p:graphicFrame>
    </p:spTree>
    <p:extLst>
      <p:ext uri="{BB962C8B-B14F-4D97-AF65-F5344CB8AC3E}">
        <p14:creationId xmlns:p14="http://schemas.microsoft.com/office/powerpoint/2010/main" val="2347342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9664" y="658368"/>
            <a:ext cx="10753725" cy="5974080"/>
          </a:xfrm>
        </p:spPr>
        <p:txBody>
          <a:bodyPr>
            <a:normAutofit fontScale="85000" lnSpcReduction="20000"/>
          </a:bodyPr>
          <a:lstStyle/>
          <a:p>
            <a:pPr marL="0" indent="0">
              <a:buNone/>
            </a:pPr>
            <a:r>
              <a:rPr lang="fr-BE" sz="3300" u="sng" dirty="0"/>
              <a:t>Les principaux changements consistent en :</a:t>
            </a:r>
          </a:p>
          <a:p>
            <a:pPr marL="0" indent="0">
              <a:buNone/>
            </a:pPr>
            <a:endParaRPr lang="fr-BE" u="sng" dirty="0"/>
          </a:p>
          <a:p>
            <a:pPr lvl="1">
              <a:buFont typeface="Wingdings" panose="05000000000000000000" pitchFamily="2" charset="2"/>
              <a:buChar char="v"/>
            </a:pPr>
            <a:r>
              <a:rPr lang="fr-BE" dirty="0"/>
              <a:t>La création d’un </a:t>
            </a:r>
            <a:r>
              <a:rPr lang="fr-BE" b="1" dirty="0"/>
              <a:t>auditorat</a:t>
            </a:r>
            <a:r>
              <a:rPr lang="fr-BE" dirty="0"/>
              <a:t> dont la fonction est de suivre le dossier tout au long de la procédure</a:t>
            </a:r>
          </a:p>
          <a:p>
            <a:pPr lvl="1">
              <a:buFont typeface="Wingdings" panose="05000000000000000000" pitchFamily="2" charset="2"/>
              <a:buChar char="v"/>
            </a:pPr>
            <a:r>
              <a:rPr lang="fr-BE" dirty="0"/>
              <a:t>La « </a:t>
            </a:r>
            <a:r>
              <a:rPr lang="fr-BE" b="1" dirty="0"/>
              <a:t>fédéralisation</a:t>
            </a:r>
            <a:r>
              <a:rPr lang="fr-BE" dirty="0"/>
              <a:t> » des poursuites puisqu’il n’y aura qu’un auditorat et qu’un seul Conseil de discipline au niveau national, </a:t>
            </a:r>
          </a:p>
          <a:p>
            <a:pPr lvl="1">
              <a:buFont typeface="Wingdings" panose="05000000000000000000" pitchFamily="2" charset="2"/>
              <a:buChar char="v"/>
            </a:pPr>
            <a:r>
              <a:rPr lang="fr-BE" dirty="0"/>
              <a:t>L’apparition des certains </a:t>
            </a:r>
            <a:r>
              <a:rPr lang="fr-BE" b="1" dirty="0"/>
              <a:t>délais</a:t>
            </a:r>
            <a:r>
              <a:rPr lang="fr-BE" dirty="0"/>
              <a:t> censés limiter un peu mieux la procédure dans le temps. (1 mois pour interroger l’huissier – 1 mois pour répondre – 3 mois pour le rapport – le tout limité à 2 ans)</a:t>
            </a:r>
          </a:p>
          <a:p>
            <a:pPr marL="0" indent="0">
              <a:buNone/>
            </a:pPr>
            <a:r>
              <a:rPr lang="fr-BE" i="1" dirty="0"/>
              <a:t>Exemple : Plainte du 16/08/2022 …</a:t>
            </a:r>
          </a:p>
          <a:p>
            <a:pPr marL="0" indent="0">
              <a:buNone/>
            </a:pPr>
            <a:r>
              <a:rPr lang="fr-BE" sz="3300" u="sng" dirty="0"/>
              <a:t>Nos principales critiques :</a:t>
            </a:r>
          </a:p>
          <a:p>
            <a:pPr marL="0" indent="0">
              <a:buNone/>
            </a:pPr>
            <a:endParaRPr lang="fr-BE" u="sng" dirty="0"/>
          </a:p>
          <a:p>
            <a:pPr lvl="1">
              <a:buFont typeface="Wingdings" panose="05000000000000000000" pitchFamily="2" charset="2"/>
              <a:buChar char="v"/>
            </a:pPr>
            <a:r>
              <a:rPr lang="fr-BE" dirty="0"/>
              <a:t>Suppression de l’obligation de présence d’un </a:t>
            </a:r>
            <a:r>
              <a:rPr lang="fr-BE" b="1" dirty="0"/>
              <a:t>membre extérieur</a:t>
            </a:r>
            <a:r>
              <a:rPr lang="fr-BE" dirty="0"/>
              <a:t> à la profession au sein du Conseil de discipline. </a:t>
            </a:r>
          </a:p>
          <a:p>
            <a:pPr lvl="1">
              <a:buFont typeface="Wingdings" panose="05000000000000000000" pitchFamily="2" charset="2"/>
              <a:buChar char="v"/>
            </a:pPr>
            <a:r>
              <a:rPr lang="fr-BE" dirty="0"/>
              <a:t>La </a:t>
            </a:r>
            <a:r>
              <a:rPr lang="fr-BE" b="1" dirty="0"/>
              <a:t>place d’huissiers-assesseurs</a:t>
            </a:r>
            <a:r>
              <a:rPr lang="fr-BE" dirty="0"/>
              <a:t> au sein du Conseil de Discipline est trop prépondérante. Ils ne devraient pouvoir siéger qu’en qualité de « juge consulaire » sans représenter plus de 50% des voix. </a:t>
            </a:r>
            <a:endParaRPr lang="fr-BE" u="sng" dirty="0"/>
          </a:p>
          <a:p>
            <a:pPr lvl="1">
              <a:buFont typeface="Wingdings" panose="05000000000000000000" pitchFamily="2" charset="2"/>
              <a:buChar char="v"/>
            </a:pPr>
            <a:r>
              <a:rPr lang="fr-BE" b="1" dirty="0"/>
              <a:t>Les délais</a:t>
            </a:r>
            <a:r>
              <a:rPr lang="fr-BE" dirty="0"/>
              <a:t> sont trop longs et non définis quant à leur prise de cours (impact sur la prescription). </a:t>
            </a:r>
          </a:p>
          <a:p>
            <a:pPr lvl="1">
              <a:buFont typeface="Wingdings" panose="05000000000000000000" pitchFamily="2" charset="2"/>
              <a:buChar char="v"/>
            </a:pPr>
            <a:r>
              <a:rPr lang="fr-BE" b="1" dirty="0"/>
              <a:t>La place du</a:t>
            </a:r>
            <a:r>
              <a:rPr lang="fr-BE" dirty="0"/>
              <a:t> </a:t>
            </a:r>
            <a:r>
              <a:rPr lang="fr-BE" b="1" dirty="0"/>
              <a:t>plaignant</a:t>
            </a:r>
            <a:r>
              <a:rPr lang="fr-BE" dirty="0"/>
              <a:t> qui est réduit au simple rôle de lanceur d’alerte. Il ne pourra, par exemple, plus saisir directement l’instance disciplinaire si l’auditeur ne donne pas suite à sa plainte ;</a:t>
            </a:r>
          </a:p>
          <a:p>
            <a:pPr lvl="1">
              <a:buFont typeface="Wingdings" panose="05000000000000000000" pitchFamily="2" charset="2"/>
              <a:buChar char="v"/>
            </a:pPr>
            <a:r>
              <a:rPr lang="fr-BE" b="1" dirty="0"/>
              <a:t>Le plaignant doit motiver sa plainte, </a:t>
            </a:r>
            <a:r>
              <a:rPr lang="fr-BE" dirty="0"/>
              <a:t>voire même selon certaines interprétations qualifier lui-même les faits sur le plan de la déontologie, ce qui est  irréaliste  </a:t>
            </a:r>
          </a:p>
          <a:p>
            <a:pPr lvl="1">
              <a:buFont typeface="Wingdings" panose="05000000000000000000" pitchFamily="2" charset="2"/>
              <a:buChar char="v"/>
            </a:pPr>
            <a:r>
              <a:rPr lang="fr-BE" dirty="0"/>
              <a:t>Toujours </a:t>
            </a:r>
            <a:r>
              <a:rPr lang="fr-BE" b="1" dirty="0"/>
              <a:t>aucune certitude quant à la publication </a:t>
            </a:r>
            <a:r>
              <a:rPr lang="fr-BE" dirty="0"/>
              <a:t>des décisions.</a:t>
            </a:r>
          </a:p>
          <a:p>
            <a:r>
              <a:rPr lang="fr-BE" dirty="0"/>
              <a:t>Ne rentrera en vigueur que le 01/01/2024 après adoptions des ROI.</a:t>
            </a:r>
          </a:p>
        </p:txBody>
      </p:sp>
    </p:spTree>
    <p:extLst>
      <p:ext uri="{BB962C8B-B14F-4D97-AF65-F5344CB8AC3E}">
        <p14:creationId xmlns:p14="http://schemas.microsoft.com/office/powerpoint/2010/main" val="360114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5635" y="833774"/>
            <a:ext cx="10753725" cy="5416938"/>
          </a:xfrm>
        </p:spPr>
        <p:txBody>
          <a:bodyPr>
            <a:normAutofit fontScale="92500" lnSpcReduction="20000"/>
          </a:bodyPr>
          <a:lstStyle/>
          <a:p>
            <a:pPr marL="0" indent="0">
              <a:buNone/>
            </a:pPr>
            <a:r>
              <a:rPr lang="fr-BE" sz="3900" b="1" u="sng" dirty="0">
                <a:solidFill>
                  <a:srgbClr val="FF0000"/>
                </a:solidFill>
              </a:rPr>
              <a:t>2/3. Réforme du statut des huissiers :</a:t>
            </a:r>
          </a:p>
          <a:p>
            <a:pPr marL="0" indent="0">
              <a:buNone/>
            </a:pPr>
            <a:r>
              <a:rPr lang="fr-BE" b="1" dirty="0"/>
              <a:t>Loi du 26/12/2022 </a:t>
            </a:r>
            <a:r>
              <a:rPr lang="fr-BE" dirty="0"/>
              <a:t>portant réforme du statut des huissiers de justice et autres dispositions diverses </a:t>
            </a:r>
            <a:r>
              <a:rPr lang="fr-BE" sz="1400" dirty="0"/>
              <a:t>(publiée le 30/12/2022 et entrée en vigueur au 01/01/2023)</a:t>
            </a:r>
          </a:p>
          <a:p>
            <a:pPr marL="0" indent="0">
              <a:buNone/>
            </a:pPr>
            <a:endParaRPr lang="fr-BE" sz="1300" dirty="0"/>
          </a:p>
          <a:p>
            <a:pPr marL="0" indent="0">
              <a:buNone/>
            </a:pPr>
            <a:r>
              <a:rPr lang="fr-BE" dirty="0"/>
              <a:t>Diverses modifications au niveau de la nomination, des suppléances ou encore des stages d’huissiers, mais les principaux changement consistent en ceci :</a:t>
            </a:r>
          </a:p>
          <a:p>
            <a:pPr lvl="1">
              <a:buFont typeface="Wingdings" panose="05000000000000000000" pitchFamily="2" charset="2"/>
              <a:buChar char="Ø"/>
            </a:pPr>
            <a:r>
              <a:rPr lang="fr-BE" dirty="0"/>
              <a:t>Une </a:t>
            </a:r>
            <a:r>
              <a:rPr lang="fr-BE" b="1" dirty="0"/>
              <a:t>limite d’âge à 70 ans </a:t>
            </a:r>
            <a:r>
              <a:rPr lang="fr-BE" dirty="0"/>
              <a:t>pour l’exercice des activités d’huissier de justice. Exception pour ceux qui n’ont pas encore atteint un total de 30 ans de carrière peuvent rester jusqu’à  75 ans.</a:t>
            </a:r>
          </a:p>
          <a:p>
            <a:pPr lvl="1">
              <a:buFont typeface="Wingdings" panose="05000000000000000000" pitchFamily="2" charset="2"/>
              <a:buChar char="Ø"/>
            </a:pPr>
            <a:r>
              <a:rPr lang="fr-BE" dirty="0"/>
              <a:t>Le </a:t>
            </a:r>
            <a:r>
              <a:rPr lang="fr-BE" b="1" dirty="0"/>
              <a:t>droit de recours </a:t>
            </a:r>
            <a:r>
              <a:rPr lang="fr-BE" dirty="0"/>
              <a:t>dans la procédure de Recouvrement des Créances Incontestées (pour les professionnels) est </a:t>
            </a:r>
            <a:r>
              <a:rPr lang="fr-BE" b="1" dirty="0"/>
              <a:t>limité à 1 mois </a:t>
            </a:r>
            <a:r>
              <a:rPr lang="fr-BE" dirty="0"/>
              <a:t>à partir de la signification du PV de non contestation.</a:t>
            </a:r>
          </a:p>
          <a:p>
            <a:pPr lvl="1">
              <a:buFont typeface="Wingdings" panose="05000000000000000000" pitchFamily="2" charset="2"/>
              <a:buChar char="Ø"/>
            </a:pPr>
            <a:r>
              <a:rPr lang="fr-BE" dirty="0"/>
              <a:t>Nouveautés dans le Fichier Central des Avis de saisies, cessions… qui contiendra désormais des </a:t>
            </a:r>
            <a:r>
              <a:rPr lang="fr-BE" b="1" dirty="0"/>
              <a:t>avis d’expulsion </a:t>
            </a:r>
            <a:r>
              <a:rPr lang="fr-BE" dirty="0"/>
              <a:t>et des </a:t>
            </a:r>
            <a:r>
              <a:rPr lang="fr-BE" b="1" dirty="0"/>
              <a:t>avis d’adresse fictive </a:t>
            </a:r>
            <a:r>
              <a:rPr lang="fr-BE" dirty="0"/>
              <a:t>(pour les sociétés)</a:t>
            </a:r>
          </a:p>
          <a:p>
            <a:pPr lvl="1">
              <a:buFont typeface="Wingdings" panose="05000000000000000000" pitchFamily="2" charset="2"/>
              <a:buChar char="Ø"/>
            </a:pPr>
            <a:r>
              <a:rPr lang="fr-BE" dirty="0"/>
              <a:t>Les avis de RCD devront contenir le motif de fin de procédure et tout dépôt ou modification engendrera une notification automatique aux titulaires d’un avis actif</a:t>
            </a:r>
          </a:p>
          <a:p>
            <a:pPr lvl="1">
              <a:buFont typeface="Wingdings" panose="05000000000000000000" pitchFamily="2" charset="2"/>
              <a:buChar char="Ø"/>
            </a:pPr>
            <a:r>
              <a:rPr lang="fr-BE" dirty="0"/>
              <a:t>Si le débiteur est </a:t>
            </a:r>
            <a:r>
              <a:rPr lang="fr-BE" b="1" dirty="0"/>
              <a:t>radié au RN</a:t>
            </a:r>
            <a:r>
              <a:rPr lang="fr-BE" dirty="0"/>
              <a:t>, plus besoin du visa du juge des saisies pour saisie-arrêt</a:t>
            </a:r>
          </a:p>
          <a:p>
            <a:pPr marL="0" indent="0">
              <a:buNone/>
            </a:pPr>
            <a:endParaRPr lang="fr-BE" sz="1500" dirty="0"/>
          </a:p>
          <a:p>
            <a:pPr marL="0" indent="0">
              <a:buNone/>
            </a:pPr>
            <a:r>
              <a:rPr lang="fr-BE" dirty="0"/>
              <a:t>Au niveau des avis de saisie, n’oubliez pas que la consultation est GRATUITE pour les usager et accessible via un formulaire en ligne sur </a:t>
            </a:r>
            <a:r>
              <a:rPr lang="fr-BE" dirty="0">
                <a:hlinkClick r:id="rId2"/>
              </a:rPr>
              <a:t>https://www.huissiersdejustice.be/themes/le-fca</a:t>
            </a:r>
            <a:r>
              <a:rPr lang="fr-BE" dirty="0"/>
              <a:t> </a:t>
            </a:r>
          </a:p>
          <a:p>
            <a:pPr marL="0" indent="0">
              <a:buNone/>
            </a:pPr>
            <a:endParaRPr lang="fr-BE" dirty="0"/>
          </a:p>
          <a:p>
            <a:pPr marL="0" indent="0">
              <a:buNone/>
            </a:pPr>
            <a:endParaRPr lang="fr-BE" dirty="0"/>
          </a:p>
          <a:p>
            <a:pPr marL="0" indent="0">
              <a:buNone/>
            </a:pPr>
            <a:endParaRPr lang="fr-BE" dirty="0"/>
          </a:p>
        </p:txBody>
      </p:sp>
    </p:spTree>
    <p:extLst>
      <p:ext uri="{BB962C8B-B14F-4D97-AF65-F5344CB8AC3E}">
        <p14:creationId xmlns:p14="http://schemas.microsoft.com/office/powerpoint/2010/main" val="644199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6720" y="365760"/>
            <a:ext cx="11362943" cy="6047232"/>
          </a:xfrm>
        </p:spPr>
        <p:txBody>
          <a:bodyPr>
            <a:normAutofit fontScale="92500" lnSpcReduction="20000"/>
          </a:bodyPr>
          <a:lstStyle/>
          <a:p>
            <a:pPr marL="4572" lvl="1" indent="0">
              <a:buNone/>
            </a:pPr>
            <a:r>
              <a:rPr lang="fr-BE" sz="3900" b="1" u="sng" dirty="0">
                <a:solidFill>
                  <a:srgbClr val="FF0000"/>
                </a:solidFill>
              </a:rPr>
              <a:t>2/4. Indication des voies de recours</a:t>
            </a:r>
          </a:p>
          <a:p>
            <a:pPr marL="4572" lvl="1" indent="0">
              <a:buNone/>
            </a:pPr>
            <a:endParaRPr lang="fr-BE" b="1" i="0" u="sng" dirty="0"/>
          </a:p>
          <a:p>
            <a:pPr lvl="1">
              <a:buFont typeface="Wingdings" panose="05000000000000000000" pitchFamily="2" charset="2"/>
              <a:buChar char="Ø"/>
            </a:pPr>
            <a:r>
              <a:rPr lang="fr-BE" b="1" i="0" u="sng" dirty="0"/>
              <a:t>Ne pas </a:t>
            </a:r>
            <a:r>
              <a:rPr lang="fr-BE" b="1" u="sng" dirty="0"/>
              <a:t>indiquer les voies de recours est inconstitutionnel</a:t>
            </a:r>
          </a:p>
          <a:p>
            <a:pPr marL="548640" lvl="4" indent="0">
              <a:buNone/>
            </a:pPr>
            <a:r>
              <a:rPr lang="fr-BE" u="sng" dirty="0"/>
              <a:t>- </a:t>
            </a:r>
            <a:r>
              <a:rPr lang="fr-BE" u="sng" dirty="0" err="1"/>
              <a:t>C.Const</a:t>
            </a:r>
            <a:r>
              <a:rPr lang="fr-BE" u="sng" dirty="0"/>
              <a:t>. 10/02/2022 - 23/2022 en matière de signification d’huissier</a:t>
            </a:r>
          </a:p>
          <a:p>
            <a:pPr marL="548640" lvl="4" indent="0">
              <a:buNone/>
            </a:pPr>
            <a:r>
              <a:rPr lang="fr-BE" u="sng" dirty="0"/>
              <a:t>- </a:t>
            </a:r>
            <a:r>
              <a:rPr lang="fr-BE" u="sng" dirty="0" err="1"/>
              <a:t>C.Const</a:t>
            </a:r>
            <a:r>
              <a:rPr lang="fr-BE" u="sng" dirty="0"/>
              <a:t>. 30/06/2022 - 92/2022 en matière de RCD</a:t>
            </a:r>
          </a:p>
          <a:p>
            <a:pPr marL="0" lvl="1" indent="0">
              <a:spcBef>
                <a:spcPts val="1300"/>
              </a:spcBef>
              <a:buNone/>
            </a:pPr>
            <a:r>
              <a:rPr lang="fr-BE" sz="2000" dirty="0"/>
              <a:t>La décision laissait au législateur jusqu’au 31/12/2022 pour agir.</a:t>
            </a:r>
          </a:p>
          <a:p>
            <a:pPr marL="4572" lvl="1" indent="0">
              <a:buNone/>
            </a:pPr>
            <a:endParaRPr lang="fr-BE" b="1" u="sng" dirty="0"/>
          </a:p>
          <a:p>
            <a:pPr lvl="1">
              <a:buFont typeface="Wingdings" panose="05000000000000000000" pitchFamily="2" charset="2"/>
              <a:buChar char="Ø"/>
            </a:pPr>
            <a:r>
              <a:rPr lang="fr-BE" b="1" u="sng" dirty="0"/>
              <a:t>Réaction législative</a:t>
            </a:r>
          </a:p>
          <a:p>
            <a:pPr marL="0" lvl="1" indent="0">
              <a:spcBef>
                <a:spcPts val="1300"/>
              </a:spcBef>
              <a:buNone/>
            </a:pPr>
            <a:r>
              <a:rPr lang="fr-BE" sz="2000" b="1" dirty="0"/>
              <a:t>- Loi du 26/12/2022 </a:t>
            </a:r>
            <a:r>
              <a:rPr lang="fr-BE" sz="2000" dirty="0"/>
              <a:t>relative à la mention des voies de recours et portant dispositions diverses en matière judiciaire </a:t>
            </a:r>
            <a:br>
              <a:rPr lang="fr-BE" sz="2000" dirty="0"/>
            </a:br>
            <a:r>
              <a:rPr lang="fr-BE" sz="2000" dirty="0"/>
              <a:t>- </a:t>
            </a:r>
            <a:r>
              <a:rPr lang="fr-BE" sz="2000" b="1" dirty="0"/>
              <a:t>AR du 26/12/2022 </a:t>
            </a:r>
            <a:r>
              <a:rPr lang="fr-BE" sz="2000" dirty="0"/>
              <a:t>fixant le modèle de fiche informative conformément à l'article 780/1, alinéa 5, CJ </a:t>
            </a:r>
            <a:br>
              <a:rPr lang="fr-BE" sz="2000" dirty="0"/>
            </a:br>
            <a:r>
              <a:rPr lang="fr-BE" sz="2000" dirty="0"/>
              <a:t>(publiés le 30/12/2022) </a:t>
            </a:r>
          </a:p>
          <a:p>
            <a:pPr marL="0" lvl="1" indent="0">
              <a:spcBef>
                <a:spcPts val="1300"/>
              </a:spcBef>
              <a:buNone/>
            </a:pPr>
            <a:r>
              <a:rPr lang="fr-BE" sz="2000" dirty="0"/>
              <a:t>Nouvel article 780/1 dans le code judiciaire qui crée une </a:t>
            </a:r>
            <a:r>
              <a:rPr lang="fr-BE" sz="2000" b="1" u="sng" dirty="0"/>
              <a:t>fiche informative </a:t>
            </a:r>
            <a:r>
              <a:rPr lang="fr-BE" sz="2000" dirty="0"/>
              <a:t>fournie par le greffe en même temps que la demande d’expédition qui mentionne :</a:t>
            </a:r>
          </a:p>
          <a:p>
            <a:pPr marL="544068" lvl="2" indent="-342900">
              <a:spcBef>
                <a:spcPts val="1300"/>
              </a:spcBef>
              <a:buFontTx/>
              <a:buChar char="-"/>
            </a:pPr>
            <a:r>
              <a:rPr lang="fr-BE" sz="1900" i="0" dirty="0"/>
              <a:t>Les voies de recours d’application contre le jugement ou l’absence de voie de recours</a:t>
            </a:r>
          </a:p>
          <a:p>
            <a:pPr marL="544068" lvl="2" indent="-342900">
              <a:spcBef>
                <a:spcPts val="1300"/>
              </a:spcBef>
              <a:buFontTx/>
              <a:buChar char="-"/>
            </a:pPr>
            <a:r>
              <a:rPr lang="fr-BE" sz="1900" i="0" dirty="0"/>
              <a:t>La manière d’introduire ce recours et le lieu où l’introduire</a:t>
            </a:r>
          </a:p>
          <a:p>
            <a:pPr marL="544068" lvl="2" indent="-342900">
              <a:spcBef>
                <a:spcPts val="1300"/>
              </a:spcBef>
              <a:buFontTx/>
              <a:buChar char="-"/>
            </a:pPr>
            <a:r>
              <a:rPr lang="fr-BE" sz="1900" i="0" dirty="0"/>
              <a:t>Le délai et l’acte juridique qui lance ce délai</a:t>
            </a:r>
          </a:p>
          <a:p>
            <a:pPr marL="544068" lvl="2" indent="-342900">
              <a:spcBef>
                <a:spcPts val="1300"/>
              </a:spcBef>
              <a:buFontTx/>
              <a:buChar char="-"/>
            </a:pPr>
            <a:r>
              <a:rPr lang="fr-BE" sz="1900" i="0" dirty="0"/>
              <a:t>Elle ne fait pas partie du jugement et doit être </a:t>
            </a:r>
            <a:r>
              <a:rPr lang="fr-BE" sz="1900" i="0" dirty="0" err="1"/>
              <a:t>renotifiée</a:t>
            </a:r>
            <a:r>
              <a:rPr lang="fr-BE" sz="1900" i="0" dirty="0"/>
              <a:t> si elle est adaptée ou corrigée</a:t>
            </a:r>
          </a:p>
          <a:p>
            <a:pPr marL="0" lvl="1" indent="0">
              <a:spcBef>
                <a:spcPts val="1300"/>
              </a:spcBef>
              <a:buNone/>
            </a:pPr>
            <a:r>
              <a:rPr lang="fr-BE" sz="2000" b="1" i="0" dirty="0"/>
              <a:t>Le délai ne commence pas à courir </a:t>
            </a:r>
            <a:r>
              <a:rPr lang="fr-BE" sz="2000" i="0" dirty="0"/>
              <a:t>si cette fiche technique n’est pas jointe à une signification ou notification datant d’après le 01/01/2023 (art 47bis CJ) </a:t>
            </a:r>
            <a:r>
              <a:rPr lang="fr-BE" sz="2000" dirty="0"/>
              <a:t>ou qu’elle contient une </a:t>
            </a:r>
            <a:r>
              <a:rPr lang="fr-BE" sz="2000" i="0" dirty="0"/>
              <a:t>omission ou inexactitude qui a pu induire la partie de bonne foi en erreur</a:t>
            </a:r>
          </a:p>
        </p:txBody>
      </p:sp>
    </p:spTree>
    <p:extLst>
      <p:ext uri="{BB962C8B-B14F-4D97-AF65-F5344CB8AC3E}">
        <p14:creationId xmlns:p14="http://schemas.microsoft.com/office/powerpoint/2010/main" val="4144578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0718" y="1139782"/>
            <a:ext cx="11782096" cy="5193792"/>
          </a:xfrm>
        </p:spPr>
        <p:txBody>
          <a:bodyPr>
            <a:normAutofit fontScale="92500" lnSpcReduction="10000"/>
          </a:bodyPr>
          <a:lstStyle/>
          <a:p>
            <a:pPr marL="0" indent="0">
              <a:buNone/>
            </a:pPr>
            <a:endParaRPr lang="fr-BE" sz="2800" b="1" u="sng" dirty="0">
              <a:solidFill>
                <a:srgbClr val="FF0000"/>
              </a:solidFill>
            </a:endParaRPr>
          </a:p>
          <a:p>
            <a:pPr marL="0" indent="0">
              <a:buNone/>
            </a:pPr>
            <a:r>
              <a:rPr lang="fr-BE" sz="3900" b="1" u="sng" dirty="0">
                <a:solidFill>
                  <a:srgbClr val="FF0000"/>
                </a:solidFill>
              </a:rPr>
              <a:t>2/5. Minimums insaisissables - Indexation annuelle au 01/01/23</a:t>
            </a:r>
          </a:p>
          <a:p>
            <a:pPr marL="0" indent="0">
              <a:buNone/>
            </a:pPr>
            <a:endParaRPr lang="fr-BE" sz="2600" b="1" u="sng" dirty="0"/>
          </a:p>
          <a:p>
            <a:pPr marL="0" indent="0">
              <a:buNone/>
            </a:pPr>
            <a:endParaRPr lang="fr-BE" sz="2600" b="1" u="sng" dirty="0"/>
          </a:p>
          <a:p>
            <a:pPr marL="0" indent="0">
              <a:buNone/>
            </a:pPr>
            <a:endParaRPr lang="fr-BE" sz="2600" b="1" u="sng" dirty="0"/>
          </a:p>
          <a:p>
            <a:pPr marL="0" indent="0">
              <a:buNone/>
            </a:pPr>
            <a:endParaRPr lang="fr-BE" sz="2600" b="1" u="sng" dirty="0"/>
          </a:p>
          <a:p>
            <a:pPr marL="0" indent="0">
              <a:buNone/>
            </a:pPr>
            <a:endParaRPr lang="fr-BE" sz="2600" b="1" u="sng" dirty="0"/>
          </a:p>
          <a:p>
            <a:pPr marL="0" indent="0">
              <a:buNone/>
            </a:pPr>
            <a:endParaRPr lang="fr-BE" sz="2600" b="1" u="sng" dirty="0"/>
          </a:p>
          <a:p>
            <a:pPr marL="0" indent="0">
              <a:buNone/>
            </a:pPr>
            <a:endParaRPr lang="fr-BE" sz="2600" b="1" u="sng" dirty="0"/>
          </a:p>
          <a:p>
            <a:pPr marL="0" indent="0">
              <a:buNone/>
            </a:pPr>
            <a:endParaRPr lang="fr-BE" sz="2000" dirty="0"/>
          </a:p>
          <a:p>
            <a:pPr marL="0" indent="0">
              <a:buNone/>
            </a:pPr>
            <a:endParaRPr lang="fr-BE" sz="1800" dirty="0"/>
          </a:p>
          <a:p>
            <a:pPr marL="0" indent="0">
              <a:buNone/>
            </a:pPr>
            <a:r>
              <a:rPr lang="fr-BE" sz="1800" dirty="0"/>
              <a:t>+ 81,00€ par enfant à charge (pas de condition de domiciliation, une PAF suffit)</a:t>
            </a:r>
          </a:p>
        </p:txBody>
      </p:sp>
      <p:graphicFrame>
        <p:nvGraphicFramePr>
          <p:cNvPr id="8" name="Tableau 7"/>
          <p:cNvGraphicFramePr>
            <a:graphicFrameLocks noGrp="1"/>
          </p:cNvGraphicFramePr>
          <p:nvPr>
            <p:extLst/>
          </p:nvPr>
        </p:nvGraphicFramePr>
        <p:xfrm>
          <a:off x="539575" y="2367328"/>
          <a:ext cx="10984831" cy="3368838"/>
        </p:xfrm>
        <a:graphic>
          <a:graphicData uri="http://schemas.openxmlformats.org/drawingml/2006/table">
            <a:tbl>
              <a:tblPr firstRow="1" firstCol="1" bandRow="1">
                <a:tableStyleId>{5C22544A-7EE6-4342-B048-85BDC9FD1C3A}</a:tableStyleId>
              </a:tblPr>
              <a:tblGrid>
                <a:gridCol w="1630600">
                  <a:extLst>
                    <a:ext uri="{9D8B030D-6E8A-4147-A177-3AD203B41FA5}">
                      <a16:colId xmlns:a16="http://schemas.microsoft.com/office/drawing/2014/main" val="3148334343"/>
                    </a:ext>
                  </a:extLst>
                </a:gridCol>
                <a:gridCol w="1682496">
                  <a:extLst>
                    <a:ext uri="{9D8B030D-6E8A-4147-A177-3AD203B41FA5}">
                      <a16:colId xmlns:a16="http://schemas.microsoft.com/office/drawing/2014/main" val="2070903958"/>
                    </a:ext>
                  </a:extLst>
                </a:gridCol>
                <a:gridCol w="2816352">
                  <a:extLst>
                    <a:ext uri="{9D8B030D-6E8A-4147-A177-3AD203B41FA5}">
                      <a16:colId xmlns:a16="http://schemas.microsoft.com/office/drawing/2014/main" val="280252291"/>
                    </a:ext>
                  </a:extLst>
                </a:gridCol>
                <a:gridCol w="2414016">
                  <a:extLst>
                    <a:ext uri="{9D8B030D-6E8A-4147-A177-3AD203B41FA5}">
                      <a16:colId xmlns:a16="http://schemas.microsoft.com/office/drawing/2014/main" val="2992567507"/>
                    </a:ext>
                  </a:extLst>
                </a:gridCol>
                <a:gridCol w="2441367">
                  <a:extLst>
                    <a:ext uri="{9D8B030D-6E8A-4147-A177-3AD203B41FA5}">
                      <a16:colId xmlns:a16="http://schemas.microsoft.com/office/drawing/2014/main" val="511735494"/>
                    </a:ext>
                  </a:extLst>
                </a:gridCol>
              </a:tblGrid>
              <a:tr h="467173">
                <a:tc gridSpan="3">
                  <a:txBody>
                    <a:bodyPr/>
                    <a:lstStyle/>
                    <a:p>
                      <a:pPr marL="0" algn="ctr" defTabSz="914400" rtl="0" eaLnBrk="1" latinLnBrk="0" hangingPunct="1">
                        <a:lnSpc>
                          <a:spcPct val="107000"/>
                        </a:lnSpc>
                        <a:spcAft>
                          <a:spcPts val="800"/>
                        </a:spcAft>
                      </a:pPr>
                      <a:r>
                        <a:rPr lang="fr-BE" sz="1600" b="1" kern="1200" dirty="0">
                          <a:solidFill>
                            <a:schemeClr val="bg1"/>
                          </a:solidFill>
                          <a:effectLst/>
                          <a:latin typeface="+mn-lt"/>
                          <a:ea typeface="+mn-ea"/>
                          <a:cs typeface="+mn-cs"/>
                        </a:rPr>
                        <a:t>Plafonds de rémunération nette</a:t>
                      </a:r>
                    </a:p>
                  </a:txBody>
                  <a:tcPr marL="45720" marR="45720" marT="0" marB="0"/>
                </a:tc>
                <a:tc hMerge="1">
                  <a:txBody>
                    <a:bodyPr/>
                    <a:lstStyle/>
                    <a:p>
                      <a:endParaRPr lang="fr-BE"/>
                    </a:p>
                  </a:txBody>
                  <a:tcPr/>
                </a:tc>
                <a:tc hMerge="1">
                  <a:txBody>
                    <a:bodyPr/>
                    <a:lstStyle/>
                    <a:p>
                      <a:endParaRPr lang="fr-BE"/>
                    </a:p>
                  </a:txBody>
                  <a:tcPr/>
                </a:tc>
                <a:tc gridSpan="2">
                  <a:txBody>
                    <a:bodyPr/>
                    <a:lstStyle/>
                    <a:p>
                      <a:pPr marL="0" algn="ctr" defTabSz="914400" rtl="0" eaLnBrk="1" latinLnBrk="0" hangingPunct="1">
                        <a:lnSpc>
                          <a:spcPct val="107000"/>
                        </a:lnSpc>
                        <a:spcAft>
                          <a:spcPts val="800"/>
                        </a:spcAft>
                      </a:pPr>
                      <a:r>
                        <a:rPr lang="fr-BE" sz="1600" kern="1200" dirty="0">
                          <a:solidFill>
                            <a:schemeClr val="bg1"/>
                          </a:solidFill>
                          <a:effectLst/>
                          <a:latin typeface="+mn-lt"/>
                          <a:ea typeface="+mn-ea"/>
                          <a:cs typeface="+mn-cs"/>
                        </a:rPr>
                        <a:t>Quotité saisissable ou cessible</a:t>
                      </a:r>
                    </a:p>
                  </a:txBody>
                  <a:tcPr marL="45720" marR="45720" marT="0" marB="0"/>
                </a:tc>
                <a:tc hMerge="1">
                  <a:txBody>
                    <a:bodyPr/>
                    <a:lstStyle/>
                    <a:p>
                      <a:endParaRPr lang="fr-BE"/>
                    </a:p>
                  </a:txBody>
                  <a:tcPr/>
                </a:tc>
                <a:extLst>
                  <a:ext uri="{0D108BD9-81ED-4DB2-BD59-A6C34878D82A}">
                    <a16:rowId xmlns:a16="http://schemas.microsoft.com/office/drawing/2014/main" val="4014337391"/>
                  </a:ext>
                </a:extLst>
              </a:tr>
              <a:tr h="565800">
                <a:tc>
                  <a:txBody>
                    <a:bodyPr/>
                    <a:lstStyle/>
                    <a:p>
                      <a:pPr algn="ctr">
                        <a:lnSpc>
                          <a:spcPct val="107000"/>
                        </a:lnSpc>
                        <a:spcAft>
                          <a:spcPts val="800"/>
                        </a:spcAft>
                      </a:pPr>
                      <a:r>
                        <a:rPr lang="fr-BE" sz="1100" b="0" dirty="0">
                          <a:solidFill>
                            <a:schemeClr val="tx1"/>
                          </a:solidFill>
                          <a:effectLst/>
                        </a:rPr>
                        <a:t>2021</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2022</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1" dirty="0">
                          <a:effectLst/>
                          <a:latin typeface="Calibri" panose="020F0502020204030204" pitchFamily="34" charset="0"/>
                          <a:ea typeface="Calibri" panose="020F0502020204030204" pitchFamily="34" charset="0"/>
                          <a:cs typeface="Times New Roman" panose="02020603050405020304" pitchFamily="18" charset="0"/>
                        </a:rPr>
                        <a:t>2023</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En 4 tranches</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En 5 tranches</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555354250"/>
                  </a:ext>
                </a:extLst>
              </a:tr>
              <a:tr h="467173">
                <a:tc>
                  <a:txBody>
                    <a:bodyPr/>
                    <a:lstStyle/>
                    <a:p>
                      <a:pPr>
                        <a:lnSpc>
                          <a:spcPct val="107000"/>
                        </a:lnSpc>
                        <a:spcAft>
                          <a:spcPts val="800"/>
                        </a:spcAft>
                      </a:pPr>
                      <a:r>
                        <a:rPr lang="fr-BE" sz="1100" b="0" dirty="0">
                          <a:solidFill>
                            <a:schemeClr val="tx1"/>
                          </a:solidFill>
                          <a:effectLst/>
                        </a:rPr>
                        <a:t>De 0 à 1.149,00 €</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0 à 1.186,00 €</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0" dirty="0">
                          <a:effectLst/>
                          <a:latin typeface="Calibri" panose="020F0502020204030204" pitchFamily="34" charset="0"/>
                          <a:ea typeface="Calibri" panose="020F0502020204030204" pitchFamily="34" charset="0"/>
                          <a:cs typeface="Times New Roman" panose="02020603050405020304" pitchFamily="18" charset="0"/>
                        </a:rPr>
                        <a:t>De 0 à </a:t>
                      </a:r>
                      <a:r>
                        <a:rPr lang="fr-BE" sz="1600" b="1" dirty="0">
                          <a:effectLst/>
                          <a:latin typeface="Calibri" panose="020F0502020204030204" pitchFamily="34" charset="0"/>
                          <a:ea typeface="Calibri" panose="020F0502020204030204" pitchFamily="34" charset="0"/>
                          <a:cs typeface="Times New Roman" panose="02020603050405020304" pitchFamily="18" charset="0"/>
                        </a:rPr>
                        <a:t>1.316,00€</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0 %</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0 %</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881702772"/>
                  </a:ext>
                </a:extLst>
              </a:tr>
              <a:tr h="467173">
                <a:tc>
                  <a:txBody>
                    <a:bodyPr/>
                    <a:lstStyle/>
                    <a:p>
                      <a:pPr>
                        <a:lnSpc>
                          <a:spcPct val="107000"/>
                        </a:lnSpc>
                        <a:spcAft>
                          <a:spcPts val="800"/>
                        </a:spcAft>
                      </a:pPr>
                      <a:r>
                        <a:rPr lang="fr-BE" sz="1100" b="0" dirty="0">
                          <a:solidFill>
                            <a:schemeClr val="tx1"/>
                          </a:solidFill>
                          <a:effectLst/>
                        </a:rPr>
                        <a:t>De 1149,01€ et 1.235,00€</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1186,01€ et 1.274,00€</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0" dirty="0">
                          <a:effectLst/>
                          <a:latin typeface="Calibri" panose="020F0502020204030204" pitchFamily="34" charset="0"/>
                          <a:ea typeface="Calibri" panose="020F0502020204030204" pitchFamily="34" charset="0"/>
                          <a:cs typeface="Times New Roman" panose="02020603050405020304" pitchFamily="18" charset="0"/>
                        </a:rPr>
                        <a:t>De 1.316,01€ à </a:t>
                      </a:r>
                      <a:r>
                        <a:rPr lang="fr-BE" sz="1600" b="1" dirty="0">
                          <a:effectLst/>
                          <a:latin typeface="Calibri" panose="020F0502020204030204" pitchFamily="34" charset="0"/>
                          <a:ea typeface="Calibri" panose="020F0502020204030204" pitchFamily="34" charset="0"/>
                          <a:cs typeface="Times New Roman" panose="02020603050405020304" pitchFamily="18" charset="0"/>
                        </a:rPr>
                        <a:t>1.414,00€</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20 % (max 19,60€)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20 % (max 19,60€)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092180749"/>
                  </a:ext>
                </a:extLst>
              </a:tr>
              <a:tr h="467173">
                <a:tc>
                  <a:txBody>
                    <a:bodyPr/>
                    <a:lstStyle/>
                    <a:p>
                      <a:pPr>
                        <a:lnSpc>
                          <a:spcPct val="107000"/>
                        </a:lnSpc>
                        <a:spcAft>
                          <a:spcPts val="800"/>
                        </a:spcAft>
                      </a:pPr>
                      <a:r>
                        <a:rPr lang="fr-BE" sz="1100" b="0" dirty="0">
                          <a:solidFill>
                            <a:schemeClr val="tx1"/>
                          </a:solidFill>
                          <a:effectLst/>
                        </a:rPr>
                        <a:t>De 1.235,01€ et 1.362,00€</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1.274,01€ et 1.406,00€</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0" dirty="0">
                          <a:effectLst/>
                          <a:latin typeface="Calibri" panose="020F0502020204030204" pitchFamily="34" charset="0"/>
                          <a:ea typeface="Calibri" panose="020F0502020204030204" pitchFamily="34" charset="0"/>
                          <a:cs typeface="Times New Roman" panose="02020603050405020304" pitchFamily="18" charset="0"/>
                        </a:rPr>
                        <a:t>De 1.414,01€ à</a:t>
                      </a:r>
                      <a:r>
                        <a:rPr lang="fr-BE" sz="1600" b="0" baseline="0" dirty="0">
                          <a:effectLst/>
                          <a:latin typeface="Calibri" panose="020F0502020204030204" pitchFamily="34" charset="0"/>
                          <a:ea typeface="Calibri" panose="020F0502020204030204" pitchFamily="34" charset="0"/>
                          <a:cs typeface="Times New Roman" panose="02020603050405020304" pitchFamily="18" charset="0"/>
                        </a:rPr>
                        <a:t> </a:t>
                      </a:r>
                      <a:r>
                        <a:rPr lang="fr-BE" sz="1600" b="1" baseline="0" dirty="0">
                          <a:effectLst/>
                          <a:latin typeface="Calibri" panose="020F0502020204030204" pitchFamily="34" charset="0"/>
                          <a:ea typeface="Calibri" panose="020F0502020204030204" pitchFamily="34" charset="0"/>
                          <a:cs typeface="Times New Roman" panose="02020603050405020304" pitchFamily="18" charset="0"/>
                        </a:rPr>
                        <a:t>1.560,00€</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rowSpan="2">
                  <a:txBody>
                    <a:bodyPr/>
                    <a:lstStyle/>
                    <a:p>
                      <a:pPr algn="ctr">
                        <a:lnSpc>
                          <a:spcPct val="107000"/>
                        </a:lnSpc>
                        <a:spcAft>
                          <a:spcPts val="800"/>
                        </a:spcAft>
                      </a:pPr>
                      <a:endParaRPr lang="fr-BE" sz="1600" dirty="0">
                        <a:effectLst/>
                      </a:endParaRPr>
                    </a:p>
                    <a:p>
                      <a:pPr algn="ctr">
                        <a:lnSpc>
                          <a:spcPct val="107000"/>
                        </a:lnSpc>
                        <a:spcAft>
                          <a:spcPts val="800"/>
                        </a:spcAft>
                      </a:pPr>
                      <a:r>
                        <a:rPr lang="fr-BE" sz="1600" dirty="0">
                          <a:effectLst/>
                        </a:rPr>
                        <a:t>40 % (max 116,80€)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30 % (max 43,80€)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2090558080"/>
                  </a:ext>
                </a:extLst>
              </a:tr>
              <a:tr h="467173">
                <a:tc>
                  <a:txBody>
                    <a:bodyPr/>
                    <a:lstStyle/>
                    <a:p>
                      <a:pPr>
                        <a:lnSpc>
                          <a:spcPct val="107000"/>
                        </a:lnSpc>
                        <a:spcAft>
                          <a:spcPts val="800"/>
                        </a:spcAft>
                      </a:pPr>
                      <a:r>
                        <a:rPr lang="fr-BE" sz="1100" b="0" dirty="0">
                          <a:solidFill>
                            <a:schemeClr val="tx1"/>
                          </a:solidFill>
                          <a:effectLst/>
                        </a:rPr>
                        <a:t>De 1.362,01€ et 1.490,00€</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1.406,01€ et 1.538,00€</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0" dirty="0">
                          <a:effectLst/>
                          <a:latin typeface="Calibri" panose="020F0502020204030204" pitchFamily="34" charset="0"/>
                          <a:ea typeface="Calibri" panose="020F0502020204030204" pitchFamily="34" charset="0"/>
                          <a:cs typeface="Times New Roman" panose="02020603050405020304" pitchFamily="18" charset="0"/>
                        </a:rPr>
                        <a:t>De 1.560,01€ à </a:t>
                      </a:r>
                      <a:r>
                        <a:rPr lang="fr-BE" sz="1600" b="1" dirty="0">
                          <a:effectLst/>
                          <a:latin typeface="Calibri" panose="020F0502020204030204" pitchFamily="34" charset="0"/>
                          <a:ea typeface="Calibri" panose="020F0502020204030204" pitchFamily="34" charset="0"/>
                          <a:cs typeface="Times New Roman" panose="02020603050405020304" pitchFamily="18" charset="0"/>
                        </a:rPr>
                        <a:t>1.706,00€</a:t>
                      </a:r>
                    </a:p>
                  </a:txBody>
                  <a:tcPr marL="45720" marR="45720" marT="0" marB="0">
                    <a:solidFill>
                      <a:schemeClr val="accent1">
                        <a:lumMod val="20000"/>
                        <a:lumOff val="80000"/>
                      </a:schemeClr>
                    </a:solidFill>
                  </a:tcPr>
                </a:tc>
                <a:tc vMerge="1">
                  <a:txBody>
                    <a:bodyPr/>
                    <a:lstStyle/>
                    <a:p>
                      <a:endParaRPr lang="fr-BE"/>
                    </a:p>
                  </a:txBody>
                  <a:tcPr/>
                </a:tc>
                <a:tc>
                  <a:txBody>
                    <a:bodyPr/>
                    <a:lstStyle/>
                    <a:p>
                      <a:pPr algn="ctr">
                        <a:lnSpc>
                          <a:spcPct val="107000"/>
                        </a:lnSpc>
                        <a:spcAft>
                          <a:spcPts val="800"/>
                        </a:spcAft>
                      </a:pPr>
                      <a:r>
                        <a:rPr lang="fr-BE" sz="1600" dirty="0">
                          <a:effectLst/>
                        </a:rPr>
                        <a:t>40 % (max 58,40€)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52353879"/>
                  </a:ext>
                </a:extLst>
              </a:tr>
              <a:tr h="467173">
                <a:tc>
                  <a:txBody>
                    <a:bodyPr/>
                    <a:lstStyle/>
                    <a:p>
                      <a:pPr>
                        <a:lnSpc>
                          <a:spcPct val="107000"/>
                        </a:lnSpc>
                        <a:spcAft>
                          <a:spcPts val="800"/>
                        </a:spcAft>
                      </a:pPr>
                      <a:r>
                        <a:rPr lang="fr-BE" sz="1100" b="0" dirty="0">
                          <a:solidFill>
                            <a:schemeClr val="tx1"/>
                          </a:solidFill>
                          <a:effectLst/>
                        </a:rPr>
                        <a:t>Au-delà de 1.490,01€</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Au-delà de 1.538,01€</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0" dirty="0">
                          <a:effectLst/>
                          <a:latin typeface="Calibri" panose="020F0502020204030204" pitchFamily="34" charset="0"/>
                          <a:ea typeface="Calibri" panose="020F0502020204030204" pitchFamily="34" charset="0"/>
                          <a:cs typeface="Times New Roman" panose="02020603050405020304" pitchFamily="18" charset="0"/>
                        </a:rPr>
                        <a:t>Au</a:t>
                      </a:r>
                      <a:r>
                        <a:rPr lang="fr-BE" sz="1600" b="0" baseline="0" dirty="0">
                          <a:effectLst/>
                          <a:latin typeface="Calibri" panose="020F0502020204030204" pitchFamily="34" charset="0"/>
                          <a:ea typeface="Calibri" panose="020F0502020204030204" pitchFamily="34" charset="0"/>
                          <a:cs typeface="Times New Roman" panose="02020603050405020304" pitchFamily="18" charset="0"/>
                        </a:rPr>
                        <a:t>-delà de</a:t>
                      </a:r>
                      <a:r>
                        <a:rPr lang="fr-BE" sz="1600" b="0" dirty="0">
                          <a:effectLst/>
                          <a:latin typeface="Calibri" panose="020F0502020204030204" pitchFamily="34" charset="0"/>
                          <a:ea typeface="Calibri" panose="020F0502020204030204" pitchFamily="34" charset="0"/>
                          <a:cs typeface="Times New Roman" panose="02020603050405020304" pitchFamily="18" charset="0"/>
                        </a:rPr>
                        <a:t> 1.706,01€</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100%</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100%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77445089"/>
                  </a:ext>
                </a:extLst>
              </a:tr>
            </a:tbl>
          </a:graphicData>
        </a:graphic>
      </p:graphicFrame>
    </p:spTree>
    <p:extLst>
      <p:ext uri="{BB962C8B-B14F-4D97-AF65-F5344CB8AC3E}">
        <p14:creationId xmlns:p14="http://schemas.microsoft.com/office/powerpoint/2010/main" val="2964075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41738" y="599090"/>
            <a:ext cx="11950262" cy="5923630"/>
          </a:xfrm>
        </p:spPr>
        <p:txBody>
          <a:bodyPr>
            <a:normAutofit fontScale="92500" lnSpcReduction="10000"/>
          </a:bodyPr>
          <a:lstStyle/>
          <a:p>
            <a:pPr marL="0" indent="0">
              <a:buNone/>
            </a:pPr>
            <a:endParaRPr lang="fr-BE" sz="2800" b="1" u="sng" dirty="0">
              <a:solidFill>
                <a:srgbClr val="FF0000"/>
              </a:solidFill>
            </a:endParaRPr>
          </a:p>
          <a:p>
            <a:pPr marL="0" indent="0">
              <a:buNone/>
            </a:pPr>
            <a:r>
              <a:rPr lang="fr-BE" sz="3900" b="1" u="sng" dirty="0">
                <a:solidFill>
                  <a:srgbClr val="FF0000"/>
                </a:solidFill>
              </a:rPr>
              <a:t>2/6. Minimums insaisissables - Augmentation temporaire de 20% </a:t>
            </a:r>
          </a:p>
          <a:p>
            <a:pPr marL="0" indent="0">
              <a:buNone/>
            </a:pPr>
            <a:r>
              <a:rPr lang="fr-BE" sz="2000" dirty="0" smtClean="0"/>
              <a:t>Du </a:t>
            </a:r>
            <a:r>
              <a:rPr lang="fr-BE" sz="2000" dirty="0"/>
              <a:t>03/11/2022 </a:t>
            </a:r>
            <a:r>
              <a:rPr lang="fr-BE" sz="2000" dirty="0" smtClean="0"/>
              <a:t>au 31/12/2022</a:t>
            </a:r>
          </a:p>
          <a:p>
            <a:pPr marL="0" indent="0">
              <a:buNone/>
            </a:pPr>
            <a:r>
              <a:rPr lang="fr-BE" sz="2000" smtClean="0"/>
              <a:t>Puis de </a:t>
            </a:r>
            <a:r>
              <a:rPr lang="fr-BE" sz="2000" dirty="0" smtClean="0"/>
              <a:t>nouveau du 01/01/2023 </a:t>
            </a:r>
            <a:r>
              <a:rPr lang="fr-BE" sz="2000" dirty="0" smtClean="0"/>
              <a:t>au </a:t>
            </a:r>
            <a:r>
              <a:rPr lang="fr-BE" sz="2000" dirty="0"/>
              <a:t>31/03/2023 (pour l’instant)</a:t>
            </a:r>
          </a:p>
          <a:p>
            <a:pPr marL="0" indent="0">
              <a:buNone/>
            </a:pPr>
            <a:endParaRPr lang="fr-BE" sz="2000" dirty="0"/>
          </a:p>
          <a:p>
            <a:pPr marL="0" indent="0">
              <a:buNone/>
            </a:pPr>
            <a:endParaRPr lang="fr-BE" sz="2000" dirty="0"/>
          </a:p>
          <a:p>
            <a:pPr marL="0" indent="0">
              <a:buNone/>
            </a:pPr>
            <a:endParaRPr lang="fr-BE" sz="2000" dirty="0"/>
          </a:p>
          <a:p>
            <a:pPr marL="0" indent="0">
              <a:buNone/>
            </a:pPr>
            <a:endParaRPr lang="fr-BE" sz="2000" dirty="0"/>
          </a:p>
          <a:p>
            <a:pPr marL="0" indent="0">
              <a:buNone/>
            </a:pPr>
            <a:endParaRPr lang="fr-BE" sz="2000" dirty="0"/>
          </a:p>
          <a:p>
            <a:pPr marL="0" indent="0">
              <a:buNone/>
            </a:pPr>
            <a:endParaRPr lang="fr-BE" sz="2000" dirty="0"/>
          </a:p>
          <a:p>
            <a:pPr marL="0" indent="0">
              <a:buNone/>
            </a:pPr>
            <a:endParaRPr lang="fr-BE" sz="2000" dirty="0"/>
          </a:p>
          <a:p>
            <a:pPr marL="0" indent="0">
              <a:buNone/>
            </a:pPr>
            <a:endParaRPr lang="fr-BE" sz="2000" dirty="0"/>
          </a:p>
          <a:p>
            <a:pPr marL="0" indent="0">
              <a:buNone/>
            </a:pPr>
            <a:endParaRPr lang="fr-BE" sz="2000" dirty="0"/>
          </a:p>
          <a:p>
            <a:pPr marL="0" indent="0">
              <a:buNone/>
            </a:pPr>
            <a:r>
              <a:rPr lang="fr-BE" sz="2000" dirty="0"/>
              <a:t>+ 95,00€ par enfant à charge (pas de condition de domiciliation, une PAF suffit)</a:t>
            </a:r>
          </a:p>
          <a:p>
            <a:pPr marL="0" indent="0">
              <a:buNone/>
            </a:pPr>
            <a:r>
              <a:rPr lang="fr-BE" sz="1200" i="1" dirty="0"/>
              <a:t>Art. 66 et 67 de la loi du 30 octobre 2022 prolongés par  AR du 021/12/2022</a:t>
            </a:r>
            <a:endParaRPr lang="fr-BE" sz="1100" dirty="0"/>
          </a:p>
          <a:p>
            <a:pPr marL="0" indent="0">
              <a:buNone/>
            </a:pPr>
            <a:endParaRPr lang="fr-BE" sz="2000" dirty="0"/>
          </a:p>
        </p:txBody>
      </p:sp>
      <p:graphicFrame>
        <p:nvGraphicFramePr>
          <p:cNvPr id="8" name="Tableau 7"/>
          <p:cNvGraphicFramePr>
            <a:graphicFrameLocks noGrp="1"/>
          </p:cNvGraphicFramePr>
          <p:nvPr>
            <p:extLst>
              <p:ext uri="{D42A27DB-BD31-4B8C-83A1-F6EECF244321}">
                <p14:modId xmlns:p14="http://schemas.microsoft.com/office/powerpoint/2010/main" val="992981421"/>
              </p:ext>
            </p:extLst>
          </p:nvPr>
        </p:nvGraphicFramePr>
        <p:xfrm>
          <a:off x="570571" y="2434989"/>
          <a:ext cx="10984831" cy="3368838"/>
        </p:xfrm>
        <a:graphic>
          <a:graphicData uri="http://schemas.openxmlformats.org/drawingml/2006/table">
            <a:tbl>
              <a:tblPr firstRow="1" firstCol="1" bandRow="1">
                <a:tableStyleId>{5C22544A-7EE6-4342-B048-85BDC9FD1C3A}</a:tableStyleId>
              </a:tblPr>
              <a:tblGrid>
                <a:gridCol w="1630600">
                  <a:extLst>
                    <a:ext uri="{9D8B030D-6E8A-4147-A177-3AD203B41FA5}">
                      <a16:colId xmlns:a16="http://schemas.microsoft.com/office/drawing/2014/main" val="3148334343"/>
                    </a:ext>
                  </a:extLst>
                </a:gridCol>
                <a:gridCol w="2718816">
                  <a:extLst>
                    <a:ext uri="{9D8B030D-6E8A-4147-A177-3AD203B41FA5}">
                      <a16:colId xmlns:a16="http://schemas.microsoft.com/office/drawing/2014/main" val="2070903958"/>
                    </a:ext>
                  </a:extLst>
                </a:gridCol>
                <a:gridCol w="1780032">
                  <a:extLst>
                    <a:ext uri="{9D8B030D-6E8A-4147-A177-3AD203B41FA5}">
                      <a16:colId xmlns:a16="http://schemas.microsoft.com/office/drawing/2014/main" val="280252291"/>
                    </a:ext>
                  </a:extLst>
                </a:gridCol>
                <a:gridCol w="2414016">
                  <a:extLst>
                    <a:ext uri="{9D8B030D-6E8A-4147-A177-3AD203B41FA5}">
                      <a16:colId xmlns:a16="http://schemas.microsoft.com/office/drawing/2014/main" val="2992567507"/>
                    </a:ext>
                  </a:extLst>
                </a:gridCol>
                <a:gridCol w="2441367">
                  <a:extLst>
                    <a:ext uri="{9D8B030D-6E8A-4147-A177-3AD203B41FA5}">
                      <a16:colId xmlns:a16="http://schemas.microsoft.com/office/drawing/2014/main" val="511735494"/>
                    </a:ext>
                  </a:extLst>
                </a:gridCol>
              </a:tblGrid>
              <a:tr h="467173">
                <a:tc gridSpan="3">
                  <a:txBody>
                    <a:bodyPr/>
                    <a:lstStyle/>
                    <a:p>
                      <a:pPr marL="0" algn="ctr" defTabSz="914400" rtl="0" eaLnBrk="1" latinLnBrk="0" hangingPunct="1">
                        <a:lnSpc>
                          <a:spcPct val="107000"/>
                        </a:lnSpc>
                        <a:spcAft>
                          <a:spcPts val="800"/>
                        </a:spcAft>
                      </a:pPr>
                      <a:r>
                        <a:rPr lang="fr-BE" sz="1600" b="1" kern="1200" dirty="0">
                          <a:solidFill>
                            <a:schemeClr val="bg1"/>
                          </a:solidFill>
                          <a:effectLst/>
                          <a:latin typeface="+mn-lt"/>
                          <a:ea typeface="+mn-ea"/>
                          <a:cs typeface="+mn-cs"/>
                        </a:rPr>
                        <a:t>Plafonds de rémunération nette</a:t>
                      </a:r>
                    </a:p>
                  </a:txBody>
                  <a:tcPr marL="45720" marR="45720" marT="0" marB="0"/>
                </a:tc>
                <a:tc hMerge="1">
                  <a:txBody>
                    <a:bodyPr/>
                    <a:lstStyle/>
                    <a:p>
                      <a:endParaRPr lang="fr-BE"/>
                    </a:p>
                  </a:txBody>
                  <a:tcPr/>
                </a:tc>
                <a:tc hMerge="1">
                  <a:txBody>
                    <a:bodyPr/>
                    <a:lstStyle/>
                    <a:p>
                      <a:endParaRPr lang="fr-BE"/>
                    </a:p>
                  </a:txBody>
                  <a:tcPr/>
                </a:tc>
                <a:tc gridSpan="2">
                  <a:txBody>
                    <a:bodyPr/>
                    <a:lstStyle/>
                    <a:p>
                      <a:pPr marL="0" algn="ctr" defTabSz="914400" rtl="0" eaLnBrk="1" latinLnBrk="0" hangingPunct="1">
                        <a:lnSpc>
                          <a:spcPct val="107000"/>
                        </a:lnSpc>
                        <a:spcAft>
                          <a:spcPts val="800"/>
                        </a:spcAft>
                      </a:pPr>
                      <a:r>
                        <a:rPr lang="fr-BE" sz="1600" kern="1200" dirty="0">
                          <a:solidFill>
                            <a:schemeClr val="bg1"/>
                          </a:solidFill>
                          <a:effectLst/>
                          <a:latin typeface="+mn-lt"/>
                          <a:ea typeface="+mn-ea"/>
                          <a:cs typeface="+mn-cs"/>
                        </a:rPr>
                        <a:t>Quotité saisissable ou cessible</a:t>
                      </a:r>
                    </a:p>
                  </a:txBody>
                  <a:tcPr marL="45720" marR="45720" marT="0" marB="0"/>
                </a:tc>
                <a:tc hMerge="1">
                  <a:txBody>
                    <a:bodyPr/>
                    <a:lstStyle/>
                    <a:p>
                      <a:endParaRPr lang="fr-BE"/>
                    </a:p>
                  </a:txBody>
                  <a:tcPr/>
                </a:tc>
                <a:extLst>
                  <a:ext uri="{0D108BD9-81ED-4DB2-BD59-A6C34878D82A}">
                    <a16:rowId xmlns:a16="http://schemas.microsoft.com/office/drawing/2014/main" val="4014337391"/>
                  </a:ext>
                </a:extLst>
              </a:tr>
              <a:tr h="565800">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2022</a:t>
                      </a:r>
                    </a:p>
                  </a:txBody>
                  <a:tcPr marL="45720" marR="45720" marT="0" marB="0">
                    <a:solidFill>
                      <a:schemeClr val="accent1">
                        <a:lumMod val="20000"/>
                        <a:lumOff val="80000"/>
                      </a:schemeClr>
                    </a:solidFill>
                  </a:tcPr>
                </a:tc>
                <a:tc>
                  <a:txBody>
                    <a:bodyPr/>
                    <a:lstStyle/>
                    <a:p>
                      <a:pPr algn="ctr"/>
                      <a:r>
                        <a:rPr lang="fr-BE" dirty="0"/>
                        <a:t>Seuils temporaires</a:t>
                      </a: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2023</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En 4 tranches</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En 5 tranches</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555354250"/>
                  </a:ext>
                </a:extLst>
              </a:tr>
              <a:tr h="467173">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0 à 1.186,00 €</a:t>
                      </a:r>
                    </a:p>
                  </a:txBody>
                  <a:tcPr marL="45720" marR="45720" marT="0" marB="0">
                    <a:solidFill>
                      <a:schemeClr val="accent1">
                        <a:lumMod val="20000"/>
                        <a:lumOff val="80000"/>
                      </a:schemeClr>
                    </a:solidFill>
                  </a:tcPr>
                </a:tc>
                <a:tc>
                  <a:txBody>
                    <a:bodyPr/>
                    <a:lstStyle/>
                    <a:p>
                      <a:pPr algn="ctr"/>
                      <a:r>
                        <a:rPr lang="fr-BE" dirty="0"/>
                        <a:t>De 0 à </a:t>
                      </a:r>
                      <a:r>
                        <a:rPr lang="fr-BE" b="1" dirty="0" smtClean="0"/>
                        <a:t>1.542,00</a:t>
                      </a:r>
                      <a:r>
                        <a:rPr lang="fr-BE" b="1" dirty="0"/>
                        <a:t>€</a:t>
                      </a: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0 à 1.316,00€</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0 %</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0 %</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881702772"/>
                  </a:ext>
                </a:extLst>
              </a:tr>
              <a:tr h="467173">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1186,01€ et 1.274,00€</a:t>
                      </a:r>
                    </a:p>
                  </a:txBody>
                  <a:tcPr marL="45720" marR="45720" marT="0" marB="0">
                    <a:solidFill>
                      <a:schemeClr val="accent1">
                        <a:lumMod val="20000"/>
                        <a:lumOff val="80000"/>
                      </a:schemeClr>
                    </a:solidFill>
                  </a:tcPr>
                </a:tc>
                <a:tc>
                  <a:txBody>
                    <a:bodyPr/>
                    <a:lstStyle/>
                    <a:p>
                      <a:pPr algn="ctr"/>
                      <a:r>
                        <a:rPr lang="fr-BE" dirty="0"/>
                        <a:t>De </a:t>
                      </a:r>
                      <a:r>
                        <a:rPr lang="fr-BE" dirty="0" smtClean="0"/>
                        <a:t>1.542,01</a:t>
                      </a:r>
                      <a:r>
                        <a:rPr lang="fr-BE" dirty="0"/>
                        <a:t>€ à </a:t>
                      </a:r>
                      <a:r>
                        <a:rPr lang="fr-BE" b="1" dirty="0" smtClean="0"/>
                        <a:t>1.657,00</a:t>
                      </a:r>
                      <a:r>
                        <a:rPr lang="fr-BE" b="1" dirty="0"/>
                        <a:t>€</a:t>
                      </a: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1.316,01€ à 1.414,00€</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20 % (max </a:t>
                      </a:r>
                      <a:r>
                        <a:rPr lang="fr-BE" sz="1600" dirty="0" smtClean="0">
                          <a:effectLst/>
                        </a:rPr>
                        <a:t>23,00</a:t>
                      </a:r>
                      <a:r>
                        <a:rPr lang="fr-BE" sz="1600" dirty="0">
                          <a:effectLst/>
                        </a:rPr>
                        <a:t>€)</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20 % (max </a:t>
                      </a:r>
                      <a:r>
                        <a:rPr lang="fr-BE" sz="1600" dirty="0" smtClean="0">
                          <a:effectLst/>
                        </a:rPr>
                        <a:t>23,00</a:t>
                      </a:r>
                      <a:r>
                        <a:rPr lang="fr-BE" sz="1600" dirty="0">
                          <a:effectLst/>
                        </a:rPr>
                        <a:t>€)</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092180749"/>
                  </a:ext>
                </a:extLst>
              </a:tr>
              <a:tr h="467173">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1.274,01€ et 1.406,00€</a:t>
                      </a:r>
                    </a:p>
                  </a:txBody>
                  <a:tcPr marL="45720" marR="45720" marT="0" marB="0">
                    <a:solidFill>
                      <a:schemeClr val="accent1">
                        <a:lumMod val="20000"/>
                        <a:lumOff val="80000"/>
                      </a:schemeClr>
                    </a:solidFill>
                  </a:tcPr>
                </a:tc>
                <a:tc>
                  <a:txBody>
                    <a:bodyPr/>
                    <a:lstStyle/>
                    <a:p>
                      <a:pPr algn="ctr"/>
                      <a:r>
                        <a:rPr lang="fr-BE" dirty="0"/>
                        <a:t>De </a:t>
                      </a:r>
                      <a:r>
                        <a:rPr lang="fr-BE" dirty="0" smtClean="0"/>
                        <a:t>1.657,01</a:t>
                      </a:r>
                      <a:r>
                        <a:rPr lang="fr-BE" dirty="0"/>
                        <a:t>€</a:t>
                      </a:r>
                      <a:r>
                        <a:rPr lang="fr-BE" baseline="0" dirty="0"/>
                        <a:t> à </a:t>
                      </a:r>
                      <a:r>
                        <a:rPr lang="fr-BE" b="1" baseline="0" dirty="0" smtClean="0"/>
                        <a:t>1.828,00</a:t>
                      </a:r>
                      <a:r>
                        <a:rPr lang="fr-BE" b="1" baseline="0" dirty="0"/>
                        <a:t>€</a:t>
                      </a:r>
                      <a:endParaRPr lang="fr-BE" b="1" dirty="0"/>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1.414,01€ à 1.560,00€</a:t>
                      </a:r>
                    </a:p>
                  </a:txBody>
                  <a:tcPr marL="45720" marR="45720" marT="0" marB="0">
                    <a:solidFill>
                      <a:schemeClr val="accent1">
                        <a:lumMod val="20000"/>
                        <a:lumOff val="80000"/>
                      </a:schemeClr>
                    </a:solidFill>
                  </a:tcPr>
                </a:tc>
                <a:tc rowSpan="2">
                  <a:txBody>
                    <a:bodyPr/>
                    <a:lstStyle/>
                    <a:p>
                      <a:pPr algn="ctr">
                        <a:lnSpc>
                          <a:spcPct val="107000"/>
                        </a:lnSpc>
                        <a:spcAft>
                          <a:spcPts val="800"/>
                        </a:spcAft>
                      </a:pPr>
                      <a:endParaRPr lang="fr-BE" sz="1600" dirty="0">
                        <a:effectLst/>
                      </a:endParaRPr>
                    </a:p>
                    <a:p>
                      <a:pPr algn="ctr">
                        <a:lnSpc>
                          <a:spcPct val="107000"/>
                        </a:lnSpc>
                        <a:spcAft>
                          <a:spcPts val="800"/>
                        </a:spcAft>
                      </a:pPr>
                      <a:r>
                        <a:rPr lang="fr-BE" sz="1600" dirty="0">
                          <a:effectLst/>
                        </a:rPr>
                        <a:t>40 % (max </a:t>
                      </a:r>
                      <a:r>
                        <a:rPr lang="fr-BE" sz="1600" dirty="0" smtClean="0">
                          <a:effectLst/>
                        </a:rPr>
                        <a:t>137,20</a:t>
                      </a:r>
                      <a:r>
                        <a:rPr lang="fr-BE" sz="1600" dirty="0">
                          <a:effectLst/>
                        </a:rPr>
                        <a:t>€)</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30 % (max </a:t>
                      </a:r>
                      <a:r>
                        <a:rPr lang="fr-BE" sz="1600" dirty="0" smtClean="0">
                          <a:effectLst/>
                        </a:rPr>
                        <a:t>51,30</a:t>
                      </a:r>
                      <a:r>
                        <a:rPr lang="fr-BE" sz="1600" dirty="0">
                          <a:effectLst/>
                        </a:rPr>
                        <a:t>€)</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2090558080"/>
                  </a:ext>
                </a:extLst>
              </a:tr>
              <a:tr h="467173">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1.406,01€ et 1.538,00€</a:t>
                      </a:r>
                    </a:p>
                  </a:txBody>
                  <a:tcPr marL="45720" marR="45720" marT="0" marB="0">
                    <a:solidFill>
                      <a:schemeClr val="accent1">
                        <a:lumMod val="20000"/>
                        <a:lumOff val="80000"/>
                      </a:schemeClr>
                    </a:solidFill>
                  </a:tcPr>
                </a:tc>
                <a:tc>
                  <a:txBody>
                    <a:bodyPr/>
                    <a:lstStyle/>
                    <a:p>
                      <a:pPr algn="ctr"/>
                      <a:r>
                        <a:rPr lang="fr-BE" dirty="0"/>
                        <a:t>De </a:t>
                      </a:r>
                      <a:r>
                        <a:rPr lang="fr-BE" dirty="0" smtClean="0"/>
                        <a:t>1.828,01</a:t>
                      </a:r>
                      <a:r>
                        <a:rPr lang="fr-BE" dirty="0"/>
                        <a:t>€</a:t>
                      </a:r>
                      <a:r>
                        <a:rPr lang="fr-BE" baseline="0" dirty="0"/>
                        <a:t> à </a:t>
                      </a:r>
                      <a:r>
                        <a:rPr lang="fr-BE" baseline="0" dirty="0" smtClean="0"/>
                        <a:t>2</a:t>
                      </a:r>
                      <a:r>
                        <a:rPr lang="fr-BE" b="1" baseline="0" dirty="0" smtClean="0"/>
                        <a:t>.000,00</a:t>
                      </a:r>
                      <a:r>
                        <a:rPr lang="fr-BE" b="1" baseline="0" dirty="0"/>
                        <a:t>€</a:t>
                      </a:r>
                      <a:endParaRPr lang="fr-BE" b="1" dirty="0"/>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De 1.560,01€ à 1.706,00€</a:t>
                      </a:r>
                    </a:p>
                  </a:txBody>
                  <a:tcPr marL="45720" marR="45720" marT="0" marB="0">
                    <a:solidFill>
                      <a:schemeClr val="accent1">
                        <a:lumMod val="20000"/>
                        <a:lumOff val="80000"/>
                      </a:schemeClr>
                    </a:solidFill>
                  </a:tcPr>
                </a:tc>
                <a:tc vMerge="1">
                  <a:txBody>
                    <a:bodyPr/>
                    <a:lstStyle/>
                    <a:p>
                      <a:endParaRPr lang="fr-BE"/>
                    </a:p>
                  </a:txBody>
                  <a:tcPr/>
                </a:tc>
                <a:tc>
                  <a:txBody>
                    <a:bodyPr/>
                    <a:lstStyle/>
                    <a:p>
                      <a:pPr algn="ctr">
                        <a:lnSpc>
                          <a:spcPct val="107000"/>
                        </a:lnSpc>
                        <a:spcAft>
                          <a:spcPts val="800"/>
                        </a:spcAft>
                      </a:pPr>
                      <a:r>
                        <a:rPr lang="fr-BE" sz="1600" dirty="0">
                          <a:effectLst/>
                        </a:rPr>
                        <a:t>40 % (max </a:t>
                      </a:r>
                      <a:r>
                        <a:rPr lang="fr-BE" sz="1600" dirty="0" smtClean="0">
                          <a:effectLst/>
                        </a:rPr>
                        <a:t>68,80</a:t>
                      </a:r>
                      <a:r>
                        <a:rPr lang="fr-BE" sz="1600" dirty="0">
                          <a:effectLst/>
                        </a:rPr>
                        <a:t>€)</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52353879"/>
                  </a:ext>
                </a:extLst>
              </a:tr>
              <a:tr h="467173">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Au-delà de 1.538,01€</a:t>
                      </a:r>
                    </a:p>
                  </a:txBody>
                  <a:tcPr marL="45720" marR="45720" marT="0" marB="0">
                    <a:solidFill>
                      <a:schemeClr val="accent1">
                        <a:lumMod val="20000"/>
                        <a:lumOff val="80000"/>
                      </a:schemeClr>
                    </a:solidFill>
                  </a:tcPr>
                </a:tc>
                <a:tc>
                  <a:txBody>
                    <a:bodyPr/>
                    <a:lstStyle/>
                    <a:p>
                      <a:pPr algn="ctr"/>
                      <a:r>
                        <a:rPr lang="fr-BE" dirty="0"/>
                        <a:t>Au-delà de </a:t>
                      </a:r>
                      <a:r>
                        <a:rPr lang="fr-BE" dirty="0" smtClean="0"/>
                        <a:t>2.000,01</a:t>
                      </a:r>
                      <a:r>
                        <a:rPr lang="fr-BE" dirty="0"/>
                        <a:t>€</a:t>
                      </a:r>
                    </a:p>
                  </a:txBody>
                  <a:tcPr marL="45720" marR="45720" marT="0" marB="0">
                    <a:solidFill>
                      <a:schemeClr val="accent1">
                        <a:lumMod val="20000"/>
                        <a:lumOff val="80000"/>
                      </a:schemeClr>
                    </a:solidFill>
                  </a:tcPr>
                </a:tc>
                <a:tc>
                  <a:txBody>
                    <a:bodyPr/>
                    <a:lstStyle/>
                    <a:p>
                      <a:pPr marL="0" algn="ctr" defTabSz="914400" rtl="0" eaLnBrk="1" latinLnBrk="0" hangingPunct="1">
                        <a:lnSpc>
                          <a:spcPct val="107000"/>
                        </a:lnSpc>
                        <a:spcAft>
                          <a:spcPts val="800"/>
                        </a:spcAft>
                      </a:pPr>
                      <a:r>
                        <a:rPr lang="fr-BE" sz="1100" b="0" kern="1200" dirty="0">
                          <a:solidFill>
                            <a:schemeClr val="tx1"/>
                          </a:solidFill>
                          <a:effectLst/>
                          <a:latin typeface="+mn-lt"/>
                          <a:ea typeface="+mn-ea"/>
                          <a:cs typeface="+mn-cs"/>
                        </a:rPr>
                        <a:t>Au-delà de 1.706,01€</a:t>
                      </a: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100%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100%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77445089"/>
                  </a:ext>
                </a:extLst>
              </a:tr>
            </a:tbl>
          </a:graphicData>
        </a:graphic>
      </p:graphicFrame>
    </p:spTree>
    <p:extLst>
      <p:ext uri="{BB962C8B-B14F-4D97-AF65-F5344CB8AC3E}">
        <p14:creationId xmlns:p14="http://schemas.microsoft.com/office/powerpoint/2010/main" val="1623466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656" y="1536192"/>
            <a:ext cx="10753725" cy="4779264"/>
          </a:xfrm>
        </p:spPr>
        <p:txBody>
          <a:bodyPr>
            <a:normAutofit/>
          </a:bodyPr>
          <a:lstStyle/>
          <a:p>
            <a:r>
              <a:rPr lang="fr-BE" sz="3600" b="1" u="sng" dirty="0">
                <a:solidFill>
                  <a:srgbClr val="FF0000"/>
                </a:solidFill>
              </a:rPr>
              <a:t>2/7. Nouveau revenu COMPLETEMENT insaisissable</a:t>
            </a:r>
          </a:p>
          <a:p>
            <a:endParaRPr lang="fr-BE" dirty="0"/>
          </a:p>
          <a:p>
            <a:r>
              <a:rPr lang="fr-BE" dirty="0"/>
              <a:t>Nouvel article 1410  §2 al. 1 </a:t>
            </a:r>
            <a:r>
              <a:rPr lang="fr-BE" dirty="0">
                <a:sym typeface="Wingdings" panose="05000000000000000000" pitchFamily="2" charset="2"/>
              </a:rPr>
              <a:t> </a:t>
            </a:r>
            <a:r>
              <a:rPr lang="fr-BE" b="1" dirty="0">
                <a:sym typeface="Wingdings" panose="05000000000000000000" pitchFamily="2" charset="2"/>
              </a:rPr>
              <a:t>14°</a:t>
            </a:r>
          </a:p>
          <a:p>
            <a:pPr lvl="1"/>
            <a:r>
              <a:rPr lang="fr-BE" sz="2000" b="1" i="1" dirty="0"/>
              <a:t>Ne sont ni cessibles ni saisissables :</a:t>
            </a:r>
            <a:endParaRPr lang="fr-BE" sz="2000" b="1" i="1" dirty="0">
              <a:sym typeface="Wingdings" panose="05000000000000000000" pitchFamily="2" charset="2"/>
            </a:endParaRPr>
          </a:p>
          <a:p>
            <a:pPr lvl="1"/>
            <a:r>
              <a:rPr lang="fr-BE" sz="2000" i="1" dirty="0"/>
              <a:t>(…) les remboursements de </a:t>
            </a:r>
            <a:r>
              <a:rPr lang="fr-BE" sz="2000" b="1" i="1" dirty="0"/>
              <a:t>soins de santé et les pensions de dédommagement </a:t>
            </a:r>
            <a:r>
              <a:rPr lang="fr-BE" sz="2000" i="1" dirty="0"/>
              <a:t>visés dans la loi du 18 juillet 2017 relative à la création du statut de solidarité nationale, à l’octroi d’une pension de dédommagement et au remboursement des soins médicaux </a:t>
            </a:r>
            <a:r>
              <a:rPr lang="fr-BE" sz="2000" b="1" i="1" u="sng" dirty="0"/>
              <a:t>à la suite d’actes de terrorisme</a:t>
            </a:r>
            <a:r>
              <a:rPr lang="fr-BE" sz="2000" i="1" u="sng" dirty="0"/>
              <a:t>.</a:t>
            </a:r>
          </a:p>
          <a:p>
            <a:endParaRPr lang="fr-BE" b="1" dirty="0"/>
          </a:p>
          <a:p>
            <a:r>
              <a:rPr lang="fr-BE" dirty="0" smtClean="0"/>
              <a:t>Rejoint la GRAPA, le RIS ou encore les </a:t>
            </a:r>
            <a:r>
              <a:rPr lang="fr-BE" dirty="0"/>
              <a:t>sommes payées pour les volontaires victimes du COVID </a:t>
            </a:r>
            <a:r>
              <a:rPr lang="fr-BE" dirty="0" smtClean="0"/>
              <a:t>(ajout de 2020</a:t>
            </a:r>
            <a:r>
              <a:rPr lang="fr-BE" dirty="0"/>
              <a:t>)</a:t>
            </a:r>
          </a:p>
        </p:txBody>
      </p:sp>
    </p:spTree>
    <p:extLst>
      <p:ext uri="{BB962C8B-B14F-4D97-AF65-F5344CB8AC3E}">
        <p14:creationId xmlns:p14="http://schemas.microsoft.com/office/powerpoint/2010/main" val="4058971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BE" dirty="0"/>
          </a:p>
        </p:txBody>
      </p:sp>
      <p:sp>
        <p:nvSpPr>
          <p:cNvPr id="4" name="Titre 1"/>
          <p:cNvSpPr txBox="1">
            <a:spLocks/>
          </p:cNvSpPr>
          <p:nvPr/>
        </p:nvSpPr>
        <p:spPr>
          <a:xfrm>
            <a:off x="507629" y="808378"/>
            <a:ext cx="11301984" cy="104050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BE" b="1">
                <a:solidFill>
                  <a:srgbClr val="FF0000"/>
                </a:solidFill>
              </a:rPr>
              <a:t>3/ Le RIS</a:t>
            </a:r>
            <a:endParaRPr lang="fr-BE" dirty="0"/>
          </a:p>
        </p:txBody>
      </p:sp>
    </p:spTree>
    <p:extLst>
      <p:ext uri="{BB962C8B-B14F-4D97-AF65-F5344CB8AC3E}">
        <p14:creationId xmlns:p14="http://schemas.microsoft.com/office/powerpoint/2010/main" val="3301043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7223" y="1243584"/>
            <a:ext cx="10753725" cy="5337690"/>
          </a:xfrm>
        </p:spPr>
        <p:txBody>
          <a:bodyPr>
            <a:normAutofit fontScale="92500" lnSpcReduction="10000"/>
          </a:bodyPr>
          <a:lstStyle/>
          <a:p>
            <a:pPr marL="0" indent="0">
              <a:buNone/>
            </a:pPr>
            <a:r>
              <a:rPr lang="fr-BE" dirty="0"/>
              <a:t>Le RIS a été augmenté 6 fois en 2022 :</a:t>
            </a:r>
          </a:p>
          <a:p>
            <a:pPr marL="457200" indent="-457200">
              <a:buFont typeface="+mj-lt"/>
              <a:buAutoNum type="arabicPeriod"/>
            </a:pPr>
            <a:r>
              <a:rPr lang="fr-BE" dirty="0"/>
              <a:t>Une fois au 1</a:t>
            </a:r>
            <a:r>
              <a:rPr lang="fr-BE" baseline="30000" dirty="0"/>
              <a:t>er</a:t>
            </a:r>
            <a:r>
              <a:rPr lang="fr-BE" dirty="0"/>
              <a:t> janvier conformément à l’AR du 10/12/2020 qui prévoit une augmentation de 10,75% étalée sur 4 ans (2,6875 % par an) les 1</a:t>
            </a:r>
            <a:r>
              <a:rPr lang="fr-BE" baseline="30000" dirty="0"/>
              <a:t>er</a:t>
            </a:r>
            <a:r>
              <a:rPr lang="fr-BE" dirty="0"/>
              <a:t> janvier 2021, 2022, 2023 et 2024. </a:t>
            </a:r>
          </a:p>
          <a:p>
            <a:pPr marL="457200" indent="-457200">
              <a:buFont typeface="+mj-lt"/>
              <a:buAutoNum type="arabicPeriod"/>
            </a:pPr>
            <a:r>
              <a:rPr lang="fr-BE" dirty="0"/>
              <a:t>5 fois en vertu de l’indexation liée à l’indice des prix à la consommation (</a:t>
            </a:r>
            <a:r>
              <a:rPr lang="fr-BE" i="1" dirty="0"/>
              <a:t>art 15 loi du 26/05/2002</a:t>
            </a:r>
            <a:r>
              <a:rPr lang="fr-BE" dirty="0"/>
              <a:t>) en mars, mais, août, novembre et décembre. </a:t>
            </a:r>
            <a:endParaRPr lang="fr-BE" u="sng" dirty="0"/>
          </a:p>
          <a:p>
            <a:pPr marL="457200" indent="-457200">
              <a:buFont typeface="+mj-lt"/>
              <a:buAutoNum type="arabicPeriod"/>
            </a:pPr>
            <a:endParaRPr lang="fr-BE" dirty="0"/>
          </a:p>
          <a:p>
            <a:pPr marL="0" indent="0">
              <a:buNone/>
            </a:pPr>
            <a:endParaRPr lang="fr-BE" u="sng" dirty="0"/>
          </a:p>
          <a:p>
            <a:pPr marL="0" indent="0">
              <a:buNone/>
            </a:pPr>
            <a:endParaRPr lang="fr-BE" u="sng" dirty="0"/>
          </a:p>
          <a:p>
            <a:pPr marL="0" indent="0">
              <a:buNone/>
            </a:pPr>
            <a:endParaRPr lang="fr-BE" u="sng" dirty="0"/>
          </a:p>
          <a:p>
            <a:pPr marL="0" indent="0">
              <a:buNone/>
            </a:pPr>
            <a:endParaRPr lang="fr-BE" u="sng" dirty="0"/>
          </a:p>
          <a:p>
            <a:pPr marL="0" indent="0">
              <a:buNone/>
            </a:pPr>
            <a:endParaRPr lang="fr-BE" u="sng" dirty="0"/>
          </a:p>
          <a:p>
            <a:pPr marL="0" indent="0">
              <a:buNone/>
            </a:pPr>
            <a:r>
              <a:rPr lang="fr-BE" sz="2200" dirty="0"/>
              <a:t>Soit une augmentation annuelle de 13,23%</a:t>
            </a:r>
          </a:p>
          <a:p>
            <a:pPr marL="0" indent="0">
              <a:buNone/>
            </a:pPr>
            <a:r>
              <a:rPr lang="fr-BE" u="sng" dirty="0"/>
              <a:t>!! Au pécule en RCD !!</a:t>
            </a:r>
          </a:p>
        </p:txBody>
      </p:sp>
      <p:graphicFrame>
        <p:nvGraphicFramePr>
          <p:cNvPr id="6" name="Tableau 5"/>
          <p:cNvGraphicFramePr>
            <a:graphicFrameLocks noGrp="1"/>
          </p:cNvGraphicFramePr>
          <p:nvPr>
            <p:extLst>
              <p:ext uri="{D42A27DB-BD31-4B8C-83A1-F6EECF244321}">
                <p14:modId xmlns:p14="http://schemas.microsoft.com/office/powerpoint/2010/main" val="1380878707"/>
              </p:ext>
            </p:extLst>
          </p:nvPr>
        </p:nvGraphicFramePr>
        <p:xfrm>
          <a:off x="612569" y="3017139"/>
          <a:ext cx="11026944" cy="2217681"/>
        </p:xfrm>
        <a:graphic>
          <a:graphicData uri="http://schemas.openxmlformats.org/drawingml/2006/table">
            <a:tbl>
              <a:tblPr firstRow="1" bandRow="1">
                <a:tableStyleId>{5C22544A-7EE6-4342-B048-85BDC9FD1C3A}</a:tableStyleId>
              </a:tblPr>
              <a:tblGrid>
                <a:gridCol w="1905503">
                  <a:extLst>
                    <a:ext uri="{9D8B030D-6E8A-4147-A177-3AD203B41FA5}">
                      <a16:colId xmlns:a16="http://schemas.microsoft.com/office/drawing/2014/main" val="2503289901"/>
                    </a:ext>
                  </a:extLst>
                </a:gridCol>
                <a:gridCol w="1810088">
                  <a:extLst>
                    <a:ext uri="{9D8B030D-6E8A-4147-A177-3AD203B41FA5}">
                      <a16:colId xmlns:a16="http://schemas.microsoft.com/office/drawing/2014/main" val="869778241"/>
                    </a:ext>
                  </a:extLst>
                </a:gridCol>
                <a:gridCol w="1780032">
                  <a:extLst>
                    <a:ext uri="{9D8B030D-6E8A-4147-A177-3AD203B41FA5}">
                      <a16:colId xmlns:a16="http://schemas.microsoft.com/office/drawing/2014/main" val="1358677164"/>
                    </a:ext>
                  </a:extLst>
                </a:gridCol>
                <a:gridCol w="1085088">
                  <a:extLst>
                    <a:ext uri="{9D8B030D-6E8A-4147-A177-3AD203B41FA5}">
                      <a16:colId xmlns:a16="http://schemas.microsoft.com/office/drawing/2014/main" val="42506748"/>
                    </a:ext>
                  </a:extLst>
                </a:gridCol>
                <a:gridCol w="1146048">
                  <a:extLst>
                    <a:ext uri="{9D8B030D-6E8A-4147-A177-3AD203B41FA5}">
                      <a16:colId xmlns:a16="http://schemas.microsoft.com/office/drawing/2014/main" val="779703978"/>
                    </a:ext>
                  </a:extLst>
                </a:gridCol>
                <a:gridCol w="1255776">
                  <a:extLst>
                    <a:ext uri="{9D8B030D-6E8A-4147-A177-3AD203B41FA5}">
                      <a16:colId xmlns:a16="http://schemas.microsoft.com/office/drawing/2014/main" val="1700204599"/>
                    </a:ext>
                  </a:extLst>
                </a:gridCol>
                <a:gridCol w="1011936">
                  <a:extLst>
                    <a:ext uri="{9D8B030D-6E8A-4147-A177-3AD203B41FA5}">
                      <a16:colId xmlns:a16="http://schemas.microsoft.com/office/drawing/2014/main" val="2323263575"/>
                    </a:ext>
                  </a:extLst>
                </a:gridCol>
                <a:gridCol w="1032473">
                  <a:extLst>
                    <a:ext uri="{9D8B030D-6E8A-4147-A177-3AD203B41FA5}">
                      <a16:colId xmlns:a16="http://schemas.microsoft.com/office/drawing/2014/main" val="165220736"/>
                    </a:ext>
                  </a:extLst>
                </a:gridCol>
              </a:tblGrid>
              <a:tr h="433197">
                <a:tc>
                  <a:txBody>
                    <a:bodyPr/>
                    <a:lstStyle/>
                    <a:p>
                      <a:endParaRPr lang="fr-BE" dirty="0"/>
                    </a:p>
                  </a:txBody>
                  <a:tcPr/>
                </a:tc>
                <a:tc>
                  <a:txBody>
                    <a:bodyPr/>
                    <a:lstStyle/>
                    <a:p>
                      <a:pPr algn="ctr"/>
                      <a:r>
                        <a:rPr lang="fr-BE" dirty="0"/>
                        <a:t>Sur base annuelle</a:t>
                      </a:r>
                    </a:p>
                  </a:txBody>
                  <a:tcPr>
                    <a:lnB w="12700" cap="flat" cmpd="sng" algn="ctr">
                      <a:solidFill>
                        <a:schemeClr val="tx1"/>
                      </a:solidFill>
                      <a:prstDash val="solid"/>
                      <a:round/>
                      <a:headEnd type="none" w="med" len="med"/>
                      <a:tailEnd type="none" w="med" len="med"/>
                    </a:lnB>
                  </a:tcPr>
                </a:tc>
                <a:tc gridSpan="6">
                  <a:txBody>
                    <a:bodyPr/>
                    <a:lstStyle/>
                    <a:p>
                      <a:pPr algn="ctr"/>
                      <a:r>
                        <a:rPr lang="fr-BE" dirty="0"/>
                        <a:t>Sur base mensuelle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ctr"/>
                      <a:endParaRPr lang="fr-B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BE" dirty="0"/>
                    </a:p>
                  </a:txBody>
                  <a:tcPr/>
                </a:tc>
                <a:tc hMerge="1">
                  <a:txBody>
                    <a:bodyPr/>
                    <a:lstStyle/>
                    <a:p>
                      <a:endParaRPr lang="fr-BE" dirty="0"/>
                    </a:p>
                  </a:txBody>
                  <a:tcPr/>
                </a:tc>
                <a:tc hMerge="1">
                  <a:txBody>
                    <a:bodyPr/>
                    <a:lstStyle/>
                    <a:p>
                      <a:endParaRPr lang="fr-BE" dirty="0"/>
                    </a:p>
                  </a:txBody>
                  <a:tcPr/>
                </a:tc>
                <a:tc hMerge="1">
                  <a:txBody>
                    <a:bodyPr/>
                    <a:lstStyle/>
                    <a:p>
                      <a:endParaRPr lang="fr-BE" dirty="0"/>
                    </a:p>
                  </a:txBody>
                  <a:tcPr/>
                </a:tc>
                <a:extLst>
                  <a:ext uri="{0D108BD9-81ED-4DB2-BD59-A6C34878D82A}">
                    <a16:rowId xmlns:a16="http://schemas.microsoft.com/office/drawing/2014/main" val="752870057"/>
                  </a:ext>
                </a:extLst>
              </a:tr>
              <a:tr h="409074">
                <a:tc>
                  <a:txBody>
                    <a:bodyPr/>
                    <a:lstStyle/>
                    <a:p>
                      <a:endParaRPr lang="fr-BE" dirty="0"/>
                    </a:p>
                  </a:txBody>
                  <a:tcPr>
                    <a:lnR w="12700" cap="flat" cmpd="sng" algn="ctr">
                      <a:solidFill>
                        <a:schemeClr val="tx1"/>
                      </a:solidFill>
                      <a:prstDash val="solid"/>
                      <a:round/>
                      <a:headEnd type="none" w="med" len="med"/>
                      <a:tailEnd type="none" w="med" len="med"/>
                    </a:lnR>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b="1" dirty="0"/>
                        <a:t>01/01/</a:t>
                      </a:r>
                      <a:r>
                        <a:rPr lang="fr-BE" b="1" baseline="0" dirty="0"/>
                        <a:t>2023</a:t>
                      </a:r>
                      <a:endParaRPr lang="fr-BE"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B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BE" sz="1200" kern="1200" dirty="0">
                          <a:solidFill>
                            <a:schemeClr val="dk1"/>
                          </a:solidFill>
                          <a:latin typeface="+mn-lt"/>
                          <a:ea typeface="+mn-ea"/>
                          <a:cs typeface="+mn-cs"/>
                        </a:rPr>
                        <a:t>01/12/2022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BE" sz="1200" kern="1200" dirty="0">
                          <a:solidFill>
                            <a:schemeClr val="dk1"/>
                          </a:solidFill>
                          <a:latin typeface="+mn-lt"/>
                          <a:ea typeface="+mn-ea"/>
                          <a:cs typeface="+mn-cs"/>
                        </a:rPr>
                        <a:t>01/11/2022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BE" sz="1200" kern="1200" dirty="0">
                          <a:solidFill>
                            <a:schemeClr val="dk1"/>
                          </a:solidFill>
                          <a:latin typeface="+mn-lt"/>
                          <a:ea typeface="+mn-ea"/>
                          <a:cs typeface="+mn-cs"/>
                        </a:rPr>
                        <a:t>01/08/2022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BE" sz="1200" kern="1200" dirty="0">
                          <a:solidFill>
                            <a:schemeClr val="dk1"/>
                          </a:solidFill>
                          <a:latin typeface="+mn-lt"/>
                          <a:ea typeface="+mn-ea"/>
                          <a:cs typeface="+mn-cs"/>
                        </a:rPr>
                        <a:t>01/05/2022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BE" sz="1200" kern="1200" dirty="0">
                          <a:solidFill>
                            <a:schemeClr val="dk1"/>
                          </a:solidFill>
                          <a:latin typeface="+mn-lt"/>
                          <a:ea typeface="+mn-ea"/>
                          <a:cs typeface="+mn-cs"/>
                        </a:rPr>
                        <a:t>01/03/2022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9202375"/>
                  </a:ext>
                </a:extLst>
              </a:tr>
              <a:tr h="3519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a:t>Cat. 1 - cohabitant</a:t>
                      </a:r>
                    </a:p>
                  </a:txBody>
                  <a:tcPr/>
                </a:tc>
                <a:tc>
                  <a:txBody>
                    <a:bodyPr/>
                    <a:lstStyle/>
                    <a:p>
                      <a:pPr algn="ctr"/>
                      <a:r>
                        <a:rPr lang="fr-BE" b="1" dirty="0"/>
                        <a:t>9.713,04</a:t>
                      </a:r>
                      <a:r>
                        <a:rPr lang="fr-BE" b="1" baseline="0" dirty="0"/>
                        <a:t> EUR</a:t>
                      </a:r>
                      <a:endParaRPr lang="fr-BE" b="1" dirty="0"/>
                    </a:p>
                  </a:txBody>
                  <a:tcPr anchor="ctr">
                    <a:lnT w="12700" cap="flat" cmpd="sng" algn="ctr">
                      <a:solidFill>
                        <a:schemeClr val="tx1"/>
                      </a:solidFill>
                      <a:prstDash val="solid"/>
                      <a:round/>
                      <a:headEnd type="none" w="med" len="med"/>
                      <a:tailEnd type="none" w="med" len="med"/>
                    </a:lnT>
                  </a:tcPr>
                </a:tc>
                <a:tc>
                  <a:txBody>
                    <a:bodyPr/>
                    <a:lstStyle/>
                    <a:p>
                      <a:pPr algn="ctr"/>
                      <a:r>
                        <a:rPr lang="fr-BE" sz="1800" b="1" i="0" kern="1200" dirty="0">
                          <a:solidFill>
                            <a:schemeClr val="dk1"/>
                          </a:solidFill>
                          <a:effectLst/>
                          <a:latin typeface="+mn-lt"/>
                          <a:ea typeface="+mn-ea"/>
                          <a:cs typeface="+mn-cs"/>
                        </a:rPr>
                        <a:t> 809,42 EUR</a:t>
                      </a:r>
                      <a:endParaRPr lang="fr-BE" b="1" dirty="0"/>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a:solidFill>
                            <a:schemeClr val="dk1"/>
                          </a:solidFill>
                          <a:latin typeface="+mn-lt"/>
                          <a:ea typeface="+mn-ea"/>
                          <a:cs typeface="+mn-cs"/>
                        </a:rPr>
                        <a:t>789,29 EUR</a:t>
                      </a:r>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a:solidFill>
                            <a:schemeClr val="dk1"/>
                          </a:solidFill>
                          <a:latin typeface="+mn-lt"/>
                          <a:ea typeface="+mn-ea"/>
                          <a:cs typeface="+mn-cs"/>
                        </a:rPr>
                        <a:t>773,80</a:t>
                      </a:r>
                      <a:r>
                        <a:rPr lang="fr-BE" sz="1200" kern="1200" baseline="0" dirty="0">
                          <a:solidFill>
                            <a:schemeClr val="dk1"/>
                          </a:solidFill>
                          <a:latin typeface="+mn-lt"/>
                          <a:ea typeface="+mn-ea"/>
                          <a:cs typeface="+mn-cs"/>
                        </a:rPr>
                        <a:t> EUR</a:t>
                      </a:r>
                      <a:endParaRPr lang="fr-BE" sz="1200" kern="1200" dirty="0">
                        <a:solidFill>
                          <a:schemeClr val="dk1"/>
                        </a:solidFill>
                        <a:latin typeface="+mn-lt"/>
                        <a:ea typeface="+mn-ea"/>
                        <a:cs typeface="+mn-cs"/>
                      </a:endParaRPr>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a:solidFill>
                            <a:schemeClr val="dk1"/>
                          </a:solidFill>
                          <a:latin typeface="+mn-lt"/>
                          <a:ea typeface="+mn-ea"/>
                          <a:cs typeface="+mn-cs"/>
                        </a:rPr>
                        <a:t>758,64 EUR</a:t>
                      </a:r>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a:solidFill>
                            <a:schemeClr val="dk1"/>
                          </a:solidFill>
                          <a:latin typeface="+mn-lt"/>
                          <a:ea typeface="+mn-ea"/>
                          <a:cs typeface="+mn-cs"/>
                        </a:rPr>
                        <a:t>743,68 EUR</a:t>
                      </a:r>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a:solidFill>
                            <a:schemeClr val="dk1"/>
                          </a:solidFill>
                          <a:latin typeface="+mn-lt"/>
                          <a:ea typeface="+mn-ea"/>
                          <a:cs typeface="+mn-cs"/>
                        </a:rPr>
                        <a:t>729,20 EUR</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8217438"/>
                  </a:ext>
                </a:extLst>
              </a:tr>
              <a:tr h="0">
                <a:tc>
                  <a:txBody>
                    <a:bodyPr/>
                    <a:lstStyle/>
                    <a:p>
                      <a:r>
                        <a:rPr lang="fr-BE" dirty="0"/>
                        <a:t>Cat. 2 – isolé</a:t>
                      </a:r>
                    </a:p>
                  </a:txBody>
                  <a:tcPr/>
                </a:tc>
                <a:tc>
                  <a:txBody>
                    <a:bodyPr/>
                    <a:lstStyle/>
                    <a:p>
                      <a:pPr algn="ctr"/>
                      <a:r>
                        <a:rPr lang="fr-BE" b="1" dirty="0">
                          <a:effectLst/>
                        </a:rPr>
                        <a:t>14.459,58 EUR</a:t>
                      </a:r>
                    </a:p>
                  </a:txBody>
                  <a:tcPr marL="95250" marR="95250" marT="47625" marB="47625" anchor="ctr"/>
                </a:tc>
                <a:tc>
                  <a:txBody>
                    <a:bodyPr/>
                    <a:lstStyle/>
                    <a:p>
                      <a:pPr algn="ctr"/>
                      <a:r>
                        <a:rPr lang="fr-BE" b="1" dirty="0">
                          <a:effectLst/>
                        </a:rPr>
                        <a:t>1.214,13 EUR</a:t>
                      </a:r>
                    </a:p>
                  </a:txBody>
                  <a:tcPr marL="95250" marR="95250" marT="47625" marB="47625" anchor="ctr"/>
                </a:tc>
                <a:tc>
                  <a:txBody>
                    <a:bodyPr/>
                    <a:lstStyle/>
                    <a:p>
                      <a:pPr marL="0" algn="ctr" defTabSz="914400" rtl="0" eaLnBrk="1" latinLnBrk="0" hangingPunct="1"/>
                      <a:r>
                        <a:rPr lang="fr-BE" sz="1200" kern="1200" dirty="0">
                          <a:solidFill>
                            <a:schemeClr val="dk1"/>
                          </a:solidFill>
                          <a:latin typeface="+mn-lt"/>
                          <a:ea typeface="+mn-ea"/>
                          <a:cs typeface="+mn-cs"/>
                        </a:rPr>
                        <a:t>1.183,94 EUR</a:t>
                      </a:r>
                    </a:p>
                  </a:txBody>
                  <a:tcPr marL="95250" marR="95250" marT="47625" marB="47625" anchor="ctr"/>
                </a:tc>
                <a:tc>
                  <a:txBody>
                    <a:bodyPr/>
                    <a:lstStyle/>
                    <a:p>
                      <a:pPr marL="0" algn="ctr" defTabSz="914400" rtl="0" eaLnBrk="1" latinLnBrk="0" hangingPunct="1"/>
                      <a:r>
                        <a:rPr lang="fr-BE" sz="1200" kern="1200" dirty="0">
                          <a:solidFill>
                            <a:schemeClr val="dk1"/>
                          </a:solidFill>
                          <a:latin typeface="+mn-lt"/>
                          <a:ea typeface="+mn-ea"/>
                          <a:cs typeface="+mn-cs"/>
                        </a:rPr>
                        <a:t>1.160,70</a:t>
                      </a:r>
                      <a:r>
                        <a:rPr lang="fr-BE" sz="1200" kern="1200" baseline="0" dirty="0">
                          <a:solidFill>
                            <a:schemeClr val="dk1"/>
                          </a:solidFill>
                          <a:latin typeface="+mn-lt"/>
                          <a:ea typeface="+mn-ea"/>
                          <a:cs typeface="+mn-cs"/>
                        </a:rPr>
                        <a:t> EUR</a:t>
                      </a:r>
                      <a:endParaRPr lang="fr-BE" sz="1200" kern="1200" dirty="0">
                        <a:solidFill>
                          <a:schemeClr val="dk1"/>
                        </a:solidFill>
                        <a:latin typeface="+mn-lt"/>
                        <a:ea typeface="+mn-ea"/>
                        <a:cs typeface="+mn-cs"/>
                      </a:endParaRPr>
                    </a:p>
                  </a:txBody>
                  <a:tcPr anchor="ctr"/>
                </a:tc>
                <a:tc>
                  <a:txBody>
                    <a:bodyPr/>
                    <a:lstStyle/>
                    <a:p>
                      <a:pPr marL="0" algn="ctr" defTabSz="914400" rtl="0" eaLnBrk="1" latinLnBrk="0" hangingPunct="1"/>
                      <a:r>
                        <a:rPr lang="fr-BE" sz="1200" kern="1200" dirty="0">
                          <a:solidFill>
                            <a:schemeClr val="dk1"/>
                          </a:solidFill>
                          <a:latin typeface="+mn-lt"/>
                          <a:ea typeface="+mn-ea"/>
                          <a:cs typeface="+mn-cs"/>
                        </a:rPr>
                        <a:t>1.137,97 EUR</a:t>
                      </a:r>
                    </a:p>
                  </a:txBody>
                  <a:tcPr anchor="ctr"/>
                </a:tc>
                <a:tc>
                  <a:txBody>
                    <a:bodyPr/>
                    <a:lstStyle/>
                    <a:p>
                      <a:pPr marL="0" algn="ctr" defTabSz="914400" rtl="0" eaLnBrk="1" latinLnBrk="0" hangingPunct="1"/>
                      <a:r>
                        <a:rPr lang="fr-BE" sz="1200" kern="1200" dirty="0">
                          <a:solidFill>
                            <a:schemeClr val="dk1"/>
                          </a:solidFill>
                          <a:latin typeface="+mn-lt"/>
                          <a:ea typeface="+mn-ea"/>
                          <a:cs typeface="+mn-cs"/>
                        </a:rPr>
                        <a:t>1.115,67</a:t>
                      </a:r>
                      <a:r>
                        <a:rPr lang="fr-BE" sz="1200" kern="1200" baseline="0" dirty="0">
                          <a:solidFill>
                            <a:schemeClr val="dk1"/>
                          </a:solidFill>
                          <a:latin typeface="+mn-lt"/>
                          <a:ea typeface="+mn-ea"/>
                          <a:cs typeface="+mn-cs"/>
                        </a:rPr>
                        <a:t> EUR</a:t>
                      </a:r>
                      <a:endParaRPr lang="fr-BE" sz="1200" kern="1200" dirty="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dk1"/>
                          </a:solidFill>
                          <a:latin typeface="+mn-lt"/>
                          <a:ea typeface="+mn-ea"/>
                          <a:cs typeface="+mn-cs"/>
                        </a:rPr>
                        <a:t>1.093,80 EUR</a:t>
                      </a:r>
                    </a:p>
                  </a:txBody>
                  <a:tcPr anchor="ctr"/>
                </a:tc>
                <a:extLst>
                  <a:ext uri="{0D108BD9-81ED-4DB2-BD59-A6C34878D82A}">
                    <a16:rowId xmlns:a16="http://schemas.microsoft.com/office/drawing/2014/main" val="1827432461"/>
                  </a:ext>
                </a:extLst>
              </a:tr>
              <a:tr h="351919">
                <a:tc>
                  <a:txBody>
                    <a:bodyPr/>
                    <a:lstStyle/>
                    <a:p>
                      <a:r>
                        <a:rPr lang="fr-BE" dirty="0"/>
                        <a:t>Cat.</a:t>
                      </a:r>
                      <a:r>
                        <a:rPr lang="fr-BE" baseline="0" dirty="0"/>
                        <a:t> 3 – famille à charge</a:t>
                      </a:r>
                      <a:endParaRPr lang="fr-BE" dirty="0"/>
                    </a:p>
                  </a:txBody>
                  <a:tcPr/>
                </a:tc>
                <a:tc>
                  <a:txBody>
                    <a:bodyPr/>
                    <a:lstStyle/>
                    <a:p>
                      <a:pPr algn="ctr"/>
                      <a:r>
                        <a:rPr lang="fr-BE" sz="1800" b="1" kern="1200" dirty="0">
                          <a:solidFill>
                            <a:schemeClr val="dk1"/>
                          </a:solidFill>
                          <a:effectLst/>
                          <a:latin typeface="+mn-lt"/>
                          <a:ea typeface="+mn-ea"/>
                          <a:cs typeface="+mn-cs"/>
                        </a:rPr>
                        <a:t>19.690,01</a:t>
                      </a:r>
                      <a:r>
                        <a:rPr lang="fr-BE" sz="1800" b="1" kern="1200" baseline="0" dirty="0">
                          <a:solidFill>
                            <a:schemeClr val="dk1"/>
                          </a:solidFill>
                          <a:effectLst/>
                          <a:latin typeface="+mn-lt"/>
                          <a:ea typeface="+mn-ea"/>
                          <a:cs typeface="+mn-cs"/>
                        </a:rPr>
                        <a:t> EUR</a:t>
                      </a:r>
                      <a:endParaRPr lang="fr-BE" sz="1800" b="1" kern="1200" dirty="0">
                        <a:solidFill>
                          <a:schemeClr val="dk1"/>
                        </a:solidFill>
                        <a:effectLst/>
                        <a:latin typeface="+mn-lt"/>
                        <a:ea typeface="+mn-ea"/>
                        <a:cs typeface="+mn-cs"/>
                      </a:endParaRPr>
                    </a:p>
                  </a:txBody>
                  <a:tcPr anchor="ctr"/>
                </a:tc>
                <a:tc>
                  <a:txBody>
                    <a:bodyPr/>
                    <a:lstStyle/>
                    <a:p>
                      <a:pPr algn="ctr"/>
                      <a:r>
                        <a:rPr lang="fr-BE" b="1" dirty="0">
                          <a:effectLst/>
                        </a:rPr>
                        <a:t>1.640,83 EUR</a:t>
                      </a:r>
                    </a:p>
                  </a:txBody>
                  <a:tcPr marL="95250" marR="95250" marT="47625" marB="47625" anchor="ctr"/>
                </a:tc>
                <a:tc>
                  <a:txBody>
                    <a:bodyPr/>
                    <a:lstStyle/>
                    <a:p>
                      <a:pPr marL="0" algn="ctr" defTabSz="914400" rtl="0" eaLnBrk="1" latinLnBrk="0" hangingPunct="1"/>
                      <a:r>
                        <a:rPr lang="fr-BE" sz="1200" kern="1200" dirty="0">
                          <a:solidFill>
                            <a:schemeClr val="dk1"/>
                          </a:solidFill>
                          <a:latin typeface="+mn-lt"/>
                          <a:ea typeface="+mn-ea"/>
                          <a:cs typeface="+mn-cs"/>
                        </a:rPr>
                        <a:t>1.600,03 EUR</a:t>
                      </a:r>
                    </a:p>
                  </a:txBody>
                  <a:tcPr marL="95250" marR="95250" marT="47625" marB="47625" anchor="ctr"/>
                </a:tc>
                <a:tc>
                  <a:txBody>
                    <a:bodyPr/>
                    <a:lstStyle/>
                    <a:p>
                      <a:pPr marL="0" algn="ctr" defTabSz="914400" rtl="0" eaLnBrk="1" latinLnBrk="0" hangingPunct="1"/>
                      <a:r>
                        <a:rPr lang="fr-BE" sz="1200" kern="1200" dirty="0">
                          <a:solidFill>
                            <a:schemeClr val="dk1"/>
                          </a:solidFill>
                          <a:latin typeface="+mn-lt"/>
                          <a:ea typeface="+mn-ea"/>
                          <a:cs typeface="+mn-cs"/>
                        </a:rPr>
                        <a:t>1.568,62EUR</a:t>
                      </a:r>
                    </a:p>
                  </a:txBody>
                  <a:tcPr anchor="ctr"/>
                </a:tc>
                <a:tc>
                  <a:txBody>
                    <a:bodyPr/>
                    <a:lstStyle/>
                    <a:p>
                      <a:pPr marL="0" algn="ctr" defTabSz="914400" rtl="0" eaLnBrk="1" latinLnBrk="0" hangingPunct="1"/>
                      <a:r>
                        <a:rPr lang="fr-BE" sz="1200" kern="1200" dirty="0">
                          <a:solidFill>
                            <a:schemeClr val="dk1"/>
                          </a:solidFill>
                          <a:latin typeface="+mn-lt"/>
                          <a:ea typeface="+mn-ea"/>
                          <a:cs typeface="+mn-cs"/>
                        </a:rPr>
                        <a:t>1.537,90 EUR</a:t>
                      </a:r>
                    </a:p>
                  </a:txBody>
                  <a:tcPr anchor="ctr"/>
                </a:tc>
                <a:tc>
                  <a:txBody>
                    <a:bodyPr/>
                    <a:lstStyle/>
                    <a:p>
                      <a:pPr marL="0" algn="ctr" defTabSz="914400" rtl="0" eaLnBrk="1" latinLnBrk="0" hangingPunct="1"/>
                      <a:r>
                        <a:rPr lang="fr-BE" sz="1200" kern="1200" dirty="0">
                          <a:solidFill>
                            <a:schemeClr val="dk1"/>
                          </a:solidFill>
                          <a:latin typeface="+mn-lt"/>
                          <a:ea typeface="+mn-ea"/>
                          <a:cs typeface="+mn-cs"/>
                        </a:rPr>
                        <a:t>1.507,77 EUR</a:t>
                      </a:r>
                    </a:p>
                  </a:txBody>
                  <a:tcPr anchor="ctr"/>
                </a:tc>
                <a:tc>
                  <a:txBody>
                    <a:bodyPr/>
                    <a:lstStyle/>
                    <a:p>
                      <a:pPr marL="0" algn="ctr" defTabSz="914400" rtl="0" eaLnBrk="1" latinLnBrk="0" hangingPunct="1"/>
                      <a:r>
                        <a:rPr lang="fr-BE" sz="1200" kern="1200" dirty="0">
                          <a:solidFill>
                            <a:schemeClr val="dk1"/>
                          </a:solidFill>
                          <a:latin typeface="+mn-lt"/>
                          <a:ea typeface="+mn-ea"/>
                          <a:cs typeface="+mn-cs"/>
                        </a:rPr>
                        <a:t>1.478,22 EUR</a:t>
                      </a:r>
                    </a:p>
                  </a:txBody>
                  <a:tcPr anchor="ctr"/>
                </a:tc>
                <a:extLst>
                  <a:ext uri="{0D108BD9-81ED-4DB2-BD59-A6C34878D82A}">
                    <a16:rowId xmlns:a16="http://schemas.microsoft.com/office/drawing/2014/main" val="2069545360"/>
                  </a:ext>
                </a:extLst>
              </a:tr>
            </a:tbl>
          </a:graphicData>
        </a:graphic>
      </p:graphicFrame>
    </p:spTree>
    <p:extLst>
      <p:ext uri="{BB962C8B-B14F-4D97-AF65-F5344CB8AC3E}">
        <p14:creationId xmlns:p14="http://schemas.microsoft.com/office/powerpoint/2010/main" val="1301810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BE"/>
          </a:p>
        </p:txBody>
      </p:sp>
      <p:sp>
        <p:nvSpPr>
          <p:cNvPr id="4" name="Titre 1"/>
          <p:cNvSpPr txBox="1">
            <a:spLocks/>
          </p:cNvSpPr>
          <p:nvPr/>
        </p:nvSpPr>
        <p:spPr>
          <a:xfrm>
            <a:off x="8831822" y="3165733"/>
            <a:ext cx="3276094" cy="104050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BE" b="1" dirty="0">
                <a:solidFill>
                  <a:srgbClr val="FF0000"/>
                </a:solidFill>
              </a:rPr>
              <a:t>4/ Le loyer</a:t>
            </a:r>
            <a:endParaRPr lang="fr-BE" dirty="0"/>
          </a:p>
        </p:txBody>
      </p:sp>
    </p:spTree>
    <p:extLst>
      <p:ext uri="{BB962C8B-B14F-4D97-AF65-F5344CB8AC3E}">
        <p14:creationId xmlns:p14="http://schemas.microsoft.com/office/powerpoint/2010/main" val="3129904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7223" y="1011936"/>
            <a:ext cx="10753725" cy="5569338"/>
          </a:xfrm>
        </p:spPr>
        <p:txBody>
          <a:bodyPr>
            <a:normAutofit/>
          </a:bodyPr>
          <a:lstStyle/>
          <a:p>
            <a:pPr marL="0" indent="0">
              <a:buNone/>
            </a:pPr>
            <a:r>
              <a:rPr lang="fr-BE" dirty="0"/>
              <a:t>L ’indexation du loyer, si elle n’est pas écartée par le contrat de bail, a lieu une fois par an à la date d’anniversaire du contrat sur demande du bailleur. </a:t>
            </a:r>
          </a:p>
          <a:p>
            <a:pPr marL="0" indent="0">
              <a:buNone/>
            </a:pPr>
            <a:r>
              <a:rPr lang="fr-BE" dirty="0"/>
              <a:t>Elle était d’environ 10% en janvier 2023.</a:t>
            </a:r>
          </a:p>
          <a:p>
            <a:pPr marL="0" indent="0">
              <a:buNone/>
            </a:pPr>
            <a:r>
              <a:rPr lang="fr-BE" dirty="0"/>
              <a:t>Par </a:t>
            </a:r>
            <a:r>
              <a:rPr lang="fr-BE" b="1" dirty="0"/>
              <a:t>Ordonnance du 13/10/2022</a:t>
            </a:r>
            <a:r>
              <a:rPr lang="fr-BE" dirty="0"/>
              <a:t>, La Région bruxelloise a décidé de limiter ça </a:t>
            </a:r>
            <a:r>
              <a:rPr lang="fr-BE" u="sng" dirty="0"/>
              <a:t>en interdisant l’indexation des « passoires énergétiques » sans PEB ou avec PEB F ou G, et en la limitant à 50% pour les PEB E.</a:t>
            </a:r>
          </a:p>
          <a:p>
            <a:pPr marL="0" indent="0">
              <a:buNone/>
            </a:pPr>
            <a:r>
              <a:rPr lang="fr-BE" dirty="0"/>
              <a:t>Plusieurs conditions pour pouvoir indexer :</a:t>
            </a:r>
          </a:p>
          <a:p>
            <a:pPr>
              <a:buFont typeface="Wingdings" panose="05000000000000000000" pitchFamily="2" charset="2"/>
              <a:buChar char="Ø"/>
            </a:pPr>
            <a:r>
              <a:rPr lang="fr-BE" dirty="0"/>
              <a:t>Si le </a:t>
            </a:r>
            <a:r>
              <a:rPr lang="fr-BE" b="1" dirty="0"/>
              <a:t>contrat de bail est enregistré</a:t>
            </a:r>
          </a:p>
          <a:p>
            <a:pPr>
              <a:buFont typeface="Wingdings" panose="05000000000000000000" pitchFamily="2" charset="2"/>
              <a:buChar char="Ø"/>
            </a:pPr>
            <a:r>
              <a:rPr lang="fr-BE" dirty="0"/>
              <a:t>Si le </a:t>
            </a:r>
            <a:r>
              <a:rPr lang="fr-BE" b="1" dirty="0"/>
              <a:t>PEB a été transmis </a:t>
            </a:r>
            <a:r>
              <a:rPr lang="fr-BE" dirty="0"/>
              <a:t>au débiteur</a:t>
            </a:r>
            <a:endParaRPr lang="fr-BE" u="sng" dirty="0"/>
          </a:p>
          <a:p>
            <a:pPr marL="0" indent="0">
              <a:buNone/>
            </a:pPr>
            <a:r>
              <a:rPr lang="fr-BE" dirty="0"/>
              <a:t>Pour une </a:t>
            </a:r>
            <a:r>
              <a:rPr lang="fr-BE" b="1" dirty="0"/>
              <a:t>période limitée </a:t>
            </a:r>
            <a:r>
              <a:rPr lang="fr-BE" dirty="0"/>
              <a:t>du 14/10/2022 au 13/10/2023 (pour l’instant)</a:t>
            </a:r>
          </a:p>
          <a:p>
            <a:pPr marL="0" indent="0">
              <a:buNone/>
            </a:pPr>
            <a:endParaRPr lang="fr-BE" u="sng" dirty="0"/>
          </a:p>
          <a:p>
            <a:pPr marL="0" indent="0">
              <a:buNone/>
            </a:pPr>
            <a:r>
              <a:rPr lang="fr-BE" dirty="0"/>
              <a:t>A noter que cette protection ne joue pas pour les logements sociaux dont le loyer est calculé en fonction de leur revenu. </a:t>
            </a:r>
            <a:r>
              <a:rPr lang="fr-BE" dirty="0">
                <a:sym typeface="Wingdings" panose="05000000000000000000" pitchFamily="2" charset="2"/>
              </a:rPr>
              <a:t> suivre les règles du contrat de bail.</a:t>
            </a:r>
            <a:endParaRPr lang="fr-BE" dirty="0"/>
          </a:p>
        </p:txBody>
      </p:sp>
    </p:spTree>
    <p:extLst>
      <p:ext uri="{BB962C8B-B14F-4D97-AF65-F5344CB8AC3E}">
        <p14:creationId xmlns:p14="http://schemas.microsoft.com/office/powerpoint/2010/main" val="282847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6728972" y="2205894"/>
            <a:ext cx="6047527" cy="2696706"/>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BE" b="1" dirty="0">
                <a:solidFill>
                  <a:srgbClr val="FF0000"/>
                </a:solidFill>
                <a:latin typeface="+mn-lt"/>
                <a:ea typeface="+mn-ea"/>
                <a:cs typeface="+mn-cs"/>
              </a:rPr>
              <a:t>5/ Les amendes de </a:t>
            </a:r>
          </a:p>
          <a:p>
            <a:r>
              <a:rPr lang="fr-BE" b="1" dirty="0">
                <a:solidFill>
                  <a:srgbClr val="FF0000"/>
                </a:solidFill>
                <a:latin typeface="+mn-lt"/>
                <a:ea typeface="+mn-ea"/>
                <a:cs typeface="+mn-cs"/>
              </a:rPr>
              <a:t>stationnement et </a:t>
            </a:r>
          </a:p>
          <a:p>
            <a:r>
              <a:rPr lang="fr-BE" b="1" dirty="0">
                <a:solidFill>
                  <a:srgbClr val="FF0000"/>
                </a:solidFill>
                <a:latin typeface="+mn-lt"/>
                <a:ea typeface="+mn-ea"/>
                <a:cs typeface="+mn-cs"/>
              </a:rPr>
              <a:t>de Roulage</a:t>
            </a:r>
          </a:p>
        </p:txBody>
      </p:sp>
      <p:sp>
        <p:nvSpPr>
          <p:cNvPr id="2" name="Espace réservé du contenu 1"/>
          <p:cNvSpPr>
            <a:spLocks noGrp="1"/>
          </p:cNvSpPr>
          <p:nvPr>
            <p:ph idx="1"/>
          </p:nvPr>
        </p:nvSpPr>
        <p:spPr/>
        <p:txBody>
          <a:bodyPr/>
          <a:lstStyle/>
          <a:p>
            <a:endParaRPr lang="fr-BE"/>
          </a:p>
        </p:txBody>
      </p:sp>
    </p:spTree>
    <p:extLst>
      <p:ext uri="{BB962C8B-B14F-4D97-AF65-F5344CB8AC3E}">
        <p14:creationId xmlns:p14="http://schemas.microsoft.com/office/powerpoint/2010/main" val="572307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7358" y="-105103"/>
            <a:ext cx="10772775" cy="1658198"/>
          </a:xfrm>
        </p:spPr>
        <p:txBody>
          <a:bodyPr>
            <a:normAutofit/>
          </a:bodyPr>
          <a:lstStyle/>
          <a:p>
            <a:r>
              <a:rPr lang="fr-BE" sz="3600" b="1" dirty="0">
                <a:solidFill>
                  <a:srgbClr val="FF0000"/>
                </a:solidFill>
                <a:latin typeface="+mn-lt"/>
                <a:ea typeface="+mn-ea"/>
                <a:cs typeface="+mn-cs"/>
              </a:rPr>
              <a:t>5/1 Parking.brussels</a:t>
            </a:r>
          </a:p>
        </p:txBody>
      </p:sp>
      <p:sp>
        <p:nvSpPr>
          <p:cNvPr id="3" name="Espace réservé du contenu 2"/>
          <p:cNvSpPr>
            <a:spLocks noGrp="1"/>
          </p:cNvSpPr>
          <p:nvPr>
            <p:ph idx="1"/>
          </p:nvPr>
        </p:nvSpPr>
        <p:spPr>
          <a:xfrm>
            <a:off x="517358" y="1040524"/>
            <a:ext cx="11213431" cy="5612524"/>
          </a:xfrm>
        </p:spPr>
        <p:txBody>
          <a:bodyPr>
            <a:normAutofit fontScale="92500" lnSpcReduction="20000"/>
          </a:bodyPr>
          <a:lstStyle/>
          <a:p>
            <a:pPr marL="0" indent="0">
              <a:buNone/>
            </a:pPr>
            <a:r>
              <a:rPr lang="fr-BE" sz="2800" b="1" u="sng" dirty="0">
                <a:solidFill>
                  <a:schemeClr val="tx1"/>
                </a:solidFill>
              </a:rPr>
              <a:t>Problématique des Scan-car (9 communes mais pas Forest pour l’instant)</a:t>
            </a:r>
          </a:p>
          <a:p>
            <a:pPr marL="0" indent="0">
              <a:buNone/>
            </a:pPr>
            <a:r>
              <a:rPr lang="fr-BE" dirty="0"/>
              <a:t>Le système de contrôle automatisé du stationnement par scan utilisé par certaines communes ne permet pas de détecter si une carte de stationnement pour personnes à mobilité réduite est placée à l'intérieur du véhicule et si la personne bénéficie du stationnement gratuit.</a:t>
            </a:r>
            <a:endParaRPr lang="fr-BE" sz="1200" b="1" u="sng" dirty="0">
              <a:solidFill>
                <a:schemeClr val="tx1"/>
              </a:solidFill>
            </a:endParaRPr>
          </a:p>
          <a:p>
            <a:pPr marL="0" indent="0">
              <a:buNone/>
            </a:pPr>
            <a:endParaRPr lang="fr-BE" sz="1100" i="1" dirty="0"/>
          </a:p>
          <a:p>
            <a:pPr>
              <a:buFont typeface="Wingdings" panose="05000000000000000000" pitchFamily="2" charset="2"/>
              <a:buChar char="Ø"/>
            </a:pPr>
            <a:r>
              <a:rPr lang="fr-BE" i="1" dirty="0"/>
              <a:t>TPI Bruxelles, Ch. des Référés, du 02/05/2022</a:t>
            </a:r>
            <a:r>
              <a:rPr lang="fr-BE" dirty="0"/>
              <a:t>.</a:t>
            </a:r>
          </a:p>
          <a:p>
            <a:pPr marL="0" indent="0">
              <a:buNone/>
            </a:pPr>
            <a:r>
              <a:rPr lang="fr-BE" dirty="0"/>
              <a:t>Le Tribunal a reconnu une discrimination dans le fait de ne pas reconnaitre les cartes « handicapé » et laissé à l’Agence de stationnement 4 mois à partir de la signification pour régler le problème.</a:t>
            </a:r>
          </a:p>
          <a:p>
            <a:pPr marL="0" indent="0">
              <a:buNone/>
            </a:pPr>
            <a:endParaRPr lang="fr-BE" sz="1100" dirty="0"/>
          </a:p>
          <a:p>
            <a:pPr>
              <a:buFont typeface="Wingdings" panose="05000000000000000000" pitchFamily="2" charset="2"/>
              <a:buChar char="Ø"/>
            </a:pPr>
            <a:r>
              <a:rPr lang="fr-BE" i="1" dirty="0"/>
              <a:t>Ordonnance du 06/07/2022 publiée le 08/09/2022 et entrée en vigueur 10 jours plus tard</a:t>
            </a:r>
          </a:p>
          <a:p>
            <a:pPr marL="0" indent="0">
              <a:buNone/>
            </a:pPr>
            <a:endParaRPr lang="fr-BE" sz="1200" i="1" dirty="0"/>
          </a:p>
          <a:p>
            <a:pPr marL="0" indent="0">
              <a:buNone/>
            </a:pPr>
            <a:r>
              <a:rPr lang="fr-BE" sz="2800" b="1" u="sng" dirty="0">
                <a:solidFill>
                  <a:srgbClr val="FF0000"/>
                </a:solidFill>
              </a:rPr>
              <a:t>A. Augmentation des tarif</a:t>
            </a:r>
          </a:p>
          <a:p>
            <a:pPr marL="0" indent="0">
              <a:buNone/>
            </a:pPr>
            <a:r>
              <a:rPr lang="fr-BE" dirty="0"/>
              <a:t>Cette ordonnance permet l’</a:t>
            </a:r>
            <a:r>
              <a:rPr lang="fr-BE" u="sng" dirty="0"/>
              <a:t>augmentation du montant des amendes de stationnement.</a:t>
            </a:r>
            <a:endParaRPr lang="fr-BE" dirty="0"/>
          </a:p>
          <a:p>
            <a:pPr>
              <a:buFont typeface="Wingdings" panose="05000000000000000000" pitchFamily="2" charset="2"/>
              <a:buChar char="Ø"/>
            </a:pPr>
            <a:r>
              <a:rPr lang="fr-BE" dirty="0"/>
              <a:t> </a:t>
            </a:r>
            <a:r>
              <a:rPr lang="fr-BE" i="1" dirty="0"/>
              <a:t>L’AGRB du 20/10/2022 (publié le 10/11/2022)</a:t>
            </a:r>
          </a:p>
          <a:p>
            <a:pPr marL="0" indent="0">
              <a:buNone/>
            </a:pPr>
            <a:r>
              <a:rPr lang="fr-BE" dirty="0"/>
              <a:t>Augmentation de 25 à 35€ (ou 45€ selon les zones). </a:t>
            </a:r>
          </a:p>
          <a:p>
            <a:pPr marL="0" indent="0">
              <a:buNone/>
            </a:pPr>
            <a:r>
              <a:rPr lang="fr-BE" dirty="0"/>
              <a:t>N’entrera en vigueur qu’à partir du 1er mai (le 1er jour du 6ème mois qui suit la publication)</a:t>
            </a:r>
            <a:endParaRPr lang="fr-BE" sz="2800" b="1" u="sng" dirty="0">
              <a:solidFill>
                <a:srgbClr val="FF0000"/>
              </a:solidFill>
            </a:endParaRPr>
          </a:p>
          <a:p>
            <a:pPr marL="0" indent="0">
              <a:buNone/>
            </a:pPr>
            <a:endParaRPr lang="fr-BE" dirty="0"/>
          </a:p>
        </p:txBody>
      </p:sp>
    </p:spTree>
    <p:extLst>
      <p:ext uri="{BB962C8B-B14F-4D97-AF65-F5344CB8AC3E}">
        <p14:creationId xmlns:p14="http://schemas.microsoft.com/office/powerpoint/2010/main" val="4023312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81760" y="515008"/>
            <a:ext cx="10753725" cy="5959364"/>
          </a:xfrm>
        </p:spPr>
        <p:txBody>
          <a:bodyPr>
            <a:normAutofit fontScale="92500" lnSpcReduction="10000"/>
          </a:bodyPr>
          <a:lstStyle/>
          <a:p>
            <a:pPr marL="0" indent="0">
              <a:buNone/>
            </a:pPr>
            <a:r>
              <a:rPr lang="fr-BE" sz="3000" b="1" u="sng" dirty="0">
                <a:solidFill>
                  <a:srgbClr val="FF0000"/>
                </a:solidFill>
              </a:rPr>
              <a:t>B. Contrôle des dérogations de stationnement </a:t>
            </a:r>
          </a:p>
          <a:p>
            <a:pPr marL="0" indent="0">
              <a:buNone/>
            </a:pPr>
            <a:r>
              <a:rPr lang="fr-BE" dirty="0"/>
              <a:t>Art 19 §2 al.3 de l’Ordonnance : l’Agence du stationnement assure la jouissance effective des exemptions visées à l’alinéa 1er sur la base des </a:t>
            </a:r>
            <a:r>
              <a:rPr lang="fr-BE" u="sng" dirty="0"/>
              <a:t>modalités digitales complémentaires </a:t>
            </a:r>
            <a:r>
              <a:rPr lang="fr-BE" dirty="0"/>
              <a:t>suivantes </a:t>
            </a:r>
            <a:endParaRPr lang="fr-BE" b="1" dirty="0">
              <a:sym typeface="Wingdings" panose="05000000000000000000" pitchFamily="2" charset="2"/>
            </a:endParaRPr>
          </a:p>
          <a:p>
            <a:pPr marL="0" indent="0">
              <a:buNone/>
            </a:pPr>
            <a:r>
              <a:rPr lang="fr-BE" b="1" dirty="0">
                <a:sym typeface="Wingdings" panose="05000000000000000000" pitchFamily="2" charset="2"/>
              </a:rPr>
              <a:t> </a:t>
            </a:r>
            <a:r>
              <a:rPr lang="fr-BE" b="1" dirty="0" err="1">
                <a:sym typeface="Wingdings" panose="05000000000000000000" pitchFamily="2" charset="2"/>
              </a:rPr>
              <a:t>Préenregistrement</a:t>
            </a:r>
            <a:r>
              <a:rPr lang="fr-BE" dirty="0">
                <a:sym typeface="Wingdings" panose="05000000000000000000" pitchFamily="2" charset="2"/>
              </a:rPr>
              <a:t> via mail </a:t>
            </a:r>
            <a:r>
              <a:rPr lang="fr-BE" dirty="0" err="1">
                <a:hlinkClick r:id="rId2"/>
              </a:rPr>
              <a:t>handicap@parking.brussels</a:t>
            </a:r>
            <a:endParaRPr lang="fr-BE" dirty="0"/>
          </a:p>
          <a:p>
            <a:pPr>
              <a:buFont typeface="Wingdings" panose="05000000000000000000" pitchFamily="2" charset="2"/>
              <a:buChar char="à"/>
            </a:pPr>
            <a:r>
              <a:rPr lang="fr-BE" b="1" dirty="0">
                <a:sym typeface="Wingdings" panose="05000000000000000000" pitchFamily="2" charset="2"/>
              </a:rPr>
              <a:t> </a:t>
            </a:r>
            <a:r>
              <a:rPr lang="fr-BE" b="1" dirty="0" err="1">
                <a:sym typeface="Wingdings" panose="05000000000000000000" pitchFamily="2" charset="2"/>
              </a:rPr>
              <a:t>Préenregistrement</a:t>
            </a:r>
            <a:r>
              <a:rPr lang="fr-BE" dirty="0">
                <a:sym typeface="Wingdings" panose="05000000000000000000" pitchFamily="2" charset="2"/>
              </a:rPr>
              <a:t> via</a:t>
            </a:r>
            <a:r>
              <a:rPr lang="fr-BE" dirty="0"/>
              <a:t> appli</a:t>
            </a:r>
            <a:r>
              <a:rPr lang="fr-BE" dirty="0">
                <a:sym typeface="Wingdings" panose="05000000000000000000" pitchFamily="2" charset="2"/>
              </a:rPr>
              <a:t> 4411</a:t>
            </a:r>
            <a:r>
              <a:rPr lang="fr-BE" b="1" dirty="0"/>
              <a:t> </a:t>
            </a:r>
          </a:p>
          <a:p>
            <a:pPr>
              <a:buFont typeface="Wingdings" panose="05000000000000000000" pitchFamily="2" charset="2"/>
              <a:buChar char="à"/>
            </a:pPr>
            <a:r>
              <a:rPr lang="fr-BE" b="1" dirty="0"/>
              <a:t>Bouton </a:t>
            </a:r>
            <a:r>
              <a:rPr lang="fr-BE" dirty="0"/>
              <a:t>spécial </a:t>
            </a:r>
            <a:r>
              <a:rPr lang="fr-BE" b="1" dirty="0"/>
              <a:t>sur les horodateurs </a:t>
            </a:r>
          </a:p>
          <a:p>
            <a:pPr marL="0" indent="0">
              <a:buNone/>
            </a:pPr>
            <a:r>
              <a:rPr lang="fr-BE" dirty="0"/>
              <a:t>!!! Attention l’apposition de la carte reste obligatoire !!!</a:t>
            </a:r>
          </a:p>
          <a:p>
            <a:pPr marL="0" indent="0">
              <a:buNone/>
            </a:pPr>
            <a:endParaRPr lang="fr-BE" dirty="0"/>
          </a:p>
          <a:p>
            <a:pPr marL="0" indent="0">
              <a:buNone/>
            </a:pPr>
            <a:r>
              <a:rPr lang="fr-BE" dirty="0"/>
              <a:t>Autres aménagements :</a:t>
            </a:r>
          </a:p>
          <a:p>
            <a:pPr lvl="1">
              <a:buFont typeface="Courier New" panose="02070309020205020404" pitchFamily="49" charset="0"/>
              <a:buChar char="o"/>
            </a:pPr>
            <a:r>
              <a:rPr lang="fr-BE" dirty="0">
                <a:sym typeface="Wingdings" panose="05000000000000000000" pitchFamily="2" charset="2"/>
              </a:rPr>
              <a:t>Fourniture d’un porte-carte</a:t>
            </a:r>
          </a:p>
          <a:p>
            <a:pPr lvl="1">
              <a:buFont typeface="Courier New" panose="02070309020205020404" pitchFamily="49" charset="0"/>
              <a:buChar char="o"/>
            </a:pPr>
            <a:r>
              <a:rPr lang="fr-BE" dirty="0">
                <a:sym typeface="Wingdings" panose="05000000000000000000" pitchFamily="2" charset="2"/>
              </a:rPr>
              <a:t> Bouton sur le site et option spéciale dans le menu téléphonique</a:t>
            </a:r>
          </a:p>
          <a:p>
            <a:pPr lvl="1">
              <a:buFont typeface="Courier New" panose="02070309020205020404" pitchFamily="49" charset="0"/>
              <a:buChar char="o"/>
            </a:pPr>
            <a:r>
              <a:rPr lang="fr-BE" dirty="0">
                <a:sym typeface="Wingdings" panose="05000000000000000000" pitchFamily="2" charset="2"/>
              </a:rPr>
              <a:t>Pas d’obligation de payer avant de contester</a:t>
            </a:r>
          </a:p>
          <a:p>
            <a:pPr marL="0" indent="0">
              <a:buNone/>
            </a:pPr>
            <a:endParaRPr lang="fr-BE" dirty="0"/>
          </a:p>
          <a:p>
            <a:pPr marL="0" indent="0">
              <a:buNone/>
            </a:pPr>
            <a:r>
              <a:rPr lang="fr-BE" dirty="0"/>
              <a:t>Sur le site de Parking.brussels : </a:t>
            </a:r>
          </a:p>
          <a:p>
            <a:pPr marL="256032" lvl="1" indent="0">
              <a:buNone/>
            </a:pPr>
            <a:r>
              <a:rPr lang="fr-BE" sz="2200" i="1" dirty="0"/>
              <a:t>Actuellement, il n’existe aucune solution digitale à l’échelle nationale pour le stationnement des personnes présentant un handicap. C’est pourquoi parking.brussels cherche des solutions ! </a:t>
            </a:r>
            <a:endParaRPr lang="fr-BE" dirty="0"/>
          </a:p>
        </p:txBody>
      </p:sp>
    </p:spTree>
    <p:extLst>
      <p:ext uri="{BB962C8B-B14F-4D97-AF65-F5344CB8AC3E}">
        <p14:creationId xmlns:p14="http://schemas.microsoft.com/office/powerpoint/2010/main" val="260002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656" y="641131"/>
            <a:ext cx="10753725" cy="5559971"/>
          </a:xfrm>
        </p:spPr>
        <p:txBody>
          <a:bodyPr>
            <a:normAutofit/>
          </a:bodyPr>
          <a:lstStyle/>
          <a:p>
            <a:pPr marL="0" indent="0">
              <a:buNone/>
            </a:pPr>
            <a:r>
              <a:rPr lang="fr-BE" sz="2800" b="1" u="sng" dirty="0">
                <a:solidFill>
                  <a:srgbClr val="FF0000"/>
                </a:solidFill>
              </a:rPr>
              <a:t>C. Petits changement dans la procédure de recouvrement</a:t>
            </a:r>
          </a:p>
          <a:p>
            <a:pPr marL="0" indent="0">
              <a:buNone/>
            </a:pPr>
            <a:r>
              <a:rPr lang="fr-BE" dirty="0"/>
              <a:t>Art 16 de l’Ordonnance : </a:t>
            </a:r>
          </a:p>
          <a:p>
            <a:pPr lvl="1">
              <a:buFont typeface="Courier New" panose="02070309020205020404" pitchFamily="49" charset="0"/>
              <a:buChar char="o"/>
            </a:pPr>
            <a:r>
              <a:rPr lang="fr-BE" dirty="0"/>
              <a:t> Soit papillon sur le pare-brise avec un délai de 12 jours, soit envoi d’un courrier avec un délai de 15 jours pour payer ou contester</a:t>
            </a:r>
          </a:p>
          <a:p>
            <a:pPr lvl="1">
              <a:buFont typeface="Courier New" panose="02070309020205020404" pitchFamily="49" charset="0"/>
              <a:buChar char="o"/>
            </a:pPr>
            <a:r>
              <a:rPr lang="fr-BE" dirty="0"/>
              <a:t> 1</a:t>
            </a:r>
            <a:r>
              <a:rPr lang="fr-BE" baseline="30000" dirty="0"/>
              <a:t>er</a:t>
            </a:r>
            <a:r>
              <a:rPr lang="fr-BE" dirty="0"/>
              <a:t> rappel gratuit </a:t>
            </a:r>
          </a:p>
          <a:p>
            <a:pPr lvl="1">
              <a:buFont typeface="Courier New" panose="02070309020205020404" pitchFamily="49" charset="0"/>
              <a:buChar char="o"/>
            </a:pPr>
            <a:r>
              <a:rPr lang="fr-BE" dirty="0"/>
              <a:t> 2</a:t>
            </a:r>
            <a:r>
              <a:rPr lang="fr-BE" baseline="30000" dirty="0"/>
              <a:t>ème</a:t>
            </a:r>
            <a:r>
              <a:rPr lang="fr-BE" dirty="0"/>
              <a:t> Rappel de 15€ (</a:t>
            </a:r>
            <a:r>
              <a:rPr lang="fr-BE" dirty="0" err="1"/>
              <a:t>indexables</a:t>
            </a:r>
            <a:r>
              <a:rPr lang="fr-BE" dirty="0"/>
              <a:t>)</a:t>
            </a:r>
          </a:p>
          <a:p>
            <a:pPr lvl="1">
              <a:buFont typeface="Courier New" panose="02070309020205020404" pitchFamily="49" charset="0"/>
              <a:buChar char="o"/>
            </a:pPr>
            <a:r>
              <a:rPr lang="fr-BE" dirty="0"/>
              <a:t> Envoi recommandé de 15€ (</a:t>
            </a:r>
            <a:r>
              <a:rPr lang="fr-BE" dirty="0" err="1"/>
              <a:t>indexables</a:t>
            </a:r>
            <a:r>
              <a:rPr lang="fr-BE" dirty="0"/>
              <a:t>)</a:t>
            </a:r>
          </a:p>
          <a:p>
            <a:pPr lvl="1">
              <a:buFont typeface="Courier New" panose="02070309020205020404" pitchFamily="49" charset="0"/>
              <a:buChar char="o"/>
            </a:pPr>
            <a:r>
              <a:rPr lang="fr-BE" dirty="0"/>
              <a:t> Possibilité de procéder via contrainte (pour les créances non contestées)</a:t>
            </a:r>
          </a:p>
          <a:p>
            <a:pPr lvl="1">
              <a:buFont typeface="Courier New" panose="02070309020205020404" pitchFamily="49" charset="0"/>
              <a:buChar char="o"/>
            </a:pPr>
            <a:r>
              <a:rPr lang="fr-BE" dirty="0"/>
              <a:t>Délai de recours d’un mois après signification </a:t>
            </a:r>
          </a:p>
          <a:p>
            <a:endParaRPr lang="fr-BE" dirty="0"/>
          </a:p>
          <a:p>
            <a:r>
              <a:rPr lang="fr-BE" dirty="0"/>
              <a:t>D’ici février 2023, l’Agence abandonnera totalement l’apposition de redevance sur véhicule au profit de l’envoi de notification par voie postale. </a:t>
            </a:r>
          </a:p>
          <a:p>
            <a:r>
              <a:rPr lang="fr-BE" dirty="0" err="1"/>
              <a:t>Parking.Brussels</a:t>
            </a:r>
            <a:r>
              <a:rPr lang="fr-BE" dirty="0"/>
              <a:t> n’utilise pas encore les contraintes (nécessiterait un AGRB)</a:t>
            </a:r>
          </a:p>
          <a:p>
            <a:endParaRPr lang="fr-BE" dirty="0"/>
          </a:p>
        </p:txBody>
      </p:sp>
    </p:spTree>
    <p:extLst>
      <p:ext uri="{BB962C8B-B14F-4D97-AF65-F5344CB8AC3E}">
        <p14:creationId xmlns:p14="http://schemas.microsoft.com/office/powerpoint/2010/main" val="4266563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7680" y="0"/>
            <a:ext cx="10772775" cy="1658198"/>
          </a:xfrm>
        </p:spPr>
        <p:txBody>
          <a:bodyPr>
            <a:normAutofit/>
          </a:bodyPr>
          <a:lstStyle/>
          <a:p>
            <a:r>
              <a:rPr lang="fr-BE" sz="3600" b="1" dirty="0">
                <a:solidFill>
                  <a:srgbClr val="FF0000"/>
                </a:solidFill>
              </a:rPr>
              <a:t>5/2 JUST-ON-WEB</a:t>
            </a:r>
          </a:p>
        </p:txBody>
      </p:sp>
      <p:sp>
        <p:nvSpPr>
          <p:cNvPr id="3" name="Espace réservé du contenu 2"/>
          <p:cNvSpPr>
            <a:spLocks noGrp="1"/>
          </p:cNvSpPr>
          <p:nvPr>
            <p:ph idx="1"/>
          </p:nvPr>
        </p:nvSpPr>
        <p:spPr>
          <a:xfrm>
            <a:off x="487680" y="1161288"/>
            <a:ext cx="11362943" cy="5434584"/>
          </a:xfrm>
        </p:spPr>
        <p:txBody>
          <a:bodyPr>
            <a:normAutofit fontScale="92500" lnSpcReduction="20000"/>
          </a:bodyPr>
          <a:lstStyle/>
          <a:p>
            <a:pPr marL="0" lvl="1" indent="0">
              <a:spcBef>
                <a:spcPts val="1300"/>
              </a:spcBef>
              <a:buNone/>
            </a:pPr>
            <a:r>
              <a:rPr lang="fr-BE" sz="2600" u="sng" dirty="0"/>
              <a:t>La plateforme informatique de paiement en ligne des amendes pénales et de roulage</a:t>
            </a:r>
            <a:r>
              <a:rPr lang="fr-BE" sz="2600" dirty="0"/>
              <a:t> a reçu le prix de la Rentabilité aux </a:t>
            </a:r>
            <a:r>
              <a:rPr lang="fr-BE" dirty="0"/>
              <a:t>Digital Society Awards</a:t>
            </a:r>
            <a:endParaRPr lang="fr-BE" sz="2600" dirty="0"/>
          </a:p>
          <a:p>
            <a:pPr marL="0" lvl="1" indent="0">
              <a:spcBef>
                <a:spcPts val="1300"/>
              </a:spcBef>
              <a:buNone/>
            </a:pPr>
            <a:endParaRPr lang="fr-BE" sz="2600" dirty="0"/>
          </a:p>
          <a:p>
            <a:pPr marL="0" lvl="1" indent="0">
              <a:spcBef>
                <a:spcPts val="1300"/>
              </a:spcBef>
              <a:buNone/>
            </a:pPr>
            <a:r>
              <a:rPr lang="fr-BE" sz="2600" i="0" dirty="0"/>
              <a:t>Sur </a:t>
            </a:r>
            <a:r>
              <a:rPr lang="fr-BE" sz="2600" i="0" dirty="0" err="1"/>
              <a:t>JustonWeb</a:t>
            </a:r>
            <a:r>
              <a:rPr lang="fr-BE" sz="2600" i="0" dirty="0"/>
              <a:t> vous pouvez :</a:t>
            </a:r>
          </a:p>
          <a:p>
            <a:pPr marL="457200" lvl="1" indent="-457200">
              <a:spcBef>
                <a:spcPts val="1300"/>
              </a:spcBef>
              <a:buFont typeface="Courier New" panose="02070309020205020404" pitchFamily="49" charset="0"/>
              <a:buChar char="o"/>
            </a:pPr>
            <a:r>
              <a:rPr lang="fr-BE" sz="2600" dirty="0"/>
              <a:t>Consulter votre dossier en ce compris une copie du jugement.</a:t>
            </a:r>
            <a:endParaRPr lang="fr-BE" sz="2600" i="0" dirty="0"/>
          </a:p>
          <a:p>
            <a:pPr marL="457200" lvl="1" indent="-457200">
              <a:spcBef>
                <a:spcPts val="1300"/>
              </a:spcBef>
              <a:buFont typeface="Courier New" panose="02070309020205020404" pitchFamily="49" charset="0"/>
              <a:buChar char="o"/>
            </a:pPr>
            <a:r>
              <a:rPr lang="fr-BE" sz="2600" dirty="0"/>
              <a:t>demander une plan de paiement ( en ligne (octobre 2022) pour les AMENDES PÉNALES</a:t>
            </a:r>
            <a:br>
              <a:rPr lang="fr-BE" sz="2600" dirty="0"/>
            </a:br>
            <a:r>
              <a:rPr lang="fr-BE" sz="2600" i="0" dirty="0"/>
              <a:t>La possibilité de plan de paiement pour les AMENDES ROUTIÈRES, annoncée plusieurs fois pour décembre 2022, n’est toujours pas d’actualité.</a:t>
            </a:r>
          </a:p>
          <a:p>
            <a:pPr marL="457200" lvl="1" indent="-457200">
              <a:spcBef>
                <a:spcPts val="1300"/>
              </a:spcBef>
              <a:buFont typeface="Courier New" panose="02070309020205020404" pitchFamily="49" charset="0"/>
              <a:buChar char="o"/>
            </a:pPr>
            <a:r>
              <a:rPr lang="fr-BE" sz="2600" i="0" dirty="0"/>
              <a:t>Contestation des propositions de transaction pour les AMENDES PÉNALES est maintenant possible en ligne (c’était déjà le cas pour les AMENDES ROUTIÈRES)</a:t>
            </a:r>
            <a:r>
              <a:rPr lang="fr-BE" i="0" dirty="0"/>
              <a:t>	</a:t>
            </a:r>
          </a:p>
          <a:p>
            <a:pPr marL="457200" lvl="1" indent="-457200">
              <a:spcBef>
                <a:spcPts val="1300"/>
              </a:spcBef>
              <a:buFont typeface="Courier New" panose="02070309020205020404" pitchFamily="49" charset="0"/>
              <a:buChar char="o"/>
            </a:pPr>
            <a:r>
              <a:rPr lang="fr-BE" sz="2600" dirty="0"/>
              <a:t>Accéder à E-</a:t>
            </a:r>
            <a:r>
              <a:rPr lang="fr-BE" sz="2600" dirty="0" err="1"/>
              <a:t>deposit</a:t>
            </a:r>
            <a:r>
              <a:rPr lang="fr-BE" sz="2600" dirty="0"/>
              <a:t> ou au Registre Central de Protection des Personnes ou demander des copies d’actes d’état civil (naissance – mariage – …).</a:t>
            </a:r>
          </a:p>
          <a:p>
            <a:pPr marL="0" lvl="1" indent="0">
              <a:spcBef>
                <a:spcPts val="1300"/>
              </a:spcBef>
              <a:buNone/>
            </a:pPr>
            <a:endParaRPr lang="fr-BE" i="0" dirty="0"/>
          </a:p>
          <a:p>
            <a:pPr marL="0" lvl="1" indent="0">
              <a:spcBef>
                <a:spcPts val="1300"/>
              </a:spcBef>
              <a:buNone/>
            </a:pPr>
            <a:r>
              <a:rPr lang="fr-BE" dirty="0"/>
              <a:t>A noter que </a:t>
            </a:r>
            <a:r>
              <a:rPr lang="fr-BE" u="sng" dirty="0"/>
              <a:t>la possibilité d’immobiliser un véhicule dès la saisie a été étendue à toutes les dettes recouvertes par le SPF </a:t>
            </a:r>
            <a:r>
              <a:rPr lang="fr-BE" dirty="0"/>
              <a:t>(IPP – </a:t>
            </a:r>
            <a:r>
              <a:rPr lang="fr-BE" dirty="0" err="1"/>
              <a:t>Secal</a:t>
            </a:r>
            <a:r>
              <a:rPr lang="fr-BE" dirty="0"/>
              <a:t> – TVA – …) donc plus uniquement celles en lien avec le </a:t>
            </a:r>
            <a:r>
              <a:rPr lang="fr-BE" dirty="0" smtClean="0"/>
              <a:t>véhicule, que ce soit en cas de saisie mobilière au domicile par huissier ou via la police ou la douane.</a:t>
            </a:r>
            <a:endParaRPr lang="fr-BE" i="0" dirty="0"/>
          </a:p>
        </p:txBody>
      </p:sp>
    </p:spTree>
    <p:extLst>
      <p:ext uri="{BB962C8B-B14F-4D97-AF65-F5344CB8AC3E}">
        <p14:creationId xmlns:p14="http://schemas.microsoft.com/office/powerpoint/2010/main" val="4221954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BE"/>
          </a:p>
        </p:txBody>
      </p:sp>
      <p:sp>
        <p:nvSpPr>
          <p:cNvPr id="4" name="Titre 1"/>
          <p:cNvSpPr>
            <a:spLocks noGrp="1"/>
          </p:cNvSpPr>
          <p:nvPr>
            <p:ph type="title"/>
          </p:nvPr>
        </p:nvSpPr>
        <p:spPr>
          <a:xfrm>
            <a:off x="3399047" y="618489"/>
            <a:ext cx="5965672" cy="956441"/>
          </a:xfrm>
        </p:spPr>
        <p:txBody>
          <a:bodyPr>
            <a:normAutofit/>
          </a:bodyPr>
          <a:lstStyle/>
          <a:p>
            <a:r>
              <a:rPr lang="fr-BE" b="1" dirty="0">
                <a:solidFill>
                  <a:srgbClr val="FF0000"/>
                </a:solidFill>
              </a:rPr>
              <a:t>6/ L’Aide Juridique</a:t>
            </a:r>
          </a:p>
        </p:txBody>
      </p:sp>
    </p:spTree>
    <p:extLst>
      <p:ext uri="{BB962C8B-B14F-4D97-AF65-F5344CB8AC3E}">
        <p14:creationId xmlns:p14="http://schemas.microsoft.com/office/powerpoint/2010/main" val="3346735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274" y="2091482"/>
            <a:ext cx="10753725" cy="4445952"/>
          </a:xfrm>
        </p:spPr>
        <p:txBody>
          <a:bodyPr>
            <a:normAutofit/>
          </a:bodyPr>
          <a:lstStyle/>
          <a:p>
            <a:pPr marL="0" indent="0">
              <a:buNone/>
            </a:pPr>
            <a:r>
              <a:rPr lang="fr-BE" sz="2000" dirty="0"/>
              <a:t>Rappel : n’est pas due par le bénéficiaire de l’Aide Juridique ou celui en l’état de l’être ou en cas de RCD</a:t>
            </a:r>
          </a:p>
          <a:p>
            <a:pPr marL="0" indent="0">
              <a:buNone/>
            </a:pPr>
            <a:endParaRPr lang="fr-BE" sz="2800" b="1" dirty="0"/>
          </a:p>
          <a:p>
            <a:pPr marL="0" indent="0">
              <a:buNone/>
            </a:pPr>
            <a:endParaRPr lang="fr-BE" sz="2800" b="1" dirty="0"/>
          </a:p>
          <a:p>
            <a:pPr marL="256032" lvl="1" indent="0">
              <a:buNone/>
            </a:pPr>
            <a:endParaRPr lang="fr-BE" sz="2800" b="1" dirty="0"/>
          </a:p>
          <a:p>
            <a:pPr marL="256032" lvl="1" indent="0">
              <a:buNone/>
            </a:pPr>
            <a:endParaRPr lang="fr-BE" sz="2800" b="1" dirty="0"/>
          </a:p>
          <a:p>
            <a:pPr marL="256032" lvl="1" indent="0">
              <a:buNone/>
            </a:pPr>
            <a:endParaRPr lang="fr-BE" sz="2800" b="1" dirty="0"/>
          </a:p>
          <a:p>
            <a:pPr marL="0" indent="0">
              <a:buNone/>
            </a:pPr>
            <a:r>
              <a:rPr lang="fr-BE" sz="2000" dirty="0"/>
              <a:t>Depuis le 1er janvier </a:t>
            </a:r>
            <a:r>
              <a:rPr lang="fr-BE" sz="2000" dirty="0" smtClean="0"/>
              <a:t>2023, </a:t>
            </a:r>
            <a:r>
              <a:rPr lang="fr-BE" sz="2000" dirty="0"/>
              <a:t>la déduction par personne à charge est portée à </a:t>
            </a:r>
            <a:r>
              <a:rPr lang="fr-BE" sz="2000" b="1" dirty="0" smtClean="0"/>
              <a:t>328,17</a:t>
            </a:r>
            <a:r>
              <a:rPr lang="fr-BE" sz="2000" b="1" dirty="0" smtClean="0"/>
              <a:t>€</a:t>
            </a:r>
            <a:r>
              <a:rPr lang="fr-BE" sz="2000" dirty="0"/>
              <a:t>.</a:t>
            </a:r>
          </a:p>
          <a:p>
            <a:pPr marL="0" indent="0">
              <a:buNone/>
            </a:pPr>
            <a:r>
              <a:rPr lang="fr-BE" sz="2000" dirty="0"/>
              <a:t>Loi du 31/07/2020 a augmenté les seuils d’intervention d’environ 250,00€ puis inséré dans le CJ un article 508/13/4 qui prévoit que ces</a:t>
            </a:r>
            <a:r>
              <a:rPr lang="fr-BE" sz="2000" dirty="0">
                <a:sym typeface="Wingdings" panose="05000000000000000000" pitchFamily="2" charset="2"/>
              </a:rPr>
              <a:t> montant seront indexés de 100€ les 1</a:t>
            </a:r>
            <a:r>
              <a:rPr lang="fr-BE" sz="2000" baseline="30000" dirty="0">
                <a:sym typeface="Wingdings" panose="05000000000000000000" pitchFamily="2" charset="2"/>
              </a:rPr>
              <a:t>er</a:t>
            </a:r>
            <a:r>
              <a:rPr lang="fr-BE" sz="2000" dirty="0">
                <a:sym typeface="Wingdings" panose="05000000000000000000" pitchFamily="2" charset="2"/>
              </a:rPr>
              <a:t> septembre 2021, 2022 et 2023. A partir de 2024 ils seront indexés conformément à l’indice des prix à la consommation</a:t>
            </a:r>
            <a:r>
              <a:rPr lang="fr-BE" dirty="0">
                <a:sym typeface="Wingdings" panose="05000000000000000000" pitchFamily="2" charset="2"/>
              </a:rPr>
              <a:t>.</a:t>
            </a:r>
          </a:p>
        </p:txBody>
      </p:sp>
      <p:graphicFrame>
        <p:nvGraphicFramePr>
          <p:cNvPr id="5" name="Tableau 4"/>
          <p:cNvGraphicFramePr>
            <a:graphicFrameLocks noGrp="1"/>
          </p:cNvGraphicFramePr>
          <p:nvPr>
            <p:extLst>
              <p:ext uri="{D42A27DB-BD31-4B8C-83A1-F6EECF244321}">
                <p14:modId xmlns:p14="http://schemas.microsoft.com/office/powerpoint/2010/main" val="4155051095"/>
              </p:ext>
            </p:extLst>
          </p:nvPr>
        </p:nvGraphicFramePr>
        <p:xfrm>
          <a:off x="670125" y="1303282"/>
          <a:ext cx="10759874" cy="796138"/>
        </p:xfrm>
        <a:graphic>
          <a:graphicData uri="http://schemas.openxmlformats.org/drawingml/2006/table">
            <a:tbl>
              <a:tblPr firstRow="1" firstCol="1" bandRow="1">
                <a:tableStyleId>{5C22544A-7EE6-4342-B048-85BDC9FD1C3A}</a:tableStyleId>
              </a:tblPr>
              <a:tblGrid>
                <a:gridCol w="4878955">
                  <a:extLst>
                    <a:ext uri="{9D8B030D-6E8A-4147-A177-3AD203B41FA5}">
                      <a16:colId xmlns:a16="http://schemas.microsoft.com/office/drawing/2014/main" val="1700983530"/>
                    </a:ext>
                  </a:extLst>
                </a:gridCol>
                <a:gridCol w="1639614">
                  <a:extLst>
                    <a:ext uri="{9D8B030D-6E8A-4147-A177-3AD203B41FA5}">
                      <a16:colId xmlns:a16="http://schemas.microsoft.com/office/drawing/2014/main" val="1955772535"/>
                    </a:ext>
                  </a:extLst>
                </a:gridCol>
                <a:gridCol w="1692165">
                  <a:extLst>
                    <a:ext uri="{9D8B030D-6E8A-4147-A177-3AD203B41FA5}">
                      <a16:colId xmlns:a16="http://schemas.microsoft.com/office/drawing/2014/main" val="402845017"/>
                    </a:ext>
                  </a:extLst>
                </a:gridCol>
                <a:gridCol w="2549140">
                  <a:extLst>
                    <a:ext uri="{9D8B030D-6E8A-4147-A177-3AD203B41FA5}">
                      <a16:colId xmlns:a16="http://schemas.microsoft.com/office/drawing/2014/main" val="961985514"/>
                    </a:ext>
                  </a:extLst>
                </a:gridCol>
              </a:tblGrid>
              <a:tr h="355829">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BE" sz="1600" b="1" i="0" u="sng" kern="1200" dirty="0">
                          <a:solidFill>
                            <a:srgbClr val="FF0000"/>
                          </a:solidFill>
                          <a:effectLst/>
                          <a:latin typeface="+mn-lt"/>
                          <a:ea typeface="+mn-ea"/>
                          <a:cs typeface="+mn-cs"/>
                        </a:rPr>
                        <a:t>6/1. Participation au Fond d’Aide Juridique de 2ème ligne</a:t>
                      </a:r>
                    </a:p>
                    <a:p>
                      <a:pPr algn="ctr">
                        <a:lnSpc>
                          <a:spcPct val="107000"/>
                        </a:lnSpc>
                        <a:spcAft>
                          <a:spcPts val="0"/>
                        </a:spcAft>
                      </a:pPr>
                      <a:r>
                        <a:rPr lang="fr-BE" sz="1100" dirty="0">
                          <a:effectLst/>
                        </a:rPr>
                        <a:t> </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0" dirty="0">
                          <a:effectLst/>
                          <a:latin typeface="+mn-lt"/>
                          <a:ea typeface="+mn-ea"/>
                          <a:cs typeface="+mn-cs"/>
                        </a:rPr>
                        <a:t>17/03/2017</a:t>
                      </a:r>
                      <a:endParaRPr lang="fr-BE"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0" dirty="0">
                          <a:effectLst/>
                        </a:rPr>
                        <a:t>01/09/2021</a:t>
                      </a:r>
                      <a:endParaRPr lang="fr-BE"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latin typeface="+mn-lt"/>
                          <a:ea typeface="+mn-ea"/>
                          <a:cs typeface="+mn-cs"/>
                        </a:rPr>
                        <a:t>01/10/2022</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2602126"/>
                  </a:ext>
                </a:extLst>
              </a:tr>
              <a:tr h="355829">
                <a:tc>
                  <a:txBody>
                    <a:bodyPr/>
                    <a:lstStyle/>
                    <a:p>
                      <a:pPr algn="ctr">
                        <a:lnSpc>
                          <a:spcPct val="107000"/>
                        </a:lnSpc>
                        <a:spcAft>
                          <a:spcPts val="0"/>
                        </a:spcAft>
                      </a:pP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20€</a:t>
                      </a:r>
                    </a:p>
                  </a:txBody>
                  <a:tcPr marL="68580" marR="68580" marT="0" marB="0"/>
                </a:tc>
                <a:tc>
                  <a:txBody>
                    <a:bodyPr/>
                    <a:lstStyle/>
                    <a:p>
                      <a:pPr marL="0" algn="ctr" defTabSz="914400" rtl="0" eaLnBrk="1" latinLnBrk="0" hangingPunct="1">
                        <a:lnSpc>
                          <a:spcPct val="107000"/>
                        </a:lnSpc>
                        <a:spcAft>
                          <a:spcPts val="0"/>
                        </a:spcAft>
                      </a:pPr>
                      <a:r>
                        <a:rPr lang="fr-BE" sz="1100" kern="1200" dirty="0">
                          <a:solidFill>
                            <a:schemeClr val="dk1"/>
                          </a:solidFill>
                          <a:effectLst/>
                          <a:latin typeface="+mn-lt"/>
                          <a:ea typeface="+mn-ea"/>
                          <a:cs typeface="+mn-cs"/>
                        </a:rPr>
                        <a:t>22€</a:t>
                      </a:r>
                    </a:p>
                  </a:txBody>
                  <a:tcPr marL="68580" marR="68580" marT="0" marB="0"/>
                </a:tc>
                <a:tc>
                  <a:txBody>
                    <a:bodyPr/>
                    <a:lstStyle/>
                    <a:p>
                      <a:pPr algn="ctr">
                        <a:lnSpc>
                          <a:spcPct val="107000"/>
                        </a:lnSpc>
                        <a:spcAft>
                          <a:spcPts val="0"/>
                        </a:spcAft>
                      </a:pPr>
                      <a:r>
                        <a:rPr lang="fr-BE" sz="1600" b="1" dirty="0">
                          <a:effectLst/>
                        </a:rPr>
                        <a:t>24€</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4124669"/>
                  </a:ext>
                </a:extLst>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3259594764"/>
              </p:ext>
            </p:extLst>
          </p:nvPr>
        </p:nvGraphicFramePr>
        <p:xfrm>
          <a:off x="670125" y="2740620"/>
          <a:ext cx="10759874" cy="1999624"/>
        </p:xfrm>
        <a:graphic>
          <a:graphicData uri="http://schemas.openxmlformats.org/drawingml/2006/table">
            <a:tbl>
              <a:tblPr firstRow="1" firstCol="1" bandRow="1">
                <a:tableStyleId>{5C22544A-7EE6-4342-B048-85BDC9FD1C3A}</a:tableStyleId>
              </a:tblPr>
              <a:tblGrid>
                <a:gridCol w="2619307">
                  <a:extLst>
                    <a:ext uri="{9D8B030D-6E8A-4147-A177-3AD203B41FA5}">
                      <a16:colId xmlns:a16="http://schemas.microsoft.com/office/drawing/2014/main" val="1879584776"/>
                    </a:ext>
                  </a:extLst>
                </a:gridCol>
                <a:gridCol w="2145464">
                  <a:extLst>
                    <a:ext uri="{9D8B030D-6E8A-4147-A177-3AD203B41FA5}">
                      <a16:colId xmlns:a16="http://schemas.microsoft.com/office/drawing/2014/main" val="1445105790"/>
                    </a:ext>
                  </a:extLst>
                </a:gridCol>
                <a:gridCol w="2195071">
                  <a:extLst>
                    <a:ext uri="{9D8B030D-6E8A-4147-A177-3AD203B41FA5}">
                      <a16:colId xmlns:a16="http://schemas.microsoft.com/office/drawing/2014/main" val="3381388029"/>
                    </a:ext>
                  </a:extLst>
                </a:gridCol>
                <a:gridCol w="2021117">
                  <a:extLst>
                    <a:ext uri="{9D8B030D-6E8A-4147-A177-3AD203B41FA5}">
                      <a16:colId xmlns:a16="http://schemas.microsoft.com/office/drawing/2014/main" val="2062357008"/>
                    </a:ext>
                  </a:extLst>
                </a:gridCol>
                <a:gridCol w="1778915">
                  <a:extLst>
                    <a:ext uri="{9D8B030D-6E8A-4147-A177-3AD203B41FA5}">
                      <a16:colId xmlns:a16="http://schemas.microsoft.com/office/drawing/2014/main" val="901635"/>
                    </a:ext>
                  </a:extLst>
                </a:gridCol>
              </a:tblGrid>
              <a:tr h="332967">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600" b="1" i="0" u="sng" kern="1200" dirty="0">
                          <a:solidFill>
                            <a:srgbClr val="FF0000"/>
                          </a:solidFill>
                          <a:effectLst/>
                          <a:latin typeface="+mn-lt"/>
                          <a:ea typeface="+mn-ea"/>
                          <a:cs typeface="+mn-cs"/>
                        </a:rPr>
                        <a:t>6/2. Seuils de revenus pour de bénéficier de l’aide juridique gratuite</a:t>
                      </a:r>
                    </a:p>
                  </a:txBody>
                  <a:tcPr marL="68580" marR="68580" marT="0" marB="0"/>
                </a:tc>
                <a:tc gridSpan="2">
                  <a:txBody>
                    <a:bodyPr/>
                    <a:lstStyle/>
                    <a:p>
                      <a:pPr algn="ctr">
                        <a:spcAft>
                          <a:spcPts val="0"/>
                        </a:spcAft>
                      </a:pPr>
                      <a:r>
                        <a:rPr lang="fr-BE" sz="2000" dirty="0">
                          <a:effectLst/>
                        </a:rPr>
                        <a:t>Totalement gratuite</a:t>
                      </a:r>
                      <a:endParaRPr lang="fr-BE" sz="20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fr-BE"/>
                    </a:p>
                  </a:txBody>
                  <a:tcPr/>
                </a:tc>
                <a:tc gridSpan="2">
                  <a:txBody>
                    <a:bodyPr/>
                    <a:lstStyle/>
                    <a:p>
                      <a:pPr algn="ctr">
                        <a:spcAft>
                          <a:spcPts val="0"/>
                        </a:spcAft>
                      </a:pPr>
                      <a:r>
                        <a:rPr lang="fr-BE" sz="2000" dirty="0">
                          <a:effectLst/>
                        </a:rPr>
                        <a:t>Partiellement gratuite  </a:t>
                      </a:r>
                    </a:p>
                    <a:p>
                      <a:pPr algn="ctr">
                        <a:spcAft>
                          <a:spcPts val="0"/>
                        </a:spcAft>
                      </a:pPr>
                      <a:r>
                        <a:rPr lang="fr-BE" sz="2000" dirty="0">
                          <a:effectLst/>
                        </a:rPr>
                        <a:t>(de 25 à 125€)</a:t>
                      </a:r>
                      <a:endParaRPr lang="fr-BE" sz="20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fr-BE"/>
                    </a:p>
                  </a:txBody>
                  <a:tcPr/>
                </a:tc>
                <a:extLst>
                  <a:ext uri="{0D108BD9-81ED-4DB2-BD59-A6C34878D82A}">
                    <a16:rowId xmlns:a16="http://schemas.microsoft.com/office/drawing/2014/main" val="4029873989"/>
                  </a:ext>
                </a:extLst>
              </a:tr>
              <a:tr h="268052">
                <a:tc vMerge="1">
                  <a:txBody>
                    <a:bodyPr/>
                    <a:lstStyle/>
                    <a:p>
                      <a:endParaRPr lang="fr-BE"/>
                    </a:p>
                  </a:txBody>
                  <a:tcPr/>
                </a:tc>
                <a:tc>
                  <a:txBody>
                    <a:bodyPr/>
                    <a:lstStyle/>
                    <a:p>
                      <a:pPr algn="ctr">
                        <a:spcAft>
                          <a:spcPts val="0"/>
                        </a:spcAft>
                      </a:pPr>
                      <a:r>
                        <a:rPr lang="fr-BE" sz="2000" dirty="0">
                          <a:effectLst/>
                        </a:rPr>
                        <a:t>Isolée</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spcAft>
                          <a:spcPts val="0"/>
                        </a:spcAft>
                      </a:pPr>
                      <a:r>
                        <a:rPr lang="fr-BE" sz="2000" dirty="0">
                          <a:effectLst/>
                        </a:rPr>
                        <a:t>Non-isolée</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spcAft>
                          <a:spcPts val="0"/>
                        </a:spcAft>
                      </a:pPr>
                      <a:r>
                        <a:rPr lang="fr-BE" sz="2000" dirty="0">
                          <a:effectLst/>
                        </a:rPr>
                        <a:t>Isolée </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spcAft>
                          <a:spcPts val="0"/>
                        </a:spcAft>
                      </a:pPr>
                      <a:r>
                        <a:rPr lang="fr-BE" sz="2000" dirty="0">
                          <a:effectLst/>
                        </a:rPr>
                        <a:t>Non-isolée</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3004466718"/>
                  </a:ext>
                </a:extLst>
              </a:tr>
              <a:tr h="152400">
                <a:tc>
                  <a:txBody>
                    <a:bodyPr/>
                    <a:lstStyle/>
                    <a:p>
                      <a:pPr algn="ctr">
                        <a:spcAft>
                          <a:spcPts val="0"/>
                        </a:spcAft>
                      </a:pPr>
                      <a:r>
                        <a:rPr lang="fr-BE" sz="2000" dirty="0">
                          <a:effectLst/>
                        </a:rPr>
                        <a:t>Au 1</a:t>
                      </a:r>
                      <a:r>
                        <a:rPr lang="fr-BE" sz="2000" baseline="30000" dirty="0">
                          <a:effectLst/>
                        </a:rPr>
                        <a:t>er</a:t>
                      </a:r>
                      <a:r>
                        <a:rPr lang="fr-BE" sz="2000" dirty="0">
                          <a:effectLst/>
                        </a:rPr>
                        <a:t> septembre 2022</a:t>
                      </a:r>
                      <a:endParaRPr lang="fr-BE"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1.426,00€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1.717,00€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1.717,00€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2.007,00€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99116147"/>
                  </a:ext>
                </a:extLst>
              </a:tr>
              <a:tr h="244320">
                <a:tc>
                  <a:txBody>
                    <a:bodyPr/>
                    <a:lstStyle/>
                    <a:p>
                      <a:pPr algn="ctr">
                        <a:spcAft>
                          <a:spcPts val="0"/>
                        </a:spcAft>
                      </a:pPr>
                      <a:r>
                        <a:rPr lang="fr-BE" sz="1200" dirty="0">
                          <a:effectLst/>
                        </a:rPr>
                        <a:t>Au 1</a:t>
                      </a:r>
                      <a:r>
                        <a:rPr lang="fr-BE" sz="1200" baseline="30000" dirty="0">
                          <a:effectLst/>
                        </a:rPr>
                        <a:t>er</a:t>
                      </a:r>
                      <a:r>
                        <a:rPr lang="fr-BE" sz="1200" dirty="0">
                          <a:effectLst/>
                        </a:rPr>
                        <a:t> septembre 2021</a:t>
                      </a:r>
                      <a:endParaRPr lang="fr-BE"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kern="1200" dirty="0">
                          <a:solidFill>
                            <a:schemeClr val="dk1"/>
                          </a:solidFill>
                          <a:effectLst/>
                          <a:latin typeface="+mn-lt"/>
                          <a:ea typeface="+mn-ea"/>
                          <a:cs typeface="+mn-cs"/>
                        </a:rPr>
                        <a:t>1.326,00€</a:t>
                      </a:r>
                    </a:p>
                  </a:txBody>
                  <a:tcPr marL="68580" marR="68580" marT="0" marB="0"/>
                </a:tc>
                <a:tc>
                  <a:txBody>
                    <a:bodyPr/>
                    <a:lstStyle/>
                    <a:p>
                      <a:pPr algn="ctr">
                        <a:spcAft>
                          <a:spcPts val="0"/>
                        </a:spcAft>
                      </a:pPr>
                      <a:r>
                        <a:rPr lang="fr-BE" sz="1200" kern="1200" dirty="0">
                          <a:solidFill>
                            <a:schemeClr val="dk1"/>
                          </a:solidFill>
                          <a:effectLst/>
                          <a:latin typeface="+mn-lt"/>
                          <a:ea typeface="+mn-ea"/>
                          <a:cs typeface="+mn-cs"/>
                        </a:rPr>
                        <a:t>1.617,00€</a:t>
                      </a:r>
                    </a:p>
                  </a:txBody>
                  <a:tcPr marL="68580" marR="68580" marT="0" marB="0"/>
                </a:tc>
                <a:tc>
                  <a:txBody>
                    <a:bodyPr/>
                    <a:lstStyle/>
                    <a:p>
                      <a:pPr algn="ctr">
                        <a:spcAft>
                          <a:spcPts val="0"/>
                        </a:spcAft>
                      </a:pPr>
                      <a:r>
                        <a:rPr lang="fr-BE" sz="1200" kern="1200" dirty="0">
                          <a:solidFill>
                            <a:schemeClr val="dk1"/>
                          </a:solidFill>
                          <a:effectLst/>
                          <a:latin typeface="+mn-lt"/>
                          <a:ea typeface="+mn-ea"/>
                          <a:cs typeface="+mn-cs"/>
                        </a:rPr>
                        <a:t>1.617,00€</a:t>
                      </a:r>
                    </a:p>
                  </a:txBody>
                  <a:tcPr marL="68580" marR="68580" marT="0" marB="0"/>
                </a:tc>
                <a:tc>
                  <a:txBody>
                    <a:bodyPr/>
                    <a:lstStyle/>
                    <a:p>
                      <a:pPr algn="ctr">
                        <a:spcAft>
                          <a:spcPts val="0"/>
                        </a:spcAft>
                      </a:pPr>
                      <a:r>
                        <a:rPr lang="fr-BE" sz="1200" kern="1200" dirty="0">
                          <a:solidFill>
                            <a:schemeClr val="dk1"/>
                          </a:solidFill>
                          <a:effectLst/>
                          <a:latin typeface="+mn-lt"/>
                          <a:ea typeface="+mn-ea"/>
                          <a:cs typeface="+mn-cs"/>
                        </a:rPr>
                        <a:t>1.907,00€</a:t>
                      </a:r>
                    </a:p>
                  </a:txBody>
                  <a:tcPr marL="68580" marR="68580" marT="0" marB="0"/>
                </a:tc>
                <a:extLst>
                  <a:ext uri="{0D108BD9-81ED-4DB2-BD59-A6C34878D82A}">
                    <a16:rowId xmlns:a16="http://schemas.microsoft.com/office/drawing/2014/main" val="1225093765"/>
                  </a:ext>
                </a:extLst>
              </a:tr>
              <a:tr h="268052">
                <a:tc>
                  <a:txBody>
                    <a:bodyPr/>
                    <a:lstStyle/>
                    <a:p>
                      <a:pPr algn="ctr">
                        <a:spcAft>
                          <a:spcPts val="0"/>
                        </a:spcAft>
                      </a:pPr>
                      <a:r>
                        <a:rPr lang="fr-BE" sz="1200" dirty="0">
                          <a:effectLst/>
                        </a:rPr>
                        <a:t>Au 1</a:t>
                      </a:r>
                      <a:r>
                        <a:rPr lang="fr-BE" sz="1200" baseline="30000" dirty="0">
                          <a:effectLst/>
                        </a:rPr>
                        <a:t>er</a:t>
                      </a:r>
                      <a:r>
                        <a:rPr lang="fr-BE" sz="1200" dirty="0">
                          <a:effectLst/>
                        </a:rPr>
                        <a:t> septembre 2020</a:t>
                      </a:r>
                      <a:endParaRPr lang="fr-BE"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1.226,00€</a:t>
                      </a:r>
                      <a:endParaRPr lang="fr-BE"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1.517,00€</a:t>
                      </a:r>
                      <a:endParaRPr lang="fr-BE"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1.517,00€</a:t>
                      </a:r>
                      <a:endParaRPr lang="fr-BE"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1.807,00€</a:t>
                      </a:r>
                      <a:endParaRPr lang="fr-BE"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81969051"/>
                  </a:ext>
                </a:extLst>
              </a:tr>
              <a:tr h="268052">
                <a:tc>
                  <a:txBody>
                    <a:bodyPr/>
                    <a:lstStyle/>
                    <a:p>
                      <a:pPr algn="ctr"/>
                      <a:r>
                        <a:rPr lang="fr-BE" sz="1200" b="1" kern="1200" dirty="0">
                          <a:solidFill>
                            <a:schemeClr val="lt1"/>
                          </a:solidFill>
                          <a:effectLst/>
                          <a:latin typeface="+mn-lt"/>
                          <a:ea typeface="+mn-ea"/>
                          <a:cs typeface="+mn-cs"/>
                        </a:rPr>
                        <a:t>Avant</a:t>
                      </a:r>
                    </a:p>
                  </a:txBody>
                  <a:tcPr marL="68580" marR="68580" marT="0" marB="0"/>
                </a:tc>
                <a:tc>
                  <a:txBody>
                    <a:bodyPr/>
                    <a:lstStyle/>
                    <a:p>
                      <a:pPr algn="ctr">
                        <a:spcAft>
                          <a:spcPts val="0"/>
                        </a:spcAft>
                      </a:pPr>
                      <a:r>
                        <a:rPr lang="fr-BE" sz="1200">
                          <a:effectLst/>
                        </a:rPr>
                        <a:t>978,00€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a:effectLst/>
                        </a:rPr>
                        <a:t>1.255,00€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a:effectLst/>
                        </a:rPr>
                        <a:t>1.255,00€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1.531,00€</a:t>
                      </a:r>
                      <a:endParaRPr lang="fr-BE"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94593831"/>
                  </a:ext>
                </a:extLst>
              </a:tr>
            </a:tbl>
          </a:graphicData>
        </a:graphic>
      </p:graphicFrame>
    </p:spTree>
    <p:extLst>
      <p:ext uri="{BB962C8B-B14F-4D97-AF65-F5344CB8AC3E}">
        <p14:creationId xmlns:p14="http://schemas.microsoft.com/office/powerpoint/2010/main" val="3068009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1041" y="567892"/>
            <a:ext cx="10909909" cy="5895538"/>
          </a:xfrm>
        </p:spPr>
        <p:txBody>
          <a:bodyPr>
            <a:normAutofit/>
          </a:bodyPr>
          <a:lstStyle/>
          <a:p>
            <a:pPr marL="0" indent="0">
              <a:buNone/>
            </a:pPr>
            <a:endParaRPr lang="fr-BE" sz="2600" b="1" u="sng"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endParaRPr lang="fr-BE" sz="1800" dirty="0"/>
          </a:p>
          <a:p>
            <a:pPr marL="0" indent="0">
              <a:buNone/>
            </a:pPr>
            <a:r>
              <a:rPr lang="fr-BE" sz="1800" dirty="0"/>
              <a:t>Fixées dans l'article 8 de l'</a:t>
            </a:r>
            <a:r>
              <a:rPr lang="fr-BE" sz="1800" dirty="0">
                <a:hlinkClick r:id="rId2"/>
              </a:rPr>
              <a:t>arrêté royal du 26 octobre 2007</a:t>
            </a:r>
            <a:r>
              <a:rPr lang="fr-BE" sz="1800" dirty="0"/>
              <a:t>, l’indemnité de procédure est indexée de 10% dès que l’indice des prix à la consommation augmente de 10 points ce qui a eu lieu en 2011, 2016, 2021 et avril 2022.</a:t>
            </a:r>
            <a:endParaRPr lang="fr-BE" sz="1800" u="sng" dirty="0"/>
          </a:p>
        </p:txBody>
      </p:sp>
      <p:graphicFrame>
        <p:nvGraphicFramePr>
          <p:cNvPr id="2" name="Tableau 1"/>
          <p:cNvGraphicFramePr>
            <a:graphicFrameLocks noGrp="1"/>
          </p:cNvGraphicFramePr>
          <p:nvPr>
            <p:extLst>
              <p:ext uri="{D42A27DB-BD31-4B8C-83A1-F6EECF244321}">
                <p14:modId xmlns:p14="http://schemas.microsoft.com/office/powerpoint/2010/main" val="2969875566"/>
              </p:ext>
            </p:extLst>
          </p:nvPr>
        </p:nvGraphicFramePr>
        <p:xfrm>
          <a:off x="629514" y="670404"/>
          <a:ext cx="10652961" cy="5157592"/>
        </p:xfrm>
        <a:graphic>
          <a:graphicData uri="http://schemas.openxmlformats.org/drawingml/2006/table">
            <a:tbl>
              <a:tblPr/>
              <a:tblGrid>
                <a:gridCol w="3068053">
                  <a:extLst>
                    <a:ext uri="{9D8B030D-6E8A-4147-A177-3AD203B41FA5}">
                      <a16:colId xmlns:a16="http://schemas.microsoft.com/office/drawing/2014/main" val="961759975"/>
                    </a:ext>
                  </a:extLst>
                </a:gridCol>
                <a:gridCol w="1129214">
                  <a:extLst>
                    <a:ext uri="{9D8B030D-6E8A-4147-A177-3AD203B41FA5}">
                      <a16:colId xmlns:a16="http://schemas.microsoft.com/office/drawing/2014/main" val="1901103192"/>
                    </a:ext>
                  </a:extLst>
                </a:gridCol>
                <a:gridCol w="1129214">
                  <a:extLst>
                    <a:ext uri="{9D8B030D-6E8A-4147-A177-3AD203B41FA5}">
                      <a16:colId xmlns:a16="http://schemas.microsoft.com/office/drawing/2014/main" val="2962524299"/>
                    </a:ext>
                  </a:extLst>
                </a:gridCol>
                <a:gridCol w="1331620">
                  <a:extLst>
                    <a:ext uri="{9D8B030D-6E8A-4147-A177-3AD203B41FA5}">
                      <a16:colId xmlns:a16="http://schemas.microsoft.com/office/drawing/2014/main" val="3223615833"/>
                    </a:ext>
                  </a:extLst>
                </a:gridCol>
                <a:gridCol w="1331620">
                  <a:extLst>
                    <a:ext uri="{9D8B030D-6E8A-4147-A177-3AD203B41FA5}">
                      <a16:colId xmlns:a16="http://schemas.microsoft.com/office/drawing/2014/main" val="2201401105"/>
                    </a:ext>
                  </a:extLst>
                </a:gridCol>
                <a:gridCol w="1331620">
                  <a:extLst>
                    <a:ext uri="{9D8B030D-6E8A-4147-A177-3AD203B41FA5}">
                      <a16:colId xmlns:a16="http://schemas.microsoft.com/office/drawing/2014/main" val="1983559905"/>
                    </a:ext>
                  </a:extLst>
                </a:gridCol>
                <a:gridCol w="1331620">
                  <a:extLst>
                    <a:ext uri="{9D8B030D-6E8A-4147-A177-3AD203B41FA5}">
                      <a16:colId xmlns:a16="http://schemas.microsoft.com/office/drawing/2014/main" val="1145758854"/>
                    </a:ext>
                  </a:extLst>
                </a:gridCol>
              </a:tblGrid>
              <a:tr h="1418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sz="1600" b="1" i="0" u="sng" kern="1200" dirty="0">
                          <a:solidFill>
                            <a:srgbClr val="FF0000"/>
                          </a:solidFill>
                          <a:latin typeface="+mn-lt"/>
                          <a:ea typeface="+mn-ea"/>
                          <a:cs typeface="+mn-cs"/>
                        </a:rPr>
                        <a:t>6/3. Indemnités de procédure</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600" dirty="0">
                        <a:solidFill>
                          <a:srgbClr val="FF0000"/>
                        </a:solidFill>
                        <a:effectLst/>
                      </a:endParaRPr>
                    </a:p>
                  </a:txBody>
                  <a:tcPr marL="39805" marR="39805" marT="19902" marB="19902" anchor="ctr">
                    <a:lnL>
                      <a:noFill/>
                    </a:lnL>
                    <a:lnR>
                      <a:noFill/>
                    </a:lnR>
                    <a:lnT>
                      <a:noFill/>
                    </a:lnT>
                    <a:lnB>
                      <a:noFill/>
                    </a:lnB>
                    <a:solidFill>
                      <a:schemeClr val="accent1"/>
                    </a:solidFill>
                  </a:tcPr>
                </a:tc>
                <a:tc gridSpan="2">
                  <a:txBody>
                    <a:bodyPr/>
                    <a:lstStyle/>
                    <a:p>
                      <a:pPr algn="ctr"/>
                      <a:r>
                        <a:rPr lang="fr-BE" sz="1600" u="sng" dirty="0">
                          <a:effectLst/>
                        </a:rPr>
                        <a:t>Montant de base</a:t>
                      </a:r>
                    </a:p>
                  </a:txBody>
                  <a:tcPr marL="39805" marR="39805" marT="19902" marB="19902" anchor="ctr">
                    <a:lnL>
                      <a:noFill/>
                    </a:lnL>
                    <a:lnR>
                      <a:noFill/>
                    </a:lnR>
                    <a:lnT>
                      <a:noFill/>
                    </a:lnT>
                    <a:lnB>
                      <a:noFill/>
                    </a:lnB>
                    <a:solidFill>
                      <a:schemeClr val="accent1"/>
                    </a:solidFill>
                  </a:tcPr>
                </a:tc>
                <a:tc hMerge="1">
                  <a:txBody>
                    <a:bodyPr/>
                    <a:lstStyle/>
                    <a:p>
                      <a:endParaRPr lang="fr-BE"/>
                    </a:p>
                  </a:txBody>
                  <a:tcPr/>
                </a:tc>
                <a:tc gridSpan="2">
                  <a:txBody>
                    <a:bodyPr/>
                    <a:lstStyle/>
                    <a:p>
                      <a:pPr algn="ctr"/>
                      <a:r>
                        <a:rPr lang="fr-BE" sz="1600" u="sng" dirty="0">
                          <a:effectLst/>
                        </a:rPr>
                        <a:t>Montant minimum</a:t>
                      </a:r>
                    </a:p>
                  </a:txBody>
                  <a:tcPr marL="39805" marR="39805" marT="19902" marB="19902" anchor="ctr">
                    <a:lnL>
                      <a:noFill/>
                    </a:lnL>
                    <a:lnR>
                      <a:noFill/>
                    </a:lnR>
                    <a:lnT>
                      <a:noFill/>
                    </a:lnT>
                    <a:lnB>
                      <a:noFill/>
                    </a:lnB>
                    <a:solidFill>
                      <a:schemeClr val="accent1"/>
                    </a:solidFill>
                  </a:tcPr>
                </a:tc>
                <a:tc hMerge="1">
                  <a:txBody>
                    <a:bodyPr/>
                    <a:lstStyle/>
                    <a:p>
                      <a:endParaRPr lang="fr-BE"/>
                    </a:p>
                  </a:txBody>
                  <a:tcPr/>
                </a:tc>
                <a:tc gridSpan="2">
                  <a:txBody>
                    <a:bodyPr/>
                    <a:lstStyle/>
                    <a:p>
                      <a:pPr algn="ctr"/>
                      <a:r>
                        <a:rPr lang="fr-BE" sz="1600" u="sng" dirty="0">
                          <a:effectLst/>
                        </a:rPr>
                        <a:t>Montant maximum</a:t>
                      </a:r>
                    </a:p>
                  </a:txBody>
                  <a:tcPr marL="39805" marR="39805" marT="19902" marB="19902" anchor="ctr">
                    <a:lnL>
                      <a:noFill/>
                    </a:lnL>
                    <a:lnR>
                      <a:noFill/>
                    </a:lnR>
                    <a:lnT>
                      <a:noFill/>
                    </a:lnT>
                    <a:lnB>
                      <a:noFill/>
                    </a:lnB>
                    <a:solidFill>
                      <a:schemeClr val="accent1"/>
                    </a:solidFill>
                  </a:tcPr>
                </a:tc>
                <a:tc hMerge="1">
                  <a:txBody>
                    <a:bodyPr/>
                    <a:lstStyle/>
                    <a:p>
                      <a:endParaRPr lang="fr-BE"/>
                    </a:p>
                  </a:txBody>
                  <a:tcPr/>
                </a:tc>
                <a:extLst>
                  <a:ext uri="{0D108BD9-81ED-4DB2-BD59-A6C34878D82A}">
                    <a16:rowId xmlns:a16="http://schemas.microsoft.com/office/drawing/2014/main" val="3599938165"/>
                  </a:ext>
                </a:extLst>
              </a:tr>
              <a:tr h="182706">
                <a:tc>
                  <a:txBody>
                    <a:bodyPr/>
                    <a:lstStyle/>
                    <a:p>
                      <a:endParaRPr lang="fr-BE" sz="1600" dirty="0">
                        <a:solidFill>
                          <a:schemeClr val="bg1"/>
                        </a:solidFill>
                        <a:effectLst/>
                      </a:endParaRPr>
                    </a:p>
                  </a:txBody>
                  <a:tcPr marL="39805" marR="39805" marT="19902" marB="19902" anchor="ctr">
                    <a:lnL>
                      <a:noFill/>
                    </a:lnL>
                    <a:lnR>
                      <a:noFill/>
                    </a:lnR>
                    <a:lnT>
                      <a:noFill/>
                    </a:lnT>
                    <a:lnB>
                      <a:noFill/>
                    </a:lnB>
                    <a:solidFill>
                      <a:schemeClr val="accent1"/>
                    </a:solidFill>
                  </a:tcPr>
                </a:tc>
                <a:tc>
                  <a:txBody>
                    <a:bodyPr/>
                    <a:lstStyle/>
                    <a:p>
                      <a:pPr marL="0" algn="ctr" defTabSz="914400" rtl="0" eaLnBrk="1" latinLnBrk="0" hangingPunct="1"/>
                      <a:r>
                        <a:rPr lang="fr-BE" sz="1600" b="1" kern="1200" dirty="0">
                          <a:solidFill>
                            <a:schemeClr val="tx1"/>
                          </a:solidFill>
                          <a:effectLst/>
                          <a:latin typeface="+mn-lt"/>
                          <a:ea typeface="+mn-ea"/>
                          <a:cs typeface="+mn-cs"/>
                        </a:rPr>
                        <a:t>1</a:t>
                      </a:r>
                      <a:r>
                        <a:rPr lang="fr-BE" sz="1600" b="1" kern="1200" baseline="30000" dirty="0">
                          <a:solidFill>
                            <a:schemeClr val="tx1"/>
                          </a:solidFill>
                          <a:effectLst/>
                          <a:latin typeface="+mn-lt"/>
                          <a:ea typeface="+mn-ea"/>
                          <a:cs typeface="+mn-cs"/>
                        </a:rPr>
                        <a:t>er</a:t>
                      </a:r>
                      <a:r>
                        <a:rPr lang="fr-BE" sz="1600" b="1" kern="1200" baseline="0" dirty="0">
                          <a:solidFill>
                            <a:schemeClr val="tx1"/>
                          </a:solidFill>
                          <a:effectLst/>
                          <a:latin typeface="+mn-lt"/>
                          <a:ea typeface="+mn-ea"/>
                          <a:cs typeface="+mn-cs"/>
                        </a:rPr>
                        <a:t> nov. </a:t>
                      </a:r>
                      <a:r>
                        <a:rPr lang="fr-BE" sz="1600" b="1" kern="1200" dirty="0">
                          <a:solidFill>
                            <a:schemeClr val="tx1"/>
                          </a:solidFill>
                          <a:effectLst/>
                          <a:latin typeface="+mn-lt"/>
                          <a:ea typeface="+mn-ea"/>
                          <a:cs typeface="+mn-cs"/>
                        </a:rPr>
                        <a:t>2022</a:t>
                      </a: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200" kern="1200" dirty="0">
                          <a:solidFill>
                            <a:schemeClr val="tx1"/>
                          </a:solidFill>
                          <a:effectLst/>
                          <a:latin typeface="+mn-lt"/>
                          <a:ea typeface="+mn-ea"/>
                          <a:cs typeface="+mn-cs"/>
                        </a:rPr>
                        <a:t>Avant</a:t>
                      </a:r>
                      <a:r>
                        <a:rPr lang="fr-BE" sz="1200" kern="1200" baseline="0" dirty="0">
                          <a:solidFill>
                            <a:schemeClr val="tx1"/>
                          </a:solidFill>
                          <a:effectLst/>
                          <a:latin typeface="+mn-lt"/>
                          <a:ea typeface="+mn-ea"/>
                          <a:cs typeface="+mn-cs"/>
                        </a:rPr>
                        <a:t> juin 2021</a:t>
                      </a:r>
                      <a:endParaRPr lang="fr-BE" sz="1200"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600" b="1" kern="1200" dirty="0">
                          <a:solidFill>
                            <a:schemeClr val="tx1"/>
                          </a:solidFill>
                          <a:effectLst/>
                          <a:latin typeface="+mn-lt"/>
                          <a:ea typeface="+mn-ea"/>
                          <a:cs typeface="+mn-cs"/>
                        </a:rPr>
                        <a:t>1</a:t>
                      </a:r>
                      <a:r>
                        <a:rPr lang="fr-BE" sz="1600" b="1" kern="1200" baseline="30000" dirty="0">
                          <a:solidFill>
                            <a:schemeClr val="tx1"/>
                          </a:solidFill>
                          <a:effectLst/>
                          <a:latin typeface="+mn-lt"/>
                          <a:ea typeface="+mn-ea"/>
                          <a:cs typeface="+mn-cs"/>
                        </a:rPr>
                        <a:t>er</a:t>
                      </a:r>
                      <a:r>
                        <a:rPr lang="fr-BE" sz="1600" b="1" kern="1200" baseline="0" dirty="0">
                          <a:solidFill>
                            <a:schemeClr val="tx1"/>
                          </a:solidFill>
                          <a:effectLst/>
                          <a:latin typeface="+mn-lt"/>
                          <a:ea typeface="+mn-ea"/>
                          <a:cs typeface="+mn-cs"/>
                        </a:rPr>
                        <a:t> nov. </a:t>
                      </a:r>
                      <a:r>
                        <a:rPr lang="fr-BE" sz="1600" b="1" kern="1200" dirty="0">
                          <a:solidFill>
                            <a:schemeClr val="tx1"/>
                          </a:solidFill>
                          <a:effectLst/>
                          <a:latin typeface="+mn-lt"/>
                          <a:ea typeface="+mn-ea"/>
                          <a:cs typeface="+mn-cs"/>
                        </a:rPr>
                        <a:t>2022</a:t>
                      </a: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200" kern="1200" dirty="0">
                          <a:solidFill>
                            <a:schemeClr val="tx1"/>
                          </a:solidFill>
                          <a:effectLst/>
                          <a:latin typeface="+mn-lt"/>
                          <a:ea typeface="+mn-ea"/>
                          <a:cs typeface="+mn-cs"/>
                        </a:rPr>
                        <a:t>Avant</a:t>
                      </a:r>
                      <a:r>
                        <a:rPr lang="fr-BE" sz="1200" kern="1200" baseline="0" dirty="0">
                          <a:solidFill>
                            <a:schemeClr val="tx1"/>
                          </a:solidFill>
                          <a:effectLst/>
                          <a:latin typeface="+mn-lt"/>
                          <a:ea typeface="+mn-ea"/>
                          <a:cs typeface="+mn-cs"/>
                        </a:rPr>
                        <a:t> juin 2021</a:t>
                      </a:r>
                      <a:endParaRPr lang="fr-BE" sz="1200"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600" b="1" kern="1200" dirty="0">
                          <a:solidFill>
                            <a:schemeClr val="tx1"/>
                          </a:solidFill>
                          <a:effectLst/>
                          <a:latin typeface="+mn-lt"/>
                          <a:ea typeface="+mn-ea"/>
                          <a:cs typeface="+mn-cs"/>
                        </a:rPr>
                        <a:t>1</a:t>
                      </a:r>
                      <a:r>
                        <a:rPr lang="fr-BE" sz="1600" b="1" kern="1200" baseline="30000" dirty="0">
                          <a:solidFill>
                            <a:schemeClr val="tx1"/>
                          </a:solidFill>
                          <a:effectLst/>
                          <a:latin typeface="+mn-lt"/>
                          <a:ea typeface="+mn-ea"/>
                          <a:cs typeface="+mn-cs"/>
                        </a:rPr>
                        <a:t>er</a:t>
                      </a:r>
                      <a:r>
                        <a:rPr lang="fr-BE" sz="1600" b="1" kern="1200" baseline="0" dirty="0">
                          <a:solidFill>
                            <a:schemeClr val="tx1"/>
                          </a:solidFill>
                          <a:effectLst/>
                          <a:latin typeface="+mn-lt"/>
                          <a:ea typeface="+mn-ea"/>
                          <a:cs typeface="+mn-cs"/>
                        </a:rPr>
                        <a:t> nov. </a:t>
                      </a:r>
                      <a:r>
                        <a:rPr lang="fr-BE" sz="1600" b="1" kern="1200" dirty="0">
                          <a:solidFill>
                            <a:schemeClr val="tx1"/>
                          </a:solidFill>
                          <a:effectLst/>
                          <a:latin typeface="+mn-lt"/>
                          <a:ea typeface="+mn-ea"/>
                          <a:cs typeface="+mn-cs"/>
                        </a:rPr>
                        <a:t>2022</a:t>
                      </a: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200" kern="1200" dirty="0">
                          <a:solidFill>
                            <a:schemeClr val="tx1"/>
                          </a:solidFill>
                          <a:effectLst/>
                          <a:latin typeface="+mn-lt"/>
                          <a:ea typeface="+mn-ea"/>
                          <a:cs typeface="+mn-cs"/>
                        </a:rPr>
                        <a:t>Avant</a:t>
                      </a:r>
                      <a:r>
                        <a:rPr lang="fr-BE" sz="1200" kern="1200" baseline="0" dirty="0">
                          <a:solidFill>
                            <a:schemeClr val="tx1"/>
                          </a:solidFill>
                          <a:effectLst/>
                          <a:latin typeface="+mn-lt"/>
                          <a:ea typeface="+mn-ea"/>
                          <a:cs typeface="+mn-cs"/>
                        </a:rPr>
                        <a:t> juin 2021</a:t>
                      </a:r>
                      <a:endParaRPr lang="fr-BE" sz="1200"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extLst>
                  <a:ext uri="{0D108BD9-81ED-4DB2-BD59-A6C34878D82A}">
                    <a16:rowId xmlns:a16="http://schemas.microsoft.com/office/drawing/2014/main" val="1957386411"/>
                  </a:ext>
                </a:extLst>
              </a:tr>
              <a:tr h="182706">
                <a:tc>
                  <a:txBody>
                    <a:bodyPr/>
                    <a:lstStyle/>
                    <a:p>
                      <a:r>
                        <a:rPr lang="fr-BE" sz="1600" b="0" dirty="0">
                          <a:effectLst/>
                        </a:rPr>
                        <a:t>Jusqu’à 250 €</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225 €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180€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112,50 €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90€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450 €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360€</a:t>
                      </a:r>
                    </a:p>
                  </a:txBody>
                  <a:tcPr marL="39805" marR="39805" marT="19902" marB="19902" anchor="ctr">
                    <a:lnL>
                      <a:noFill/>
                    </a:lnL>
                    <a:lnR>
                      <a:noFill/>
                    </a:lnR>
                    <a:lnT>
                      <a:noFill/>
                    </a:lnT>
                    <a:lnB>
                      <a:noFill/>
                    </a:lnB>
                    <a:solidFill>
                      <a:schemeClr val="accent1"/>
                    </a:solidFill>
                  </a:tcPr>
                </a:tc>
                <a:extLst>
                  <a:ext uri="{0D108BD9-81ED-4DB2-BD59-A6C34878D82A}">
                    <a16:rowId xmlns:a16="http://schemas.microsoft.com/office/drawing/2014/main" val="3958117606"/>
                  </a:ext>
                </a:extLst>
              </a:tr>
              <a:tr h="303992">
                <a:tc>
                  <a:txBody>
                    <a:bodyPr/>
                    <a:lstStyle/>
                    <a:p>
                      <a:r>
                        <a:rPr lang="fr-BE" sz="1600" b="0" dirty="0">
                          <a:effectLst/>
                        </a:rPr>
                        <a:t>De 250,01 à 750 €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300 €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240€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187,50 €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150€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750 €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600€</a:t>
                      </a: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763593694"/>
                  </a:ext>
                </a:extLst>
              </a:tr>
              <a:tr h="285405">
                <a:tc>
                  <a:txBody>
                    <a:bodyPr/>
                    <a:lstStyle/>
                    <a:p>
                      <a:r>
                        <a:rPr lang="fr-BE" sz="1600" b="0" dirty="0">
                          <a:effectLst/>
                        </a:rPr>
                        <a:t>De 750,01 à 2.500 €</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600 €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480€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300 €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240€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1.200€</a:t>
                      </a:r>
                    </a:p>
                  </a:txBody>
                  <a:tcPr marL="39805" marR="39805" marT="19902" marB="19902" anchor="ctr">
                    <a:lnL>
                      <a:noFill/>
                    </a:lnL>
                    <a:lnR>
                      <a:noFill/>
                    </a:lnR>
                    <a:lnT>
                      <a:noFill/>
                    </a:lnT>
                    <a:lnB>
                      <a:noFill/>
                    </a:lnB>
                    <a:solidFill>
                      <a:schemeClr val="accent1"/>
                    </a:solidFill>
                  </a:tcPr>
                </a:tc>
                <a:extLst>
                  <a:ext uri="{0D108BD9-81ED-4DB2-BD59-A6C34878D82A}">
                    <a16:rowId xmlns:a16="http://schemas.microsoft.com/office/drawing/2014/main" val="1514312115"/>
                  </a:ext>
                </a:extLst>
              </a:tr>
              <a:tr h="303992">
                <a:tc>
                  <a:txBody>
                    <a:bodyPr/>
                    <a:lstStyle/>
                    <a:p>
                      <a:r>
                        <a:rPr lang="fr-BE" sz="1600" b="0">
                          <a:effectLst/>
                        </a:rPr>
                        <a:t>De 2.500,01à 5.000 €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975 €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780€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562,50 €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450€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2.250 €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1.800€</a:t>
                      </a: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65170406"/>
                  </a:ext>
                </a:extLst>
              </a:tr>
              <a:tr h="303992">
                <a:tc>
                  <a:txBody>
                    <a:bodyPr/>
                    <a:lstStyle/>
                    <a:p>
                      <a:r>
                        <a:rPr lang="fr-BE" sz="1600" b="0" dirty="0">
                          <a:effectLst/>
                        </a:rPr>
                        <a:t>De 5.000,01 à 10.000 €</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1.350 €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1.080€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750 €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600€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3.000 €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2.400€</a:t>
                      </a:r>
                    </a:p>
                  </a:txBody>
                  <a:tcPr marL="39805" marR="39805" marT="19902" marB="19902" anchor="ctr">
                    <a:lnL>
                      <a:noFill/>
                    </a:lnL>
                    <a:lnR>
                      <a:noFill/>
                    </a:lnR>
                    <a:lnT>
                      <a:noFill/>
                    </a:lnT>
                    <a:lnB>
                      <a:noFill/>
                    </a:lnB>
                    <a:solidFill>
                      <a:schemeClr val="accent1"/>
                    </a:solidFill>
                  </a:tcPr>
                </a:tc>
                <a:extLst>
                  <a:ext uri="{0D108BD9-81ED-4DB2-BD59-A6C34878D82A}">
                    <a16:rowId xmlns:a16="http://schemas.microsoft.com/office/drawing/2014/main" val="1046799659"/>
                  </a:ext>
                </a:extLst>
              </a:tr>
              <a:tr h="303992">
                <a:tc>
                  <a:txBody>
                    <a:bodyPr/>
                    <a:lstStyle/>
                    <a:p>
                      <a:r>
                        <a:rPr lang="fr-BE" sz="1600" b="0" dirty="0">
                          <a:effectLst/>
                        </a:rPr>
                        <a:t>De 10.000,01 à 20.000 €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1.650 €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1.320€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937,50 €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750€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3.750 €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3.000€</a:t>
                      </a: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2758131712"/>
                  </a:ext>
                </a:extLst>
              </a:tr>
              <a:tr h="303992">
                <a:tc>
                  <a:txBody>
                    <a:bodyPr/>
                    <a:lstStyle/>
                    <a:p>
                      <a:r>
                        <a:rPr lang="fr-BE" sz="1600" b="0" dirty="0">
                          <a:effectLst/>
                        </a:rPr>
                        <a:t>De 20.000,01 à 40.000 €</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3.000 €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2.400€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1.200€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6.000 €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4.800€</a:t>
                      </a:r>
                    </a:p>
                  </a:txBody>
                  <a:tcPr marL="39805" marR="39805" marT="19902" marB="19902" anchor="ctr">
                    <a:lnL>
                      <a:noFill/>
                    </a:lnL>
                    <a:lnR>
                      <a:noFill/>
                    </a:lnR>
                    <a:lnT>
                      <a:noFill/>
                    </a:lnT>
                    <a:lnB>
                      <a:noFill/>
                    </a:lnB>
                    <a:solidFill>
                      <a:schemeClr val="accent1"/>
                    </a:solidFill>
                  </a:tcPr>
                </a:tc>
                <a:extLst>
                  <a:ext uri="{0D108BD9-81ED-4DB2-BD59-A6C34878D82A}">
                    <a16:rowId xmlns:a16="http://schemas.microsoft.com/office/drawing/2014/main" val="1776729250"/>
                  </a:ext>
                </a:extLst>
              </a:tr>
              <a:tr h="303992">
                <a:tc>
                  <a:txBody>
                    <a:bodyPr/>
                    <a:lstStyle/>
                    <a:p>
                      <a:r>
                        <a:rPr lang="fr-BE" sz="1600" b="0" dirty="0">
                          <a:effectLst/>
                        </a:rPr>
                        <a:t>De 40.000,01 à 60.000 €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3.750 €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3.000€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a:effectLst/>
                        </a:rPr>
                        <a:t>1.200€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7.500 €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6.000€</a:t>
                      </a: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2073961470"/>
                  </a:ext>
                </a:extLst>
              </a:tr>
              <a:tr h="303992">
                <a:tc>
                  <a:txBody>
                    <a:bodyPr/>
                    <a:lstStyle/>
                    <a:p>
                      <a:r>
                        <a:rPr lang="fr-BE" sz="1600" b="0" dirty="0">
                          <a:effectLst/>
                        </a:rPr>
                        <a:t>De 60.000,01 à 100.000 €</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4.500 €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3.600€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a:effectLst/>
                        </a:rPr>
                        <a:t>1.200€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9.000 €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7.200€</a:t>
                      </a:r>
                    </a:p>
                  </a:txBody>
                  <a:tcPr marL="39805" marR="39805" marT="19902" marB="19902" anchor="ctr">
                    <a:lnL>
                      <a:noFill/>
                    </a:lnL>
                    <a:lnR>
                      <a:noFill/>
                    </a:lnR>
                    <a:lnT>
                      <a:noFill/>
                    </a:lnT>
                    <a:lnB>
                      <a:noFill/>
                    </a:lnB>
                    <a:solidFill>
                      <a:schemeClr val="accent1"/>
                    </a:solidFill>
                  </a:tcPr>
                </a:tc>
                <a:extLst>
                  <a:ext uri="{0D108BD9-81ED-4DB2-BD59-A6C34878D82A}">
                    <a16:rowId xmlns:a16="http://schemas.microsoft.com/office/drawing/2014/main" val="4267635569"/>
                  </a:ext>
                </a:extLst>
              </a:tr>
              <a:tr h="303992">
                <a:tc>
                  <a:txBody>
                    <a:bodyPr/>
                    <a:lstStyle/>
                    <a:p>
                      <a:r>
                        <a:rPr lang="fr-BE" sz="1600" b="0">
                          <a:effectLst/>
                        </a:rPr>
                        <a:t>De 100.000,01 à 250.000 €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7.500 €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6.000€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a:effectLst/>
                        </a:rPr>
                        <a:t>1.200€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15.000 €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12.000€</a:t>
                      </a: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1462437069"/>
                  </a:ext>
                </a:extLst>
              </a:tr>
              <a:tr h="303992">
                <a:tc>
                  <a:txBody>
                    <a:bodyPr/>
                    <a:lstStyle/>
                    <a:p>
                      <a:r>
                        <a:rPr lang="fr-BE" sz="1600" b="0" dirty="0">
                          <a:effectLst/>
                        </a:rPr>
                        <a:t>De 250.000,01 à 500.000 €</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10.500 €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8.400€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a:effectLst/>
                        </a:rPr>
                        <a:t>1.200€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21.000 €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16.800€</a:t>
                      </a:r>
                    </a:p>
                  </a:txBody>
                  <a:tcPr marL="39805" marR="39805" marT="19902" marB="19902" anchor="ctr">
                    <a:lnL>
                      <a:noFill/>
                    </a:lnL>
                    <a:lnR>
                      <a:noFill/>
                    </a:lnR>
                    <a:lnT>
                      <a:noFill/>
                    </a:lnT>
                    <a:lnB>
                      <a:noFill/>
                    </a:lnB>
                    <a:solidFill>
                      <a:schemeClr val="accent1"/>
                    </a:solidFill>
                  </a:tcPr>
                </a:tc>
                <a:extLst>
                  <a:ext uri="{0D108BD9-81ED-4DB2-BD59-A6C34878D82A}">
                    <a16:rowId xmlns:a16="http://schemas.microsoft.com/office/drawing/2014/main" val="2207336391"/>
                  </a:ext>
                </a:extLst>
              </a:tr>
              <a:tr h="303992">
                <a:tc>
                  <a:txBody>
                    <a:bodyPr/>
                    <a:lstStyle/>
                    <a:p>
                      <a:r>
                        <a:rPr lang="fr-BE" sz="1600" b="0">
                          <a:effectLst/>
                        </a:rPr>
                        <a:t>De 500.000,01 à 1.000.000 €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15.000 €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12.000€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a:effectLst/>
                        </a:rPr>
                        <a:t>1.200€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30.000 €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24.000€</a:t>
                      </a: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1689800725"/>
                  </a:ext>
                </a:extLst>
              </a:tr>
              <a:tr h="303992">
                <a:tc>
                  <a:txBody>
                    <a:bodyPr/>
                    <a:lstStyle/>
                    <a:p>
                      <a:r>
                        <a:rPr lang="fr-BE" sz="1600" b="0" dirty="0">
                          <a:effectLst/>
                        </a:rPr>
                        <a:t>Plus de 1.000.000,01 €</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22.500 €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18.000€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1.500 €</a:t>
                      </a:r>
                    </a:p>
                  </a:txBody>
                  <a:tcPr marL="39805" marR="39805" marT="19902" marB="19902" anchor="ctr">
                    <a:lnL>
                      <a:noFill/>
                    </a:lnL>
                    <a:lnR>
                      <a:noFill/>
                    </a:lnR>
                    <a:lnT>
                      <a:noFill/>
                    </a:lnT>
                    <a:lnB>
                      <a:noFill/>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a:effectLst/>
                        </a:rPr>
                        <a:t>1.200€</a:t>
                      </a:r>
                    </a:p>
                  </a:txBody>
                  <a:tcPr marL="39805" marR="39805" marT="19902" marB="19902" anchor="ctr">
                    <a:lnL>
                      <a:noFill/>
                    </a:lnL>
                    <a:lnR>
                      <a:noFill/>
                    </a:lnR>
                    <a:lnT>
                      <a:noFill/>
                    </a:lnT>
                    <a:lnB>
                      <a:noFill/>
                    </a:lnB>
                    <a:solidFill>
                      <a:schemeClr val="accent1"/>
                    </a:solidFill>
                  </a:tcPr>
                </a:tc>
                <a:tc>
                  <a:txBody>
                    <a:bodyPr/>
                    <a:lstStyle/>
                    <a:p>
                      <a:pPr algn="ctr"/>
                      <a:r>
                        <a:rPr lang="fr-BE" sz="1600" b="1" dirty="0">
                          <a:effectLst/>
                        </a:rPr>
                        <a:t>45.000 €</a:t>
                      </a:r>
                    </a:p>
                  </a:txBody>
                  <a:tcPr marL="39805" marR="39805" marT="19902" marB="19902" anchor="ctr">
                    <a:lnL>
                      <a:noFill/>
                    </a:lnL>
                    <a:lnR>
                      <a:noFill/>
                    </a:lnR>
                    <a:lnT>
                      <a:noFill/>
                    </a:lnT>
                    <a:lnB>
                      <a:noFill/>
                    </a:lnB>
                    <a:solidFill>
                      <a:schemeClr val="accent1"/>
                    </a:solidFill>
                  </a:tcPr>
                </a:tc>
                <a:tc>
                  <a:txBody>
                    <a:bodyPr/>
                    <a:lstStyle/>
                    <a:p>
                      <a:pPr algn="ctr"/>
                      <a:r>
                        <a:rPr lang="fr-BE" sz="1200" dirty="0">
                          <a:effectLst/>
                        </a:rPr>
                        <a:t>36.000€</a:t>
                      </a:r>
                    </a:p>
                  </a:txBody>
                  <a:tcPr marL="39805" marR="39805" marT="19902" marB="19902" anchor="ctr">
                    <a:lnL>
                      <a:noFill/>
                    </a:lnL>
                    <a:lnR>
                      <a:noFill/>
                    </a:lnR>
                    <a:lnT>
                      <a:noFill/>
                    </a:lnT>
                    <a:lnB>
                      <a:noFill/>
                    </a:lnB>
                    <a:solidFill>
                      <a:schemeClr val="accent1"/>
                    </a:solidFill>
                  </a:tcPr>
                </a:tc>
                <a:extLst>
                  <a:ext uri="{0D108BD9-81ED-4DB2-BD59-A6C34878D82A}">
                    <a16:rowId xmlns:a16="http://schemas.microsoft.com/office/drawing/2014/main" val="2524988382"/>
                  </a:ext>
                </a:extLst>
              </a:tr>
              <a:tr h="433503">
                <a:tc>
                  <a:txBody>
                    <a:bodyPr/>
                    <a:lstStyle/>
                    <a:p>
                      <a:r>
                        <a:rPr lang="fr-BE" sz="1600" b="0" i="1" dirty="0">
                          <a:effectLst/>
                        </a:rPr>
                        <a:t>Affaires non évaluables en argent</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1.800 €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1.440€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112,50 €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90€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15.000 €</a:t>
                      </a:r>
                    </a:p>
                  </a:txBody>
                  <a:tcPr marL="39805" marR="39805" marT="19902" marB="19902" anchor="ctr">
                    <a:lnL>
                      <a:noFill/>
                    </a:lnL>
                    <a:lnR>
                      <a:noFill/>
                    </a:lnR>
                    <a:lnT>
                      <a:noFill/>
                    </a:lnT>
                    <a:lnB>
                      <a:noFill/>
                    </a:lnB>
                    <a:solidFill>
                      <a:srgbClr val="FFFFFF"/>
                    </a:solidFill>
                  </a:tcPr>
                </a:tc>
                <a:tc>
                  <a:txBody>
                    <a:bodyPr/>
                    <a:lstStyle/>
                    <a:p>
                      <a:pPr algn="ctr"/>
                      <a:r>
                        <a:rPr lang="fr-BE" sz="1200" dirty="0">
                          <a:effectLst/>
                        </a:rPr>
                        <a:t>12.000€</a:t>
                      </a: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2590671437"/>
                  </a:ext>
                </a:extLst>
              </a:tr>
            </a:tbl>
          </a:graphicData>
        </a:graphic>
      </p:graphicFrame>
    </p:spTree>
    <p:extLst>
      <p:ext uri="{BB962C8B-B14F-4D97-AF65-F5344CB8AC3E}">
        <p14:creationId xmlns:p14="http://schemas.microsoft.com/office/powerpoint/2010/main" val="546050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r>
              <a:rPr lang="fr-BE" dirty="0"/>
              <a:t>En fonction depuis le 1</a:t>
            </a:r>
            <a:r>
              <a:rPr lang="fr-BE" baseline="30000" dirty="0"/>
              <a:t>er</a:t>
            </a:r>
            <a:r>
              <a:rPr lang="fr-BE" dirty="0"/>
              <a:t> septembre 2022.</a:t>
            </a:r>
          </a:p>
          <a:p>
            <a:r>
              <a:rPr lang="fr-BE" dirty="0"/>
              <a:t>Ses bureaux sont situés Place de la Vieille Halle aux Blés 1 à 1000 Bruxelles, </a:t>
            </a:r>
          </a:p>
          <a:p>
            <a:r>
              <a:rPr lang="fr-BE" dirty="0"/>
              <a:t>Accessible par téléphone au </a:t>
            </a:r>
            <a:r>
              <a:rPr lang="fr-BE" b="1" dirty="0"/>
              <a:t>+32 2 549 67 00</a:t>
            </a:r>
            <a:r>
              <a:rPr lang="fr-BE" dirty="0"/>
              <a:t> (lundi et jeudi de 14h à 17h et mardi, mercredi et vendredi de 9h à 12h) ou via internet sur le site </a:t>
            </a:r>
            <a:r>
              <a:rPr lang="fr-BE" u="sng" dirty="0">
                <a:hlinkClick r:id="rId2"/>
              </a:rPr>
              <a:t>www.ombuds.brussels</a:t>
            </a:r>
            <a:r>
              <a:rPr lang="fr-BE" dirty="0"/>
              <a:t> </a:t>
            </a:r>
          </a:p>
          <a:p>
            <a:r>
              <a:rPr lang="fr-BE" dirty="0"/>
              <a:t>Pour toutes les institutions publiques régionales, communautaires ou communales qui n’on pas déjà un médiateur, c’est-à-dire :</a:t>
            </a:r>
          </a:p>
          <a:p>
            <a:pPr lvl="3">
              <a:buFont typeface="Wingdings" panose="05000000000000000000" pitchFamily="2" charset="2"/>
              <a:buChar char="Ø"/>
            </a:pPr>
            <a:r>
              <a:rPr lang="fr-BE" dirty="0"/>
              <a:t>Pas la STIB</a:t>
            </a:r>
          </a:p>
          <a:p>
            <a:pPr lvl="3">
              <a:buFont typeface="Wingdings" panose="05000000000000000000" pitchFamily="2" charset="2"/>
              <a:buChar char="Ø"/>
            </a:pPr>
            <a:r>
              <a:rPr lang="fr-BE" dirty="0"/>
              <a:t>Pas les hôpitaux</a:t>
            </a:r>
          </a:p>
          <a:p>
            <a:pPr lvl="3">
              <a:buFont typeface="Wingdings" panose="05000000000000000000" pitchFamily="2" charset="2"/>
              <a:buChar char="Ø"/>
            </a:pPr>
            <a:r>
              <a:rPr lang="fr-BE" dirty="0"/>
              <a:t>Pas VIVAQUA</a:t>
            </a:r>
          </a:p>
          <a:p>
            <a:pPr lvl="3">
              <a:buFont typeface="Wingdings" panose="05000000000000000000" pitchFamily="2" charset="2"/>
              <a:buChar char="Ø"/>
            </a:pPr>
            <a:r>
              <a:rPr lang="fr-BE" dirty="0"/>
              <a:t>Pas certaines communes (Ixelles, Schaerbeek et Woluwe-Saint-Lambert) ou CPAS (Ixelles, Schaerbeek )</a:t>
            </a:r>
          </a:p>
          <a:p>
            <a:pPr marL="0" lvl="3" indent="0">
              <a:buNone/>
            </a:pPr>
            <a:endParaRPr lang="fr-BE" dirty="0"/>
          </a:p>
          <a:p>
            <a:pPr marL="0" lvl="3" indent="0">
              <a:buNone/>
            </a:pPr>
            <a:r>
              <a:rPr lang="fr-BE" sz="2200" dirty="0"/>
              <a:t>Obligation de plainte en interne préalable</a:t>
            </a:r>
          </a:p>
          <a:p>
            <a:pPr marL="0" lvl="3" indent="0">
              <a:buNone/>
            </a:pPr>
            <a:endParaRPr lang="fr-BE" dirty="0"/>
          </a:p>
          <a:p>
            <a:endParaRPr lang="fr-BE" dirty="0"/>
          </a:p>
        </p:txBody>
      </p:sp>
      <p:sp>
        <p:nvSpPr>
          <p:cNvPr id="4" name="Titre 1"/>
          <p:cNvSpPr txBox="1">
            <a:spLocks/>
          </p:cNvSpPr>
          <p:nvPr/>
        </p:nvSpPr>
        <p:spPr>
          <a:xfrm>
            <a:off x="657606" y="353482"/>
            <a:ext cx="10772775"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BE" sz="3600" b="1" dirty="0">
                <a:solidFill>
                  <a:srgbClr val="FF0000"/>
                </a:solidFill>
              </a:rPr>
              <a:t>6/4 L’</a:t>
            </a:r>
            <a:r>
              <a:rPr lang="fr-BE" sz="3600" b="1" dirty="0" err="1">
                <a:solidFill>
                  <a:srgbClr val="FF0000"/>
                </a:solidFill>
              </a:rPr>
              <a:t>Ombuds</a:t>
            </a:r>
            <a:r>
              <a:rPr lang="fr-BE" sz="3600" b="1" dirty="0">
                <a:solidFill>
                  <a:srgbClr val="FF0000"/>
                </a:solidFill>
              </a:rPr>
              <a:t>(</a:t>
            </a:r>
            <a:r>
              <a:rPr lang="fr-BE" sz="3600" b="1" dirty="0" err="1">
                <a:solidFill>
                  <a:srgbClr val="FF0000"/>
                </a:solidFill>
              </a:rPr>
              <a:t>wo</a:t>
            </a:r>
            <a:r>
              <a:rPr lang="fr-BE" sz="3600" b="1" dirty="0">
                <a:solidFill>
                  <a:srgbClr val="FF0000"/>
                </a:solidFill>
              </a:rPr>
              <a:t>)man Bruxellois</a:t>
            </a:r>
          </a:p>
        </p:txBody>
      </p:sp>
    </p:spTree>
    <p:extLst>
      <p:ext uri="{BB962C8B-B14F-4D97-AF65-F5344CB8AC3E}">
        <p14:creationId xmlns:p14="http://schemas.microsoft.com/office/powerpoint/2010/main" val="2864115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a:xfrm>
            <a:off x="4016684" y="5567513"/>
            <a:ext cx="4815346" cy="1140082"/>
          </a:xfrm>
        </p:spPr>
        <p:txBody>
          <a:bodyPr>
            <a:normAutofit/>
          </a:bodyPr>
          <a:lstStyle/>
          <a:p>
            <a:r>
              <a:rPr lang="fr-BE" b="1" dirty="0">
                <a:solidFill>
                  <a:srgbClr val="FF0000"/>
                </a:solidFill>
              </a:rPr>
              <a:t>7/ L‘ENERGIE</a:t>
            </a:r>
          </a:p>
        </p:txBody>
      </p:sp>
    </p:spTree>
    <p:extLst>
      <p:ext uri="{BB962C8B-B14F-4D97-AF65-F5344CB8AC3E}">
        <p14:creationId xmlns:p14="http://schemas.microsoft.com/office/powerpoint/2010/main" val="2711644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9393" y="100140"/>
            <a:ext cx="10799379" cy="1140082"/>
          </a:xfrm>
        </p:spPr>
        <p:txBody>
          <a:bodyPr>
            <a:normAutofit/>
          </a:bodyPr>
          <a:lstStyle/>
          <a:p>
            <a:r>
              <a:rPr lang="fr-BE" sz="3600" b="1" dirty="0">
                <a:solidFill>
                  <a:srgbClr val="FF0000"/>
                </a:solidFill>
              </a:rPr>
              <a:t>7/1 Les aides ENERGIE</a:t>
            </a:r>
          </a:p>
        </p:txBody>
      </p:sp>
      <p:sp>
        <p:nvSpPr>
          <p:cNvPr id="3" name="Espace réservé du contenu 2"/>
          <p:cNvSpPr>
            <a:spLocks noGrp="1"/>
          </p:cNvSpPr>
          <p:nvPr>
            <p:ph idx="1"/>
          </p:nvPr>
        </p:nvSpPr>
        <p:spPr>
          <a:xfrm>
            <a:off x="550532" y="1040524"/>
            <a:ext cx="10989827" cy="5717627"/>
          </a:xfrm>
        </p:spPr>
        <p:txBody>
          <a:bodyPr>
            <a:normAutofit fontScale="77500" lnSpcReduction="20000"/>
          </a:bodyPr>
          <a:lstStyle/>
          <a:p>
            <a:pPr>
              <a:buFont typeface="Wingdings" panose="05000000000000000000" pitchFamily="2" charset="2"/>
              <a:buChar char="§"/>
            </a:pPr>
            <a:r>
              <a:rPr lang="fr-BE" u="sng" dirty="0"/>
              <a:t>les primes énergies </a:t>
            </a:r>
          </a:p>
          <a:p>
            <a:pPr lvl="2">
              <a:buFont typeface="Wingdings" panose="05000000000000000000" pitchFamily="2" charset="2"/>
              <a:buChar char="v"/>
            </a:pPr>
            <a:r>
              <a:rPr lang="fr-BE" b="1" u="sng" dirty="0"/>
              <a:t>Prime</a:t>
            </a:r>
            <a:r>
              <a:rPr lang="fr-BE" b="1" dirty="0"/>
              <a:t> de 100€ </a:t>
            </a:r>
            <a:r>
              <a:rPr lang="fr-BE" dirty="0"/>
              <a:t>octroyée automatiquement par votre fournisseur d’électricité au moment de l’envoi d’une facture d’acompte ou de décompte entre le 15 avril 2022 et le 31 juillet 2022. Sinon demande manuelle entre le 1er août 2022 et le 17 novembre 2022</a:t>
            </a:r>
          </a:p>
          <a:p>
            <a:pPr lvl="2">
              <a:buFont typeface="Wingdings" panose="05000000000000000000" pitchFamily="2" charset="2"/>
              <a:buChar char="v"/>
            </a:pPr>
            <a:r>
              <a:rPr lang="fr-BE" b="1" u="sng" dirty="0"/>
              <a:t>Forfait légal </a:t>
            </a:r>
            <a:r>
              <a:rPr lang="fr-BE" b="1" dirty="0"/>
              <a:t>unique et forfaitaire de 61€/mois pour </a:t>
            </a:r>
            <a:r>
              <a:rPr lang="fr-BE" b="1" dirty="0" smtClean="0"/>
              <a:t>l’électricité </a:t>
            </a:r>
            <a:r>
              <a:rPr lang="fr-BE" b="1" dirty="0"/>
              <a:t>et 135€/mois pour le gaz pour novembre à décembre 2022</a:t>
            </a:r>
            <a:r>
              <a:rPr lang="fr-BE" dirty="0"/>
              <a:t>. (loi du 30/10/2022) si pas de tarif social au 30/09, si tarif variable, si contrat fixe conclu ou </a:t>
            </a:r>
            <a:r>
              <a:rPr lang="fr-BE" dirty="0" err="1"/>
              <a:t>renouvellé</a:t>
            </a:r>
            <a:r>
              <a:rPr lang="fr-BE" dirty="0"/>
              <a:t> au 30/09. via facture d’énergie au 1</a:t>
            </a:r>
            <a:r>
              <a:rPr lang="fr-BE" baseline="30000" dirty="0"/>
              <a:t>er</a:t>
            </a:r>
            <a:r>
              <a:rPr lang="fr-BE" dirty="0"/>
              <a:t> janvier ou via versement. Automatique sinon sur demande depuis le 23/01/2023 jusqu’au 30/04/2023</a:t>
            </a:r>
          </a:p>
          <a:p>
            <a:pPr lvl="2">
              <a:buFont typeface="Wingdings" panose="05000000000000000000" pitchFamily="2" charset="2"/>
              <a:buChar char="v"/>
            </a:pPr>
            <a:r>
              <a:rPr lang="fr-BE" b="1" u="sng" dirty="0"/>
              <a:t>Forfait légal </a:t>
            </a:r>
            <a:r>
              <a:rPr lang="fr-BE" b="1" dirty="0"/>
              <a:t>pour janvier, février, mars en préparation pour l’</a:t>
            </a:r>
            <a:r>
              <a:rPr lang="fr-BE" b="1" dirty="0" err="1"/>
              <a:t>élec</a:t>
            </a:r>
            <a:r>
              <a:rPr lang="fr-BE" b="1" dirty="0"/>
              <a:t> pour le gaz pour janvier à mars </a:t>
            </a:r>
            <a:r>
              <a:rPr lang="fr-BE" dirty="0"/>
              <a:t>(loi du 19/12/2022). si pas de tarif social au 30/12, si tarif variable, si contrat fixe conclu ou </a:t>
            </a:r>
            <a:r>
              <a:rPr lang="fr-BE" dirty="0" err="1"/>
              <a:t>renouvellé</a:t>
            </a:r>
            <a:r>
              <a:rPr lang="fr-BE" dirty="0"/>
              <a:t> au 30/12. via facture d’énergie au 1</a:t>
            </a:r>
            <a:r>
              <a:rPr lang="fr-BE" baseline="30000" dirty="0"/>
              <a:t>er</a:t>
            </a:r>
            <a:r>
              <a:rPr lang="fr-BE" dirty="0"/>
              <a:t> avril ou via versement. Automatique sinon demande depuis le 23/04/2023 au </a:t>
            </a:r>
            <a:r>
              <a:rPr lang="fr-BE" dirty="0" smtClean="0"/>
              <a:t>31/07/2023</a:t>
            </a:r>
            <a:br>
              <a:rPr lang="fr-BE" dirty="0" smtClean="0"/>
            </a:br>
            <a:r>
              <a:rPr lang="fr-BE" dirty="0" smtClean="0"/>
              <a:t>Aussi </a:t>
            </a:r>
            <a:r>
              <a:rPr lang="fr-BE" b="1" dirty="0" smtClean="0"/>
              <a:t>possible en cas de copropriété </a:t>
            </a:r>
            <a:r>
              <a:rPr lang="fr-BE" dirty="0" smtClean="0"/>
              <a:t>mais pas automatique – nombreuses conditions et formulaire dispo depuis le 23/01</a:t>
            </a:r>
            <a:endParaRPr lang="fr-BE" dirty="0"/>
          </a:p>
          <a:p>
            <a:pPr>
              <a:buFont typeface="Wingdings" panose="05000000000000000000" pitchFamily="2" charset="2"/>
              <a:buChar char="§"/>
            </a:pPr>
            <a:r>
              <a:rPr lang="fr-BE" u="sng" dirty="0"/>
              <a:t>Chèque mazout </a:t>
            </a:r>
            <a:r>
              <a:rPr lang="fr-BE" dirty="0"/>
              <a:t>augmenté de 225 à 300€ si livraison entre le 15 novembre 2021 et le 31 mars 2023. Demande via formulaire jusqu’au 30/04/2023. (75€ automatiques)</a:t>
            </a:r>
          </a:p>
          <a:p>
            <a:pPr>
              <a:buFont typeface="Wingdings" panose="05000000000000000000" pitchFamily="2" charset="2"/>
              <a:buChar char="§"/>
            </a:pPr>
            <a:r>
              <a:rPr lang="fr-BE" u="sng" dirty="0"/>
              <a:t>Chèque pellet </a:t>
            </a:r>
            <a:r>
              <a:rPr lang="fr-BE" dirty="0"/>
              <a:t>de 250,00€ si au moins 500 kg de pellets en vrac, par une entreprise entre le 01.06.2022 et le 31.03.2023 inclus. Demande à introduire au SPF avant le 30/04 – décision dans les 2 mois (loi du 26/12/2022). Pas si le bénéficiaire a reçu la prime mazout, du tarif social gaz ou du forfait légal gaz.</a:t>
            </a:r>
          </a:p>
          <a:p>
            <a:pPr>
              <a:buFont typeface="Wingdings" panose="05000000000000000000" pitchFamily="2" charset="2"/>
              <a:buChar char="§"/>
            </a:pPr>
            <a:r>
              <a:rPr lang="fr-BE" u="sng" dirty="0"/>
              <a:t>Réduction des Accises sur le carburant</a:t>
            </a:r>
            <a:r>
              <a:rPr lang="fr-BE" dirty="0"/>
              <a:t> (=0,175€/litre)du 19 mars au 31 mars 2023</a:t>
            </a:r>
          </a:p>
          <a:p>
            <a:pPr>
              <a:buFont typeface="Wingdings" panose="05000000000000000000" pitchFamily="2" charset="2"/>
              <a:buChar char="§"/>
            </a:pPr>
            <a:r>
              <a:rPr lang="fr-BE" u="sng" dirty="0"/>
              <a:t>la réduction du taux de TVA à 6% pour le GAZ et l’électricité des clients résidentiels ont été prolongés jusqu’au 31/03/2023 (</a:t>
            </a:r>
            <a:r>
              <a:rPr lang="fr-BE" dirty="0"/>
              <a:t>loi du 21/12/2022) aussi pour les copropriétés et les entreprises </a:t>
            </a:r>
          </a:p>
          <a:p>
            <a:pPr>
              <a:buFont typeface="Wingdings" panose="05000000000000000000" pitchFamily="2" charset="2"/>
              <a:buChar char="§"/>
            </a:pPr>
            <a:r>
              <a:rPr lang="fr-BE" u="sng" dirty="0"/>
              <a:t>exonère d’impôt les aides attribuées </a:t>
            </a:r>
            <a:r>
              <a:rPr lang="fr-BE" dirty="0"/>
              <a:t>en matière d’énergie </a:t>
            </a:r>
            <a:r>
              <a:rPr lang="fr-BE" u="sng" dirty="0"/>
              <a:t>(</a:t>
            </a:r>
            <a:r>
              <a:rPr lang="fr-BE" dirty="0"/>
              <a:t>loi du 21/12/2022)</a:t>
            </a:r>
          </a:p>
          <a:p>
            <a:pPr>
              <a:buFont typeface="Wingdings" panose="05000000000000000000" pitchFamily="2" charset="2"/>
              <a:buChar char="§"/>
            </a:pPr>
            <a:r>
              <a:rPr lang="fr-BE" u="sng" dirty="0"/>
              <a:t>Intervention sociale eau </a:t>
            </a:r>
            <a:r>
              <a:rPr lang="fr-BE" dirty="0"/>
              <a:t>pour statuts BIM qui devait être demandée avant le 31/12/2022 et payée dans les 10 semaines de la demande. </a:t>
            </a:r>
          </a:p>
          <a:p>
            <a:pPr>
              <a:buFont typeface="Wingdings" panose="05000000000000000000" pitchFamily="2" charset="2"/>
              <a:buChar char="§"/>
            </a:pPr>
            <a:r>
              <a:rPr lang="fr-BE" dirty="0"/>
              <a:t>Plus besoin d’une mise en demeure pour pouvoir </a:t>
            </a:r>
            <a:r>
              <a:rPr lang="fr-BE" u="sng" dirty="0"/>
              <a:t>demander le statut de client protégé</a:t>
            </a:r>
            <a:r>
              <a:rPr lang="fr-BE" dirty="0"/>
              <a:t> à BRUGEL, jusqu’au 31/12/2023 un rappel suffit (AGRB 15/12/2022)</a:t>
            </a:r>
          </a:p>
          <a:p>
            <a:pPr>
              <a:buFont typeface="Wingdings" panose="05000000000000000000" pitchFamily="2" charset="2"/>
              <a:buChar char="§"/>
            </a:pPr>
            <a:endParaRPr lang="fr-BE" dirty="0"/>
          </a:p>
          <a:p>
            <a:pPr>
              <a:buFont typeface="Wingdings" panose="05000000000000000000" pitchFamily="2" charset="2"/>
              <a:buChar char="§"/>
            </a:pPr>
            <a:endParaRPr lang="fr-BE" dirty="0"/>
          </a:p>
        </p:txBody>
      </p:sp>
    </p:spTree>
    <p:extLst>
      <p:ext uri="{BB962C8B-B14F-4D97-AF65-F5344CB8AC3E}">
        <p14:creationId xmlns:p14="http://schemas.microsoft.com/office/powerpoint/2010/main" val="3534696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0414" y="499533"/>
            <a:ext cx="11550869" cy="1658198"/>
          </a:xfrm>
        </p:spPr>
        <p:txBody>
          <a:bodyPr>
            <a:normAutofit/>
          </a:bodyPr>
          <a:lstStyle/>
          <a:p>
            <a:r>
              <a:rPr lang="fr-BE" sz="3600" b="1" dirty="0">
                <a:solidFill>
                  <a:srgbClr val="FF0000"/>
                </a:solidFill>
              </a:rPr>
              <a:t>7/2 Modification des Ordonnances « GAZ &amp; ELECTRICITE »</a:t>
            </a:r>
          </a:p>
        </p:txBody>
      </p:sp>
      <p:sp>
        <p:nvSpPr>
          <p:cNvPr id="3" name="Espace réservé du contenu 2"/>
          <p:cNvSpPr>
            <a:spLocks noGrp="1"/>
          </p:cNvSpPr>
          <p:nvPr>
            <p:ph idx="1"/>
          </p:nvPr>
        </p:nvSpPr>
        <p:spPr>
          <a:xfrm>
            <a:off x="533147" y="2157731"/>
            <a:ext cx="11020927" cy="4572000"/>
          </a:xfrm>
        </p:spPr>
        <p:txBody>
          <a:bodyPr>
            <a:normAutofit lnSpcReduction="10000"/>
          </a:bodyPr>
          <a:lstStyle/>
          <a:p>
            <a:pPr lvl="2">
              <a:buFont typeface="Wingdings" panose="05000000000000000000" pitchFamily="2" charset="2"/>
              <a:buChar char="Ø"/>
            </a:pPr>
            <a:r>
              <a:rPr lang="fr-BE" u="sng" dirty="0"/>
              <a:t>La dernière modification des ordonnances ÉLECTRICITÉ du 19/07/2001 et GAZ du 01/04/2004  a été votée au Parlement bruxellois le 17/03/2022 et publiée la 20/04/2022. (entrée en vigueur le 30/04)</a:t>
            </a:r>
          </a:p>
          <a:p>
            <a:pPr marL="0" indent="0">
              <a:buNone/>
            </a:pPr>
            <a:endParaRPr lang="fr-BE" dirty="0"/>
          </a:p>
          <a:p>
            <a:pPr marL="0" indent="0">
              <a:buNone/>
            </a:pPr>
            <a:r>
              <a:rPr lang="fr-BE" dirty="0"/>
              <a:t>Nouveautés :</a:t>
            </a:r>
          </a:p>
          <a:p>
            <a:pPr lvl="1">
              <a:buFont typeface="Arial" panose="020B0604020202020204" pitchFamily="34" charset="0"/>
              <a:buChar char="•"/>
            </a:pPr>
            <a:r>
              <a:rPr lang="fr-BE" dirty="0"/>
              <a:t>Retrait total des </a:t>
            </a:r>
            <a:r>
              <a:rPr lang="fr-BE" b="1" dirty="0"/>
              <a:t>LIMITATEURS DE PUISSANCE.</a:t>
            </a:r>
          </a:p>
          <a:p>
            <a:pPr lvl="1">
              <a:buFont typeface="Arial" panose="020B0604020202020204" pitchFamily="34" charset="0"/>
              <a:buChar char="•"/>
            </a:pPr>
            <a:r>
              <a:rPr lang="fr-BE" dirty="0"/>
              <a:t>Réforme du statut de </a:t>
            </a:r>
            <a:r>
              <a:rPr lang="fr-BE" b="1" dirty="0"/>
              <a:t>CLIENT PROTÉGÉ</a:t>
            </a:r>
            <a:r>
              <a:rPr lang="fr-BE" dirty="0"/>
              <a:t>.</a:t>
            </a:r>
          </a:p>
          <a:p>
            <a:pPr lvl="1">
              <a:buFont typeface="Arial" panose="020B0604020202020204" pitchFamily="34" charset="0"/>
              <a:buChar char="•"/>
            </a:pPr>
            <a:r>
              <a:rPr lang="fr-BE" dirty="0"/>
              <a:t>Introduction de la </a:t>
            </a:r>
            <a:r>
              <a:rPr lang="fr-BE" b="1" dirty="0"/>
              <a:t>FOURNITURE GARANTIE.</a:t>
            </a:r>
          </a:p>
          <a:p>
            <a:pPr lvl="1">
              <a:buFont typeface="Arial" panose="020B0604020202020204" pitchFamily="34" charset="0"/>
              <a:buChar char="•"/>
            </a:pPr>
            <a:r>
              <a:rPr lang="fr-BE" dirty="0"/>
              <a:t>Clarification quant au </a:t>
            </a:r>
            <a:r>
              <a:rPr lang="fr-BE" b="1" dirty="0"/>
              <a:t>PLAFONNEMENT DES FRAIS </a:t>
            </a:r>
            <a:r>
              <a:rPr lang="fr-BE" dirty="0"/>
              <a:t>de recouvrement.</a:t>
            </a:r>
          </a:p>
          <a:p>
            <a:pPr lvl="1">
              <a:buFont typeface="Arial" panose="020B0604020202020204" pitchFamily="34" charset="0"/>
              <a:buChar char="•"/>
            </a:pPr>
            <a:r>
              <a:rPr lang="fr-BE" dirty="0"/>
              <a:t>Autres petites modifications</a:t>
            </a:r>
            <a:endParaRPr lang="fr-BE" b="1" dirty="0"/>
          </a:p>
          <a:p>
            <a:pPr marL="4572" lvl="1" indent="0">
              <a:buNone/>
            </a:pPr>
            <a:endParaRPr lang="fr-BE" u="sng" dirty="0"/>
          </a:p>
          <a:p>
            <a:pPr marL="0" indent="0">
              <a:buNone/>
            </a:pPr>
            <a:r>
              <a:rPr lang="fr-BE" dirty="0"/>
              <a:t>Ratio </a:t>
            </a:r>
            <a:r>
              <a:rPr lang="fr-BE" dirty="0" err="1"/>
              <a:t>legis</a:t>
            </a:r>
            <a:r>
              <a:rPr lang="fr-BE" dirty="0"/>
              <a:t> : protéger le consommateur vulnérable de la hausse des prix + transposer 2 directives</a:t>
            </a:r>
          </a:p>
        </p:txBody>
      </p:sp>
    </p:spTree>
    <p:extLst>
      <p:ext uri="{BB962C8B-B14F-4D97-AF65-F5344CB8AC3E}">
        <p14:creationId xmlns:p14="http://schemas.microsoft.com/office/powerpoint/2010/main" val="3510781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3296" y="298544"/>
            <a:ext cx="11213430" cy="6151023"/>
          </a:xfrm>
        </p:spPr>
        <p:txBody>
          <a:bodyPr>
            <a:normAutofit lnSpcReduction="10000"/>
          </a:bodyPr>
          <a:lstStyle/>
          <a:p>
            <a:pPr lvl="1">
              <a:buFont typeface="Arial" panose="020B0604020202020204" pitchFamily="34" charset="0"/>
              <a:buChar char="•"/>
            </a:pPr>
            <a:r>
              <a:rPr lang="fr-BE" sz="2600" b="1" u="sng" dirty="0"/>
              <a:t>Fin des </a:t>
            </a:r>
            <a:r>
              <a:rPr lang="fr-BE" sz="2600" b="1" u="sng" dirty="0" err="1"/>
              <a:t>limitateurs</a:t>
            </a:r>
            <a:r>
              <a:rPr lang="fr-BE" sz="2600" b="1" u="sng" dirty="0"/>
              <a:t> de puissance</a:t>
            </a:r>
          </a:p>
          <a:p>
            <a:pPr marL="4572" lvl="1" indent="0">
              <a:buNone/>
            </a:pPr>
            <a:r>
              <a:rPr lang="fr-BE" sz="2000" dirty="0"/>
              <a:t>Remplacés par une démarche proactive du gestionnaire de réseau qui contactera le débiteur pour l’avertir et l’informer, en cas de non-paiement signalé par le fournisseur.</a:t>
            </a:r>
            <a:endParaRPr lang="fr-BE" sz="1800" dirty="0"/>
          </a:p>
          <a:p>
            <a:pPr marL="4572" lvl="1" indent="0">
              <a:buNone/>
            </a:pPr>
            <a:endParaRPr lang="fr-BE" u="sng" dirty="0"/>
          </a:p>
          <a:p>
            <a:pPr lvl="1">
              <a:buFont typeface="Arial" panose="020B0604020202020204" pitchFamily="34" charset="0"/>
              <a:buChar char="•"/>
            </a:pPr>
            <a:r>
              <a:rPr lang="fr-BE" sz="2600" b="1" u="sng" dirty="0"/>
              <a:t>Statut de Client Protégé</a:t>
            </a:r>
          </a:p>
          <a:p>
            <a:pPr lvl="2">
              <a:buFont typeface="Courier New" panose="02070309020205020404" pitchFamily="49" charset="0"/>
              <a:buChar char="o"/>
            </a:pPr>
            <a:r>
              <a:rPr lang="fr-BE" dirty="0"/>
              <a:t>Désormais limité à 5 ans (SAUF pour les personne en RCD ou en Médiation De Dettes)</a:t>
            </a:r>
          </a:p>
          <a:p>
            <a:pPr lvl="2">
              <a:buFont typeface="Courier New" panose="02070309020205020404" pitchFamily="49" charset="0"/>
              <a:buChar char="o"/>
            </a:pPr>
            <a:r>
              <a:rPr lang="fr-BE" dirty="0"/>
              <a:t>Vérification des conditions tous les 2 ans (contre tous les ans auparavant)</a:t>
            </a:r>
          </a:p>
          <a:p>
            <a:pPr lvl="2">
              <a:buFont typeface="Courier New" panose="02070309020205020404" pitchFamily="49" charset="0"/>
              <a:buChar char="o"/>
            </a:pPr>
            <a:r>
              <a:rPr lang="fr-BE" dirty="0"/>
              <a:t>Rehaussement des plafonds de revenus nécessaire pour faire la demande du statut à BRUGEL</a:t>
            </a:r>
          </a:p>
          <a:p>
            <a:pPr lvl="2">
              <a:buFont typeface="Courier New" panose="02070309020205020404" pitchFamily="49" charset="0"/>
              <a:buChar char="o"/>
            </a:pPr>
            <a:r>
              <a:rPr lang="fr-BE" dirty="0"/>
              <a:t>Automatisation du passage sous statut pour certains usagers les plus vulnérables</a:t>
            </a:r>
          </a:p>
          <a:p>
            <a:pPr marL="0" lvl="2" indent="0">
              <a:buNone/>
            </a:pPr>
            <a:endParaRPr lang="fr-BE" dirty="0"/>
          </a:p>
          <a:p>
            <a:pPr marL="4572" lvl="1" indent="0">
              <a:buNone/>
            </a:pPr>
            <a:r>
              <a:rPr lang="fr-BE" u="sng" dirty="0"/>
              <a:t>(+ AR du 28/12/2022 – demande du statut possible dès le 1</a:t>
            </a:r>
            <a:r>
              <a:rPr lang="fr-BE" u="sng" baseline="30000" dirty="0"/>
              <a:t>er</a:t>
            </a:r>
            <a:r>
              <a:rPr lang="fr-BE" u="sng" dirty="0"/>
              <a:t> rappel jusqu’au 31/12/2023)</a:t>
            </a:r>
          </a:p>
          <a:p>
            <a:pPr marL="4572" lvl="1" indent="0">
              <a:buNone/>
            </a:pPr>
            <a:endParaRPr lang="fr-BE" u="sng" dirty="0"/>
          </a:p>
          <a:p>
            <a:pPr lvl="1">
              <a:buFont typeface="Arial" panose="020B0604020202020204" pitchFamily="34" charset="0"/>
              <a:buChar char="•"/>
            </a:pPr>
            <a:r>
              <a:rPr lang="fr-BE" b="1" u="sng" dirty="0"/>
              <a:t>Fourniture garantie</a:t>
            </a:r>
          </a:p>
          <a:p>
            <a:pPr marL="4572" lvl="1" indent="0">
              <a:buNone/>
            </a:pPr>
            <a:r>
              <a:rPr lang="fr-BE" sz="2000" dirty="0"/>
              <a:t>Quand pas d’alimentation pour un ménage ou dettes auprès d’au moins deux fournisseurs.</a:t>
            </a:r>
          </a:p>
          <a:p>
            <a:pPr lvl="2">
              <a:buFont typeface="Courier New" panose="02070309020205020404" pitchFamily="49" charset="0"/>
              <a:buChar char="o"/>
            </a:pPr>
            <a:r>
              <a:rPr lang="fr-BE" dirty="0"/>
              <a:t>Activée sur injonction du CPAS après enquête sociale. </a:t>
            </a:r>
          </a:p>
          <a:p>
            <a:pPr lvl="2">
              <a:buFont typeface="Courier New" panose="02070309020205020404" pitchFamily="49" charset="0"/>
              <a:buChar char="o"/>
            </a:pPr>
            <a:r>
              <a:rPr lang="fr-BE" dirty="0"/>
              <a:t>assurée par Sibelga et facturée au tarif social.</a:t>
            </a:r>
          </a:p>
          <a:p>
            <a:pPr lvl="2">
              <a:buFont typeface="Courier New" panose="02070309020205020404" pitchFamily="49" charset="0"/>
              <a:buChar char="o"/>
            </a:pPr>
            <a:r>
              <a:rPr lang="fr-BE" dirty="0"/>
              <a:t>Pour 12 mois maximum</a:t>
            </a:r>
          </a:p>
          <a:p>
            <a:pPr lvl="2">
              <a:buFont typeface="Courier New" panose="02070309020205020404" pitchFamily="49" charset="0"/>
              <a:buChar char="o"/>
            </a:pPr>
            <a:r>
              <a:rPr lang="fr-BE" dirty="0"/>
              <a:t>Révocable si nouvelle dette de 300€ minimum</a:t>
            </a:r>
          </a:p>
          <a:p>
            <a:pPr lvl="2">
              <a:buFont typeface="Courier New" panose="02070309020205020404" pitchFamily="49" charset="0"/>
              <a:buChar char="o"/>
            </a:pPr>
            <a:endParaRPr lang="fr-BE" u="sng" dirty="0"/>
          </a:p>
        </p:txBody>
      </p:sp>
    </p:spTree>
    <p:extLst>
      <p:ext uri="{BB962C8B-B14F-4D97-AF65-F5344CB8AC3E}">
        <p14:creationId xmlns:p14="http://schemas.microsoft.com/office/powerpoint/2010/main" val="2961197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5488" y="713073"/>
            <a:ext cx="11418288" cy="5799220"/>
          </a:xfrm>
        </p:spPr>
        <p:txBody>
          <a:bodyPr>
            <a:normAutofit lnSpcReduction="10000"/>
          </a:bodyPr>
          <a:lstStyle/>
          <a:p>
            <a:pPr lvl="1">
              <a:buFont typeface="Arial" panose="020B0604020202020204" pitchFamily="34" charset="0"/>
              <a:buChar char="•"/>
            </a:pPr>
            <a:r>
              <a:rPr lang="fr-BE" sz="2600" b="1" u="sng" dirty="0"/>
              <a:t>Clarification quant au plafonnement des frais de recouvrement</a:t>
            </a:r>
          </a:p>
          <a:p>
            <a:pPr marL="4572" lvl="1" indent="0">
              <a:buNone/>
            </a:pPr>
            <a:r>
              <a:rPr lang="fr-BE" dirty="0"/>
              <a:t>Il subsistait une liberté d’interprétation à propos de la notion de plafonnement à 55,00€</a:t>
            </a:r>
          </a:p>
          <a:p>
            <a:pPr marL="4572" lvl="1" indent="0">
              <a:buNone/>
            </a:pPr>
            <a:r>
              <a:rPr lang="fr-BE" dirty="0"/>
              <a:t>Nouvel art. 25</a:t>
            </a:r>
            <a:r>
              <a:rPr lang="fr-BE" i="1" dirty="0"/>
              <a:t>sexies</a:t>
            </a:r>
            <a:r>
              <a:rPr lang="fr-BE" dirty="0"/>
              <a:t> § 2, al. 2 de l’ordonnance « électricité ».</a:t>
            </a:r>
          </a:p>
          <a:p>
            <a:pPr marL="480060" lvl="3" indent="0">
              <a:buNone/>
            </a:pPr>
            <a:r>
              <a:rPr lang="fr-BE" i="1" dirty="0"/>
              <a:t>a) le plafond de 55 euros s’applique pendant la procédure de recouvrement amiable, dès l’envoi du premier rappel de paiement, et prend fin lors du paiement intégral de la dette ou lors de la saisine du juge de paix ;</a:t>
            </a:r>
            <a:br>
              <a:rPr lang="fr-BE" i="1" dirty="0"/>
            </a:br>
            <a:r>
              <a:rPr lang="fr-BE" i="1" dirty="0"/>
              <a:t>b) on entend par « frais totaux de recouvrement et administratifs » : les frais de rappel, de mise en demeure, d’intérêt contractuel de retard, de clause pénale ou d’un tiers qui exerce une activité de recouvrement amiable des dettes</a:t>
            </a:r>
            <a:endParaRPr lang="fr-BE" dirty="0"/>
          </a:p>
          <a:p>
            <a:pPr marL="4572" lvl="1" indent="0">
              <a:buNone/>
            </a:pPr>
            <a:endParaRPr lang="fr-BE" dirty="0"/>
          </a:p>
          <a:p>
            <a:pPr marL="4572" lvl="1" indent="0">
              <a:buNone/>
            </a:pPr>
            <a:r>
              <a:rPr lang="fr-BE" dirty="0"/>
              <a:t>Attention particulière parce que dépassement systématique. </a:t>
            </a:r>
          </a:p>
          <a:p>
            <a:pPr lvl="2">
              <a:buFont typeface="Courier New" panose="02070309020205020404" pitchFamily="49" charset="0"/>
              <a:buChar char="o"/>
            </a:pPr>
            <a:r>
              <a:rPr lang="fr-BE" dirty="0"/>
              <a:t>N’est autorisé qu’une fois par dossier et </a:t>
            </a:r>
          </a:p>
          <a:p>
            <a:pPr lvl="2">
              <a:buFont typeface="Courier New" panose="02070309020205020404" pitchFamily="49" charset="0"/>
              <a:buChar char="o"/>
            </a:pPr>
            <a:r>
              <a:rPr lang="fr-BE" dirty="0"/>
              <a:t>Ne prend fin que quand le décompte est revenu à 0€ </a:t>
            </a:r>
          </a:p>
          <a:p>
            <a:pPr marL="4572" lvl="1" indent="0">
              <a:buNone/>
            </a:pPr>
            <a:endParaRPr lang="fr-BE" dirty="0"/>
          </a:p>
          <a:p>
            <a:pPr lvl="1">
              <a:buFont typeface="Arial" panose="020B0604020202020204" pitchFamily="34" charset="0"/>
              <a:buChar char="•"/>
            </a:pPr>
            <a:r>
              <a:rPr lang="fr-BE" sz="2600" b="1" u="sng" dirty="0"/>
              <a:t>Autres petites modifications</a:t>
            </a:r>
          </a:p>
          <a:p>
            <a:pPr lvl="2">
              <a:buFont typeface="Courier New" panose="02070309020205020404" pitchFamily="49" charset="0"/>
              <a:buChar char="o"/>
            </a:pPr>
            <a:r>
              <a:rPr lang="fr-BE" dirty="0"/>
              <a:t>Interdiction de coupure par Sibelga pour absence de coupure si le client final y réside toujours  (40jours) </a:t>
            </a:r>
          </a:p>
          <a:p>
            <a:pPr lvl="2">
              <a:buFont typeface="Courier New" panose="02070309020205020404" pitchFamily="49" charset="0"/>
              <a:buChar char="o"/>
            </a:pPr>
            <a:r>
              <a:rPr lang="fr-BE" dirty="0"/>
              <a:t>Droit de changer de fournisseur d’électricité en 24h</a:t>
            </a:r>
          </a:p>
          <a:p>
            <a:pPr lvl="2">
              <a:buFont typeface="Courier New" panose="02070309020205020404" pitchFamily="49" charset="0"/>
              <a:buChar char="o"/>
            </a:pPr>
            <a:r>
              <a:rPr lang="fr-BE" dirty="0"/>
              <a:t>Régime consolidé de </a:t>
            </a:r>
            <a:r>
              <a:rPr lang="fr-BE" b="1" dirty="0"/>
              <a:t>COMPTEURS COMMUNIQUANTS.</a:t>
            </a:r>
          </a:p>
          <a:p>
            <a:pPr lvl="2">
              <a:buFont typeface="Courier New" panose="02070309020205020404" pitchFamily="49" charset="0"/>
              <a:buChar char="o"/>
            </a:pPr>
            <a:r>
              <a:rPr lang="fr-BE" dirty="0"/>
              <a:t>Encadrement des </a:t>
            </a:r>
            <a:r>
              <a:rPr lang="fr-BE" b="1" dirty="0"/>
              <a:t>COMMUNAUTÉS D’ÉNERGIE.</a:t>
            </a:r>
            <a:endParaRPr lang="fr-BE" dirty="0"/>
          </a:p>
          <a:p>
            <a:pPr lvl="2">
              <a:buFont typeface="Courier New" panose="02070309020205020404" pitchFamily="49" charset="0"/>
              <a:buChar char="o"/>
            </a:pPr>
            <a:r>
              <a:rPr lang="fr-BE" b="1" dirty="0"/>
              <a:t>CARACTÈRE SUSPENSIF </a:t>
            </a:r>
            <a:r>
              <a:rPr lang="fr-BE" dirty="0"/>
              <a:t>de la saisine du Service des litiges de </a:t>
            </a:r>
            <a:r>
              <a:rPr lang="fr-BE" dirty="0" err="1"/>
              <a:t>Brugel</a:t>
            </a:r>
            <a:r>
              <a:rPr lang="fr-BE" dirty="0"/>
              <a:t> + recours au TPI</a:t>
            </a:r>
          </a:p>
        </p:txBody>
      </p:sp>
    </p:spTree>
    <p:extLst>
      <p:ext uri="{BB962C8B-B14F-4D97-AF65-F5344CB8AC3E}">
        <p14:creationId xmlns:p14="http://schemas.microsoft.com/office/powerpoint/2010/main" val="15159359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3632" y="2119100"/>
            <a:ext cx="11327364" cy="369332"/>
          </a:xfrm>
          <a:prstGeom prst="rect">
            <a:avLst/>
          </a:prstGeom>
        </p:spPr>
        <p:txBody>
          <a:bodyPr wrap="square">
            <a:spAutoFit/>
          </a:bodyPr>
          <a:lstStyle/>
          <a:p>
            <a:pPr algn="just"/>
            <a:r>
              <a:rPr lang="fr-BE" dirty="0">
                <a:solidFill>
                  <a:schemeClr val="bg1"/>
                </a:solidFill>
              </a:rPr>
              <a:t> </a:t>
            </a:r>
            <a:endParaRPr lang="fr-BE" sz="1600" i="1" dirty="0">
              <a:solidFill>
                <a:schemeClr val="bg1"/>
              </a:solidFill>
            </a:endParaRPr>
          </a:p>
        </p:txBody>
      </p:sp>
      <p:sp>
        <p:nvSpPr>
          <p:cNvPr id="6" name="ZoneTexte 5"/>
          <p:cNvSpPr txBox="1"/>
          <p:nvPr/>
        </p:nvSpPr>
        <p:spPr>
          <a:xfrm>
            <a:off x="243632" y="557134"/>
            <a:ext cx="11745168" cy="2212913"/>
          </a:xfrm>
          <a:prstGeom prst="rect">
            <a:avLst/>
          </a:prstGeom>
          <a:noFill/>
        </p:spPr>
        <p:txBody>
          <a:bodyPr wrap="square" rtlCol="0">
            <a:spAutoFit/>
          </a:bodyPr>
          <a:lstStyle/>
          <a:p>
            <a:pPr>
              <a:lnSpc>
                <a:spcPct val="85000"/>
              </a:lnSpc>
              <a:spcBef>
                <a:spcPct val="0"/>
              </a:spcBef>
            </a:pPr>
            <a:r>
              <a:rPr lang="fr-BE" sz="5400" b="1" spc="-120" dirty="0">
                <a:solidFill>
                  <a:srgbClr val="FF0000"/>
                </a:solidFill>
                <a:latin typeface="+mj-lt"/>
                <a:ea typeface="+mj-ea"/>
                <a:cs typeface="+mj-cs"/>
              </a:rPr>
              <a:t>8/ Le Règlement collectif</a:t>
            </a:r>
          </a:p>
          <a:p>
            <a:pPr>
              <a:lnSpc>
                <a:spcPct val="85000"/>
              </a:lnSpc>
              <a:spcBef>
                <a:spcPct val="0"/>
              </a:spcBef>
            </a:pPr>
            <a:r>
              <a:rPr lang="fr-BE" sz="5400" b="1" spc="-120" dirty="0">
                <a:solidFill>
                  <a:srgbClr val="FF0000"/>
                </a:solidFill>
                <a:latin typeface="+mj-lt"/>
                <a:ea typeface="+mj-ea"/>
                <a:cs typeface="+mj-cs"/>
              </a:rPr>
              <a:t> de dettes (RCD)</a:t>
            </a:r>
          </a:p>
          <a:p>
            <a:pPr algn="just"/>
            <a:endParaRPr lang="fr-BE" dirty="0"/>
          </a:p>
          <a:p>
            <a:pPr algn="just"/>
            <a:endParaRPr lang="fr-BE" sz="2800" b="1" u="sng" dirty="0"/>
          </a:p>
        </p:txBody>
      </p:sp>
    </p:spTree>
    <p:extLst>
      <p:ext uri="{BB962C8B-B14F-4D97-AF65-F5344CB8AC3E}">
        <p14:creationId xmlns:p14="http://schemas.microsoft.com/office/powerpoint/2010/main" val="3265871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43632" y="386218"/>
            <a:ext cx="11745168" cy="6167842"/>
          </a:xfrm>
          <a:prstGeom prst="rect">
            <a:avLst/>
          </a:prstGeom>
          <a:noFill/>
        </p:spPr>
        <p:txBody>
          <a:bodyPr wrap="square" rtlCol="0">
            <a:spAutoFit/>
          </a:bodyPr>
          <a:lstStyle/>
          <a:p>
            <a:pPr>
              <a:lnSpc>
                <a:spcPct val="85000"/>
              </a:lnSpc>
              <a:spcBef>
                <a:spcPct val="0"/>
              </a:spcBef>
            </a:pPr>
            <a:r>
              <a:rPr lang="fr-BE" sz="5400" spc="-120" dirty="0">
                <a:solidFill>
                  <a:schemeClr val="accent1"/>
                </a:solidFill>
                <a:latin typeface="+mj-lt"/>
                <a:ea typeface="+mj-ea"/>
                <a:cs typeface="+mj-cs"/>
              </a:rPr>
              <a:t>Registre central des règlements collectifs de dettes (REGCOL </a:t>
            </a:r>
            <a:r>
              <a:rPr lang="fr-BE" sz="5400" spc="-120" dirty="0">
                <a:solidFill>
                  <a:schemeClr val="accent1"/>
                </a:solidFill>
                <a:latin typeface="Calibri" panose="020F0502020204030204" pitchFamily="34" charset="0"/>
                <a:ea typeface="+mj-ea"/>
                <a:cs typeface="Calibri" panose="020F0502020204030204" pitchFamily="34" charset="0"/>
              </a:rPr>
              <a:t>=&gt; JUSTRESTART.BE)</a:t>
            </a:r>
            <a:endParaRPr lang="fr-BE" sz="5400" spc="-120" dirty="0">
              <a:solidFill>
                <a:schemeClr val="accent1"/>
              </a:solidFill>
              <a:latin typeface="+mj-lt"/>
              <a:ea typeface="+mj-ea"/>
              <a:cs typeface="+mj-cs"/>
            </a:endParaRPr>
          </a:p>
          <a:p>
            <a:pPr algn="just"/>
            <a:endParaRPr lang="fr-BE" dirty="0"/>
          </a:p>
          <a:p>
            <a:pPr algn="just"/>
            <a:r>
              <a:rPr lang="fr-BE" sz="2400" dirty="0">
                <a:latin typeface="Garamond" panose="02020404030301010803" pitchFamily="18" charset="0"/>
              </a:rPr>
              <a:t>Voir </a:t>
            </a:r>
            <a:r>
              <a:rPr lang="fr-BE" sz="2400" b="1" dirty="0">
                <a:latin typeface="Garamond" panose="02020404030301010803" pitchFamily="18" charset="0"/>
              </a:rPr>
              <a:t>Loi du 5 mai 2019 </a:t>
            </a:r>
            <a:r>
              <a:rPr lang="fr-BE" sz="2400" dirty="0">
                <a:latin typeface="Garamond" panose="02020404030301010803" pitchFamily="18" charset="0"/>
              </a:rPr>
              <a:t>portant dispositions diverses en matière d'informatisation de la Justice, de modernisation du statut des juges consulaires et relativement à la banque des actes notariés: 1</a:t>
            </a:r>
            <a:r>
              <a:rPr lang="fr-BE" sz="2400" baseline="30000" dirty="0">
                <a:latin typeface="Garamond" panose="02020404030301010803" pitchFamily="18" charset="0"/>
              </a:rPr>
              <a:t>er</a:t>
            </a:r>
            <a:r>
              <a:rPr lang="fr-BE" sz="2400" dirty="0">
                <a:latin typeface="Garamond" panose="02020404030301010803" pitchFamily="18" charset="0"/>
              </a:rPr>
              <a:t> janvier 2020 </a:t>
            </a:r>
          </a:p>
          <a:p>
            <a:pPr algn="just"/>
            <a:endParaRPr lang="fr-BE" sz="2800" b="1" u="sng" dirty="0"/>
          </a:p>
          <a:p>
            <a:pPr algn="just"/>
            <a:r>
              <a:rPr lang="fr-BE" sz="2800" b="1" u="sng" dirty="0"/>
              <a:t>Report au 1</a:t>
            </a:r>
            <a:r>
              <a:rPr lang="fr-BE" sz="2800" b="1" u="sng" baseline="30000" dirty="0"/>
              <a:t>er</a:t>
            </a:r>
            <a:r>
              <a:rPr lang="fr-BE" sz="2800" b="1" u="sng" dirty="0"/>
              <a:t> janvier 2021 :</a:t>
            </a:r>
            <a:r>
              <a:rPr lang="fr-BE" sz="2000" dirty="0">
                <a:latin typeface="GillSans" panose="020B0602020204020204" pitchFamily="34" charset="0"/>
              </a:rPr>
              <a:t> par la </a:t>
            </a:r>
            <a:r>
              <a:rPr lang="fr-BE" sz="2000" b="1" dirty="0">
                <a:latin typeface="GillSans" panose="020B0602020204020204" pitchFamily="34" charset="0"/>
              </a:rPr>
              <a:t>loi du 11 décembre 2019 </a:t>
            </a:r>
            <a:r>
              <a:rPr lang="fr-BE" sz="2000" dirty="0">
                <a:latin typeface="GillSans" panose="020B0602020204020204" pitchFamily="34" charset="0"/>
              </a:rPr>
              <a:t>(M.B. 20 décembre 2019).</a:t>
            </a:r>
          </a:p>
          <a:p>
            <a:pPr algn="just"/>
            <a:r>
              <a:rPr lang="fr-BE" sz="2800" b="1" u="sng" dirty="0"/>
              <a:t>Report au 1</a:t>
            </a:r>
            <a:r>
              <a:rPr lang="fr-BE" sz="2800" b="1" u="sng" baseline="30000" dirty="0"/>
              <a:t>er</a:t>
            </a:r>
            <a:r>
              <a:rPr lang="fr-BE" sz="2800" b="1" u="sng" dirty="0"/>
              <a:t> janvier 2022 :</a:t>
            </a:r>
            <a:r>
              <a:rPr lang="fr-BE" sz="2000" dirty="0">
                <a:latin typeface="GillSans" panose="020B0602020204020204" pitchFamily="34" charset="0"/>
              </a:rPr>
              <a:t> par la </a:t>
            </a:r>
            <a:r>
              <a:rPr lang="fr-BE" sz="2000" b="1" dirty="0">
                <a:latin typeface="GillSans" panose="020B0602020204020204" pitchFamily="34" charset="0"/>
              </a:rPr>
              <a:t>loi du 20 décembre 2020 (</a:t>
            </a:r>
            <a:r>
              <a:rPr lang="fr-BE" sz="2000" dirty="0">
                <a:latin typeface="GillSans" panose="020B0602020204020204" pitchFamily="34" charset="0"/>
              </a:rPr>
              <a:t>M.B. 24 décembre 2020)</a:t>
            </a:r>
            <a:r>
              <a:rPr lang="fr-BE" sz="2000" dirty="0"/>
              <a:t>.</a:t>
            </a:r>
          </a:p>
          <a:p>
            <a:pPr algn="just"/>
            <a:r>
              <a:rPr lang="fr-BE" sz="2800" b="1" u="sng" dirty="0"/>
              <a:t>Report au 1</a:t>
            </a:r>
            <a:r>
              <a:rPr lang="fr-BE" sz="2800" b="1" u="sng" baseline="30000" dirty="0"/>
              <a:t>er</a:t>
            </a:r>
            <a:r>
              <a:rPr lang="fr-BE" sz="2800" b="1" u="sng" dirty="0"/>
              <a:t> janvier 2023 :</a:t>
            </a:r>
            <a:r>
              <a:rPr lang="fr-BE" sz="2000" dirty="0">
                <a:latin typeface="GillSans" panose="020B0602020204020204" pitchFamily="34" charset="0"/>
              </a:rPr>
              <a:t> par la </a:t>
            </a:r>
            <a:r>
              <a:rPr lang="fr-BE" sz="2000" b="1" dirty="0">
                <a:latin typeface="GillSans" panose="020B0602020204020204" pitchFamily="34" charset="0"/>
              </a:rPr>
              <a:t>loi du 23 décembre 2021 (</a:t>
            </a:r>
            <a:r>
              <a:rPr lang="fr-BE" sz="2000" dirty="0">
                <a:latin typeface="GillSans" panose="020B0602020204020204" pitchFamily="34" charset="0"/>
              </a:rPr>
              <a:t>M.B. 30 décembre 2021).</a:t>
            </a:r>
          </a:p>
          <a:p>
            <a:pPr algn="just"/>
            <a:r>
              <a:rPr lang="fr-BE" sz="2800" b="1" u="sng" dirty="0"/>
              <a:t>Report au 1er septembre 2023 :</a:t>
            </a:r>
          </a:p>
          <a:p>
            <a:pPr algn="just"/>
            <a:endParaRPr lang="fr-BE" sz="2500" b="1" u="sng" dirty="0"/>
          </a:p>
          <a:p>
            <a:pPr algn="just"/>
            <a:endParaRPr lang="fr-BE" sz="2000" dirty="0">
              <a:latin typeface="GillSans" panose="020B0602020204020204" pitchFamily="34" charset="0"/>
            </a:endParaRPr>
          </a:p>
          <a:p>
            <a:pPr algn="just"/>
            <a:endParaRPr lang="fr-BE" sz="2800" b="1" u="sng" dirty="0"/>
          </a:p>
        </p:txBody>
      </p:sp>
      <p:sp>
        <p:nvSpPr>
          <p:cNvPr id="5" name="Rectangle 4"/>
          <p:cNvSpPr/>
          <p:nvPr/>
        </p:nvSpPr>
        <p:spPr>
          <a:xfrm>
            <a:off x="243632" y="2119100"/>
            <a:ext cx="11327364" cy="369332"/>
          </a:xfrm>
          <a:prstGeom prst="rect">
            <a:avLst/>
          </a:prstGeom>
        </p:spPr>
        <p:txBody>
          <a:bodyPr wrap="square">
            <a:spAutoFit/>
          </a:bodyPr>
          <a:lstStyle/>
          <a:p>
            <a:pPr algn="just"/>
            <a:r>
              <a:rPr lang="fr-BE" dirty="0">
                <a:solidFill>
                  <a:schemeClr val="bg1"/>
                </a:solidFill>
              </a:rPr>
              <a:t> </a:t>
            </a:r>
            <a:endParaRPr lang="fr-BE" sz="1600" i="1" dirty="0">
              <a:solidFill>
                <a:schemeClr val="bg1"/>
              </a:solidFill>
            </a:endParaRPr>
          </a:p>
        </p:txBody>
      </p:sp>
    </p:spTree>
    <p:extLst>
      <p:ext uri="{BB962C8B-B14F-4D97-AF65-F5344CB8AC3E}">
        <p14:creationId xmlns:p14="http://schemas.microsoft.com/office/powerpoint/2010/main" val="2752556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7762" y="149155"/>
            <a:ext cx="10772775" cy="1658198"/>
          </a:xfrm>
        </p:spPr>
        <p:txBody>
          <a:bodyPr/>
          <a:lstStyle/>
          <a:p>
            <a:r>
              <a:rPr lang="fr-BE" dirty="0"/>
              <a:t>RCD – Modification de l’article 1675/9 du code judiciaire</a:t>
            </a:r>
          </a:p>
        </p:txBody>
      </p:sp>
      <p:sp>
        <p:nvSpPr>
          <p:cNvPr id="3" name="Espace réservé du contenu 2"/>
          <p:cNvSpPr>
            <a:spLocks noGrp="1"/>
          </p:cNvSpPr>
          <p:nvPr>
            <p:ph idx="1"/>
          </p:nvPr>
        </p:nvSpPr>
        <p:spPr>
          <a:xfrm>
            <a:off x="359969" y="1661467"/>
            <a:ext cx="11536023" cy="3766185"/>
          </a:xfrm>
        </p:spPr>
        <p:txBody>
          <a:bodyPr>
            <a:noAutofit/>
          </a:bodyPr>
          <a:lstStyle/>
          <a:p>
            <a:pPr>
              <a:lnSpc>
                <a:spcPct val="120000"/>
              </a:lnSpc>
            </a:pPr>
            <a:r>
              <a:rPr lang="fr-BE" sz="2200" dirty="0">
                <a:solidFill>
                  <a:schemeClr val="tx1"/>
                </a:solidFill>
                <a:latin typeface="Garamond" panose="02020404030301010803" pitchFamily="18" charset="0"/>
              </a:rPr>
              <a:t>Dans l'article 1675/9 du même Code, inséré par la loi du 5 juillet 1998 et modifié en dernier lieu par la loi du 14 janvier 2013, les modifications suivantes sont apportées:</a:t>
            </a:r>
            <a:br>
              <a:rPr lang="fr-BE" sz="2200" dirty="0">
                <a:solidFill>
                  <a:schemeClr val="tx1"/>
                </a:solidFill>
                <a:latin typeface="Garamond" panose="02020404030301010803" pitchFamily="18" charset="0"/>
              </a:rPr>
            </a:br>
            <a:r>
              <a:rPr lang="fr-BE" sz="2200" b="1" dirty="0">
                <a:solidFill>
                  <a:schemeClr val="tx1"/>
                </a:solidFill>
                <a:latin typeface="Garamond" panose="02020404030301010803" pitchFamily="18" charset="0"/>
              </a:rPr>
              <a:t>1° </a:t>
            </a:r>
            <a:r>
              <a:rPr lang="fr-BE" sz="2200" dirty="0">
                <a:solidFill>
                  <a:schemeClr val="tx1"/>
                </a:solidFill>
                <a:latin typeface="Garamond" panose="02020404030301010803" pitchFamily="18" charset="0"/>
              </a:rPr>
              <a:t>le paragraphe 2, alinéa 1er, est complété par la phrase suivante:</a:t>
            </a:r>
            <a:br>
              <a:rPr lang="fr-BE" sz="2200" dirty="0">
                <a:solidFill>
                  <a:schemeClr val="tx1"/>
                </a:solidFill>
                <a:latin typeface="Garamond" panose="02020404030301010803" pitchFamily="18" charset="0"/>
              </a:rPr>
            </a:br>
            <a:r>
              <a:rPr lang="fr-BE" sz="2200" dirty="0">
                <a:solidFill>
                  <a:schemeClr val="tx1"/>
                </a:solidFill>
                <a:latin typeface="Garamond" panose="02020404030301010803" pitchFamily="18" charset="0"/>
              </a:rPr>
              <a:t>"Lorsque le débiteur et le créancier résident dans deux Etats différents de l'Union européenne, ce délai est de trois mois; lorsqu'ils résident dans deux Etats différents hors de l'Union européenne, ce délai est de cinq mois.";</a:t>
            </a:r>
            <a:br>
              <a:rPr lang="fr-BE" sz="2200" dirty="0">
                <a:solidFill>
                  <a:schemeClr val="tx1"/>
                </a:solidFill>
                <a:latin typeface="Garamond" panose="02020404030301010803" pitchFamily="18" charset="0"/>
              </a:rPr>
            </a:br>
            <a:r>
              <a:rPr lang="fr-BE" sz="2200" b="1" dirty="0">
                <a:solidFill>
                  <a:schemeClr val="tx1"/>
                </a:solidFill>
                <a:latin typeface="Garamond" panose="02020404030301010803" pitchFamily="18" charset="0"/>
              </a:rPr>
              <a:t>2° </a:t>
            </a:r>
            <a:r>
              <a:rPr lang="fr-BE" sz="2200" dirty="0">
                <a:solidFill>
                  <a:schemeClr val="tx1"/>
                </a:solidFill>
                <a:latin typeface="Garamond" panose="02020404030301010803" pitchFamily="18" charset="0"/>
              </a:rPr>
              <a:t>dans le paragraphe 3, alinéa 1er, la phrase suivante est insérée entre la première et la deuxième phrase:</a:t>
            </a:r>
            <a:br>
              <a:rPr lang="fr-BE" sz="2200" dirty="0">
                <a:solidFill>
                  <a:schemeClr val="tx1"/>
                </a:solidFill>
                <a:latin typeface="Garamond" panose="02020404030301010803" pitchFamily="18" charset="0"/>
              </a:rPr>
            </a:br>
            <a:r>
              <a:rPr lang="fr-BE" sz="2200" dirty="0">
                <a:solidFill>
                  <a:schemeClr val="tx1"/>
                </a:solidFill>
                <a:latin typeface="Garamond" panose="02020404030301010803" pitchFamily="18" charset="0"/>
              </a:rPr>
              <a:t>"Lorsque le débiteur et le créancier résident dans deux Etats différents de l'Union européenne, ce délai est de trente jours; lorsqu'ils résident dans deux Etats différents hors de l'Union européenne, ce délai est de cinquante-cinq jours.</a:t>
            </a:r>
          </a:p>
          <a:p>
            <a:pPr marL="0" indent="0" algn="just">
              <a:buNone/>
            </a:pPr>
            <a:r>
              <a:rPr lang="fr-BE" sz="2000" b="1" dirty="0">
                <a:solidFill>
                  <a:schemeClr val="tx1"/>
                </a:solidFill>
                <a:latin typeface="Garamond" panose="02020404030301010803" pitchFamily="18" charset="0"/>
              </a:rPr>
              <a:t>Voir loi du 26 DECEMBRE 2022 relative à la mention des voies de recours et portant dispositions diverses en matière judiciaire </a:t>
            </a:r>
          </a:p>
        </p:txBody>
      </p:sp>
    </p:spTree>
    <p:extLst>
      <p:ext uri="{BB962C8B-B14F-4D97-AF65-F5344CB8AC3E}">
        <p14:creationId xmlns:p14="http://schemas.microsoft.com/office/powerpoint/2010/main" val="396598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766" y="106427"/>
            <a:ext cx="10772775" cy="1658198"/>
          </a:xfrm>
        </p:spPr>
        <p:txBody>
          <a:bodyPr/>
          <a:lstStyle/>
          <a:p>
            <a:r>
              <a:rPr lang="fr-BE" dirty="0"/>
              <a:t>RCD- frais et honoraires - nouveaux tarifs</a:t>
            </a:r>
          </a:p>
        </p:txBody>
      </p:sp>
      <p:graphicFrame>
        <p:nvGraphicFramePr>
          <p:cNvPr id="4" name="Espace réservé du contenu 3"/>
          <p:cNvGraphicFramePr>
            <a:graphicFrameLocks noGrp="1"/>
          </p:cNvGraphicFramePr>
          <p:nvPr>
            <p:ph idx="1"/>
            <p:extLst/>
          </p:nvPr>
        </p:nvGraphicFramePr>
        <p:xfrm>
          <a:off x="488443" y="1401514"/>
          <a:ext cx="10939420" cy="5262069"/>
        </p:xfrm>
        <a:graphic>
          <a:graphicData uri="http://schemas.openxmlformats.org/drawingml/2006/table">
            <a:tbl>
              <a:tblPr firstRow="1" firstCol="1" bandRow="1">
                <a:tableStyleId>{5C22544A-7EE6-4342-B048-85BDC9FD1C3A}</a:tableStyleId>
              </a:tblPr>
              <a:tblGrid>
                <a:gridCol w="2966193">
                  <a:extLst>
                    <a:ext uri="{9D8B030D-6E8A-4147-A177-3AD203B41FA5}">
                      <a16:colId xmlns:a16="http://schemas.microsoft.com/office/drawing/2014/main" val="3856604981"/>
                    </a:ext>
                  </a:extLst>
                </a:gridCol>
                <a:gridCol w="2777383">
                  <a:extLst>
                    <a:ext uri="{9D8B030D-6E8A-4147-A177-3AD203B41FA5}">
                      <a16:colId xmlns:a16="http://schemas.microsoft.com/office/drawing/2014/main" val="1603733568"/>
                    </a:ext>
                  </a:extLst>
                </a:gridCol>
                <a:gridCol w="5195844">
                  <a:extLst>
                    <a:ext uri="{9D8B030D-6E8A-4147-A177-3AD203B41FA5}">
                      <a16:colId xmlns:a16="http://schemas.microsoft.com/office/drawing/2014/main" val="92374091"/>
                    </a:ext>
                  </a:extLst>
                </a:gridCol>
              </a:tblGrid>
              <a:tr h="1375869">
                <a:tc>
                  <a:txBody>
                    <a:bodyPr/>
                    <a:lstStyle/>
                    <a:p>
                      <a:pPr>
                        <a:spcAft>
                          <a:spcPts val="0"/>
                        </a:spcAft>
                      </a:pPr>
                      <a:r>
                        <a:rPr lang="fr-BE" sz="1800" b="1" dirty="0">
                          <a:solidFill>
                            <a:schemeClr val="tx1"/>
                          </a:solidFill>
                          <a:effectLst/>
                        </a:rPr>
                        <a:t>Articles</a:t>
                      </a:r>
                      <a:endParaRPr lang="fr-BE" sz="1800" b="1" dirty="0">
                        <a:solidFill>
                          <a:schemeClr val="tx1"/>
                        </a:solidFill>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1800" b="1" dirty="0">
                          <a:solidFill>
                            <a:schemeClr val="tx1"/>
                          </a:solidFill>
                          <a:effectLst/>
                        </a:rPr>
                        <a:t>Montants jusqu'au 31.12.2022</a:t>
                      </a:r>
                      <a:endParaRPr lang="fr-BE" sz="1800" b="1" dirty="0">
                        <a:solidFill>
                          <a:schemeClr val="tx1"/>
                        </a:solidFill>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1800" b="1" dirty="0">
                          <a:solidFill>
                            <a:schemeClr val="tx1"/>
                          </a:solidFill>
                          <a:effectLst/>
                        </a:rPr>
                        <a:t>Montants à partir du 01.01.2023</a:t>
                      </a:r>
                      <a:endParaRPr lang="fr-BE" sz="1800" b="1" dirty="0">
                        <a:solidFill>
                          <a:schemeClr val="tx1"/>
                        </a:solidFill>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671602315"/>
                  </a:ext>
                </a:extLst>
              </a:tr>
              <a:tr h="236332">
                <a:tc>
                  <a:txBody>
                    <a:bodyPr/>
                    <a:lstStyle/>
                    <a:p>
                      <a:pPr>
                        <a:spcAft>
                          <a:spcPts val="0"/>
                        </a:spcAft>
                      </a:pPr>
                      <a:r>
                        <a:rPr lang="fr-BE" sz="2000" dirty="0">
                          <a:effectLst/>
                        </a:rPr>
                        <a:t>Art. 2, 1°</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€ 589,95</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€ 651,01</a:t>
                      </a:r>
                      <a:endParaRPr lang="fr-BE" sz="20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732115054"/>
                  </a:ext>
                </a:extLst>
              </a:tr>
              <a:tr h="216595">
                <a:tc>
                  <a:txBody>
                    <a:bodyPr/>
                    <a:lstStyle/>
                    <a:p>
                      <a:pPr>
                        <a:spcAft>
                          <a:spcPts val="0"/>
                        </a:spcAft>
                      </a:pPr>
                      <a:r>
                        <a:rPr lang="fr-BE" sz="2000" dirty="0">
                          <a:effectLst/>
                        </a:rPr>
                        <a:t> </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€ 39,34</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€ 43,41</a:t>
                      </a:r>
                      <a:endParaRPr lang="fr-BE" sz="20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1832711170"/>
                  </a:ext>
                </a:extLst>
              </a:tr>
              <a:tr h="236332">
                <a:tc>
                  <a:txBody>
                    <a:bodyPr/>
                    <a:lstStyle/>
                    <a:p>
                      <a:pPr>
                        <a:spcAft>
                          <a:spcPts val="0"/>
                        </a:spcAft>
                      </a:pPr>
                      <a:r>
                        <a:rPr lang="fr-BE" sz="2000" dirty="0">
                          <a:effectLst/>
                        </a:rPr>
                        <a:t>Art. 2, 2°</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€ 9,82</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€ 10,83</a:t>
                      </a:r>
                      <a:endParaRPr lang="fr-BE" sz="20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1676332625"/>
                  </a:ext>
                </a:extLst>
              </a:tr>
              <a:tr h="236332">
                <a:tc>
                  <a:txBody>
                    <a:bodyPr/>
                    <a:lstStyle/>
                    <a:p>
                      <a:pPr>
                        <a:spcAft>
                          <a:spcPts val="0"/>
                        </a:spcAft>
                      </a:pPr>
                      <a:r>
                        <a:rPr lang="fr-BE" sz="2000">
                          <a:effectLst/>
                        </a:rPr>
                        <a:t>Art. 2, 3°</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€ 235,96</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€ 260,39</a:t>
                      </a:r>
                      <a:endParaRPr lang="fr-BE" sz="20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291725442"/>
                  </a:ext>
                </a:extLst>
              </a:tr>
              <a:tr h="236332">
                <a:tc>
                  <a:txBody>
                    <a:bodyPr/>
                    <a:lstStyle/>
                    <a:p>
                      <a:pPr>
                        <a:spcAft>
                          <a:spcPts val="0"/>
                        </a:spcAft>
                      </a:pPr>
                      <a:r>
                        <a:rPr lang="fr-BE" sz="2000" dirty="0">
                          <a:effectLst/>
                        </a:rPr>
                        <a:t> </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€ 15,73</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€ 17,36</a:t>
                      </a:r>
                      <a:endParaRPr lang="fr-BE" sz="20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1304406786"/>
                  </a:ext>
                </a:extLst>
              </a:tr>
              <a:tr h="236332">
                <a:tc>
                  <a:txBody>
                    <a:bodyPr/>
                    <a:lstStyle/>
                    <a:p>
                      <a:pPr>
                        <a:spcAft>
                          <a:spcPts val="0"/>
                        </a:spcAft>
                      </a:pPr>
                      <a:r>
                        <a:rPr lang="fr-BE" sz="2000" dirty="0">
                          <a:effectLst/>
                        </a:rPr>
                        <a:t>Art. 2, 4°</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€ 196,64</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€ 216,99</a:t>
                      </a:r>
                      <a:endParaRPr lang="fr-BE" sz="20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1695177865"/>
                  </a:ext>
                </a:extLst>
              </a:tr>
              <a:tr h="236332">
                <a:tc>
                  <a:txBody>
                    <a:bodyPr/>
                    <a:lstStyle/>
                    <a:p>
                      <a:pPr>
                        <a:spcAft>
                          <a:spcPts val="0"/>
                        </a:spcAft>
                      </a:pPr>
                      <a:r>
                        <a:rPr lang="fr-BE" sz="2000">
                          <a:effectLst/>
                        </a:rPr>
                        <a:t>Art. 2, 5°</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€ 117,99</a:t>
                      </a:r>
                      <a:endParaRPr lang="fr-BE" sz="20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€ 130,20</a:t>
                      </a:r>
                      <a:endParaRPr lang="fr-BE" sz="20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4081363823"/>
                  </a:ext>
                </a:extLst>
              </a:tr>
              <a:tr h="236332">
                <a:tc>
                  <a:txBody>
                    <a:bodyPr/>
                    <a:lstStyle/>
                    <a:p>
                      <a:pPr>
                        <a:spcAft>
                          <a:spcPts val="0"/>
                        </a:spcAft>
                      </a:pPr>
                      <a:r>
                        <a:rPr lang="fr-BE" sz="2000">
                          <a:effectLst/>
                        </a:rPr>
                        <a:t>Art. 3</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€ 98,30</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€ 108,47</a:t>
                      </a:r>
                      <a:endParaRPr lang="fr-BE" sz="2000"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2010556871"/>
                  </a:ext>
                </a:extLst>
              </a:tr>
              <a:tr h="236332">
                <a:tc>
                  <a:txBody>
                    <a:bodyPr/>
                    <a:lstStyle/>
                    <a:p>
                      <a:pPr>
                        <a:spcAft>
                          <a:spcPts val="0"/>
                        </a:spcAft>
                      </a:pPr>
                      <a:r>
                        <a:rPr lang="fr-BE" sz="2000">
                          <a:effectLst/>
                        </a:rPr>
                        <a:t>Art. 4, 1°</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€ 13,77</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€ 15,19</a:t>
                      </a:r>
                      <a:endParaRPr lang="fr-BE" sz="2000"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195077514"/>
                  </a:ext>
                </a:extLst>
              </a:tr>
              <a:tr h="236332">
                <a:tc>
                  <a:txBody>
                    <a:bodyPr/>
                    <a:lstStyle/>
                    <a:p>
                      <a:pPr>
                        <a:spcAft>
                          <a:spcPts val="0"/>
                        </a:spcAft>
                      </a:pPr>
                      <a:r>
                        <a:rPr lang="fr-BE" sz="2000">
                          <a:effectLst/>
                        </a:rPr>
                        <a:t>Art. 4, 2°</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€ 7,88</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€ 8,70</a:t>
                      </a:r>
                      <a:endParaRPr lang="fr-BE" sz="2000"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1816347152"/>
                  </a:ext>
                </a:extLst>
              </a:tr>
              <a:tr h="236332">
                <a:tc>
                  <a:txBody>
                    <a:bodyPr/>
                    <a:lstStyle/>
                    <a:p>
                      <a:pPr>
                        <a:spcAft>
                          <a:spcPts val="0"/>
                        </a:spcAft>
                      </a:pPr>
                      <a:r>
                        <a:rPr lang="fr-BE" sz="2000">
                          <a:effectLst/>
                        </a:rPr>
                        <a:t>Art. 4, 3°</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€ 117,99</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€ 130,20</a:t>
                      </a:r>
                      <a:endParaRPr lang="fr-BE" sz="2000"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755672191"/>
                  </a:ext>
                </a:extLst>
              </a:tr>
              <a:tr h="236332">
                <a:tc>
                  <a:txBody>
                    <a:bodyPr/>
                    <a:lstStyle/>
                    <a:p>
                      <a:pPr>
                        <a:spcAft>
                          <a:spcPts val="0"/>
                        </a:spcAft>
                      </a:pPr>
                      <a:r>
                        <a:rPr lang="fr-BE" sz="2000">
                          <a:effectLst/>
                        </a:rPr>
                        <a:t>Art. 4, 4°</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a:effectLst/>
                        </a:rPr>
                        <a:t>€ 0,25</a:t>
                      </a:r>
                      <a:endParaRPr lang="fr-BE" sz="2000">
                        <a:effectLst/>
                        <a:latin typeface="Calibri" panose="020F0502020204030204" pitchFamily="34" charset="0"/>
                        <a:ea typeface="Calibri" panose="020F0502020204030204" pitchFamily="34" charset="0"/>
                      </a:endParaRPr>
                    </a:p>
                  </a:txBody>
                  <a:tcPr marL="9525" marR="9525" marT="9525" marB="9525" anchor="ctr"/>
                </a:tc>
                <a:tc>
                  <a:txBody>
                    <a:bodyPr/>
                    <a:lstStyle/>
                    <a:p>
                      <a:pPr>
                        <a:spcAft>
                          <a:spcPts val="0"/>
                        </a:spcAft>
                      </a:pPr>
                      <a:r>
                        <a:rPr lang="fr-BE" sz="2000" dirty="0">
                          <a:effectLst/>
                        </a:rPr>
                        <a:t>€ 0,28</a:t>
                      </a:r>
                      <a:endParaRPr lang="fr-BE" sz="2000"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325261400"/>
                  </a:ext>
                </a:extLst>
              </a:tr>
            </a:tbl>
          </a:graphicData>
        </a:graphic>
      </p:graphicFrame>
    </p:spTree>
    <p:extLst>
      <p:ext uri="{BB962C8B-B14F-4D97-AF65-F5344CB8AC3E}">
        <p14:creationId xmlns:p14="http://schemas.microsoft.com/office/powerpoint/2010/main" val="2416463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txBox="1">
            <a:spLocks noGrp="1"/>
          </p:cNvSpPr>
          <p:nvPr>
            <p:ph type="title"/>
          </p:nvPr>
        </p:nvSpPr>
        <p:spPr>
          <a:xfrm>
            <a:off x="285091" y="153497"/>
            <a:ext cx="5116465" cy="804900"/>
          </a:xfrm>
          <a:prstGeom prst="rect">
            <a:avLst/>
          </a:prstGeom>
          <a:noFill/>
        </p:spPr>
        <p:txBody>
          <a:bodyPr wrap="none" rtlCol="0">
            <a:spAutoFit/>
          </a:bodyPr>
          <a:lstStyle/>
          <a:p>
            <a:pPr algn="ctr">
              <a:lnSpc>
                <a:spcPct val="85000"/>
              </a:lnSpc>
              <a:spcBef>
                <a:spcPct val="0"/>
              </a:spcBef>
            </a:pPr>
            <a:r>
              <a:rPr lang="fr-BE" sz="5400" spc="-120" dirty="0">
                <a:solidFill>
                  <a:schemeClr val="accent1"/>
                </a:solidFill>
                <a:latin typeface="+mj-lt"/>
                <a:ea typeface="+mj-ea"/>
                <a:cs typeface="+mj-cs"/>
              </a:rPr>
              <a:t>RCD-jurisprudence</a:t>
            </a:r>
          </a:p>
        </p:txBody>
      </p:sp>
      <p:sp>
        <p:nvSpPr>
          <p:cNvPr id="2" name="ZoneTexte 1"/>
          <p:cNvSpPr txBox="1"/>
          <p:nvPr/>
        </p:nvSpPr>
        <p:spPr>
          <a:xfrm>
            <a:off x="668216" y="958397"/>
            <a:ext cx="10944856" cy="677108"/>
          </a:xfrm>
          <a:prstGeom prst="rect">
            <a:avLst/>
          </a:prstGeom>
          <a:noFill/>
        </p:spPr>
        <p:txBody>
          <a:bodyPr wrap="none" rtlCol="0">
            <a:spAutoFit/>
          </a:bodyPr>
          <a:lstStyle/>
          <a:p>
            <a:pPr algn="just"/>
            <a:r>
              <a:rPr lang="fr-BE" dirty="0">
                <a:latin typeface="Garamond" panose="02020404030301010803" pitchFamily="18" charset="0"/>
              </a:rPr>
              <a:t>Les décisions citées sont pour la plupart disponibles sur la plateforme de l’observatoire du crédit et de l’endettement:</a:t>
            </a:r>
          </a:p>
          <a:p>
            <a:pPr algn="just"/>
            <a:r>
              <a:rPr lang="fr-BE" sz="2000" dirty="0" err="1">
                <a:latin typeface="Garamond" panose="02020404030301010803" pitchFamily="18" charset="0"/>
              </a:rPr>
              <a:t>Juriobs</a:t>
            </a:r>
            <a:r>
              <a:rPr lang="fr-BE" sz="2000" dirty="0">
                <a:latin typeface="Garamond" panose="02020404030301010803" pitchFamily="18" charset="0"/>
              </a:rPr>
              <a:t>: https://observatoire-credit.be/fr/juriobs</a:t>
            </a:r>
          </a:p>
        </p:txBody>
      </p:sp>
      <p:pic>
        <p:nvPicPr>
          <p:cNvPr id="3" name="Image 2"/>
          <p:cNvPicPr>
            <a:picLocks noChangeAspect="1"/>
          </p:cNvPicPr>
          <p:nvPr/>
        </p:nvPicPr>
        <p:blipFill>
          <a:blip r:embed="rId2"/>
          <a:stretch>
            <a:fillRect/>
          </a:stretch>
        </p:blipFill>
        <p:spPr>
          <a:xfrm>
            <a:off x="1632247" y="1635505"/>
            <a:ext cx="8818793" cy="4980845"/>
          </a:xfrm>
          <a:prstGeom prst="rect">
            <a:avLst/>
          </a:prstGeom>
        </p:spPr>
      </p:pic>
    </p:spTree>
    <p:extLst>
      <p:ext uri="{BB962C8B-B14F-4D97-AF65-F5344CB8AC3E}">
        <p14:creationId xmlns:p14="http://schemas.microsoft.com/office/powerpoint/2010/main" val="1253980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766" y="97881"/>
            <a:ext cx="10772775" cy="953252"/>
          </a:xfrm>
        </p:spPr>
        <p:txBody>
          <a:bodyPr/>
          <a:lstStyle/>
          <a:p>
            <a:r>
              <a:rPr lang="fr-BE" dirty="0"/>
              <a:t>Déclaration de créance et prescription</a:t>
            </a:r>
          </a:p>
        </p:txBody>
      </p:sp>
      <p:sp>
        <p:nvSpPr>
          <p:cNvPr id="4" name="ZoneTexte 3"/>
          <p:cNvSpPr txBox="1"/>
          <p:nvPr/>
        </p:nvSpPr>
        <p:spPr>
          <a:xfrm>
            <a:off x="530134" y="1118486"/>
            <a:ext cx="11339973" cy="6463308"/>
          </a:xfrm>
          <a:prstGeom prst="rect">
            <a:avLst/>
          </a:prstGeom>
          <a:noFill/>
        </p:spPr>
        <p:txBody>
          <a:bodyPr wrap="square" rtlCol="0">
            <a:spAutoFit/>
          </a:bodyPr>
          <a:lstStyle/>
          <a:p>
            <a:r>
              <a:rPr lang="fr-BE" sz="2400" b="1" u="sng" dirty="0"/>
              <a:t>C. T. (division Namur), 14/02/2022, RG 2021/AN/94</a:t>
            </a:r>
          </a:p>
          <a:p>
            <a:endParaRPr lang="fr-BE" b="1" u="sng" dirty="0"/>
          </a:p>
          <a:p>
            <a:pPr marL="342900" indent="-342900">
              <a:buFont typeface="Wingdings" panose="05000000000000000000" pitchFamily="2" charset="2"/>
              <a:buChar char="Ø"/>
            </a:pPr>
            <a:r>
              <a:rPr lang="fr-BE" sz="2000" dirty="0">
                <a:latin typeface="Garamond" panose="02020404030301010803" pitchFamily="18" charset="0"/>
              </a:rPr>
              <a:t>Couple admis en RCD le 13/04/2018.</a:t>
            </a:r>
          </a:p>
          <a:p>
            <a:pPr marL="342900" indent="-342900">
              <a:buFont typeface="Wingdings" panose="05000000000000000000" pitchFamily="2" charset="2"/>
              <a:buChar char="Ø"/>
            </a:pPr>
            <a:r>
              <a:rPr lang="fr-BE" sz="2000" dirty="0">
                <a:latin typeface="Garamond" panose="02020404030301010803" pitchFamily="18" charset="0"/>
              </a:rPr>
              <a:t>PA homologué: 84 mois</a:t>
            </a:r>
          </a:p>
          <a:p>
            <a:pPr marL="342900" indent="-342900">
              <a:buFont typeface="Wingdings" panose="05000000000000000000" pitchFamily="2" charset="2"/>
              <a:buChar char="Ø"/>
            </a:pPr>
            <a:r>
              <a:rPr lang="fr-BE" sz="2000" dirty="0">
                <a:latin typeface="Garamond" panose="02020404030301010803" pitchFamily="18" charset="0"/>
              </a:rPr>
              <a:t>30 avril 2020: une société de recouvrement se manifeste auprès du médiateur de dettes et entend faire intégrer ses créances (cédées par un organisme bancaire) dans le RCD.</a:t>
            </a:r>
          </a:p>
          <a:p>
            <a:pPr marL="342900" indent="-342900">
              <a:buFont typeface="Wingdings" panose="05000000000000000000" pitchFamily="2" charset="2"/>
              <a:buChar char="Ø"/>
            </a:pPr>
            <a:r>
              <a:rPr lang="fr-BE" sz="2000" dirty="0">
                <a:latin typeface="Garamond" panose="02020404030301010803" pitchFamily="18" charset="0"/>
              </a:rPr>
              <a:t>Ce créancier dépose une DC le 14/05/2020 reprenant 2 créances pour lesquelles Mr a été condamné par défaut par jugement du 9/07/2008. Ce jugement a été signifié avec commandement de payer en date du 11/08/2008</a:t>
            </a:r>
          </a:p>
          <a:p>
            <a:pPr marL="342900" indent="-342900">
              <a:buFont typeface="Wingdings" panose="05000000000000000000" pitchFamily="2" charset="2"/>
              <a:buChar char="Ø"/>
            </a:pPr>
            <a:r>
              <a:rPr lang="fr-BE" sz="2000" dirty="0">
                <a:latin typeface="Garamond" panose="02020404030301010803" pitchFamily="18" charset="0"/>
              </a:rPr>
              <a:t>Le </a:t>
            </a:r>
            <a:r>
              <a:rPr lang="fr-BE" sz="2000" dirty="0" err="1">
                <a:latin typeface="Garamond" panose="02020404030301010803" pitchFamily="18" charset="0"/>
              </a:rPr>
              <a:t>mdd</a:t>
            </a:r>
            <a:r>
              <a:rPr lang="fr-BE" sz="2000" dirty="0">
                <a:latin typeface="Garamond" panose="02020404030301010803" pitchFamily="18" charset="0"/>
              </a:rPr>
              <a:t> estime que ces créances sont prescrites depuis le 12/08/2018 à minuit.</a:t>
            </a:r>
          </a:p>
          <a:p>
            <a:r>
              <a:rPr lang="fr-BE" sz="2000" dirty="0">
                <a:latin typeface="Garamond" panose="02020404030301010803" pitchFamily="18" charset="0"/>
              </a:rPr>
              <a:t>Le créancier estime que la créance n’est pas prescrite car la décision d’admissibilité intervenue en date du 13/04/2018 a suspendu la prescription. Or, en avril 2018, la créance n’était </a:t>
            </a:r>
            <a:r>
              <a:rPr lang="fr-BE" sz="2000" dirty="0" err="1">
                <a:latin typeface="Garamond" panose="02020404030301010803" pitchFamily="18" charset="0"/>
              </a:rPr>
              <a:t>tjs</a:t>
            </a:r>
            <a:r>
              <a:rPr lang="fr-BE" sz="2000" dirty="0">
                <a:latin typeface="Garamond" panose="02020404030301010803" pitchFamily="18" charset="0"/>
              </a:rPr>
              <a:t> pas prescrite.</a:t>
            </a:r>
          </a:p>
          <a:p>
            <a:r>
              <a:rPr lang="fr-BE" sz="2000" dirty="0">
                <a:latin typeface="Garamond" panose="02020404030301010803" pitchFamily="18" charset="0"/>
              </a:rPr>
              <a:t>Le juge confirme que la créance est prescrite car la suspension n’opère qu’à l’égard des personnes ayant transmis une déclaration de créance et à partir du moment où cette déclaration est introduite et non avant.</a:t>
            </a:r>
          </a:p>
          <a:p>
            <a:pPr marL="342900" indent="-342900">
              <a:buFont typeface="Wingdings" panose="05000000000000000000" pitchFamily="2" charset="2"/>
              <a:buChar char="Ø"/>
            </a:pPr>
            <a:r>
              <a:rPr lang="fr-BE" sz="2000" dirty="0">
                <a:latin typeface="Garamond" panose="02020404030301010803" pitchFamily="18" charset="0"/>
              </a:rPr>
              <a:t>Appel du créancier.</a:t>
            </a:r>
          </a:p>
          <a:p>
            <a:r>
              <a:rPr lang="fr-BE" sz="2000" dirty="0">
                <a:latin typeface="Garamond" panose="02020404030301010803" pitchFamily="18" charset="0"/>
              </a:rPr>
              <a:t>Appel non recevable car le créancier n’a pas dirigé son appel à l’encontre des médiés (voir article 1053 CJ: litige indivisible.</a:t>
            </a:r>
          </a:p>
          <a:p>
            <a:endParaRPr lang="fr-BE" dirty="0"/>
          </a:p>
          <a:p>
            <a:endParaRPr lang="fr-BE" dirty="0"/>
          </a:p>
          <a:p>
            <a:pPr fontAlgn="base"/>
            <a:endParaRPr lang="fr-BE" dirty="0"/>
          </a:p>
          <a:p>
            <a:endParaRPr lang="fr-BE" dirty="0"/>
          </a:p>
        </p:txBody>
      </p:sp>
    </p:spTree>
    <p:extLst>
      <p:ext uri="{BB962C8B-B14F-4D97-AF65-F5344CB8AC3E}">
        <p14:creationId xmlns:p14="http://schemas.microsoft.com/office/powerpoint/2010/main" val="2782638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8385" y="205099"/>
            <a:ext cx="11494094" cy="6586418"/>
          </a:xfrm>
          <a:prstGeom prst="rect">
            <a:avLst/>
          </a:prstGeom>
          <a:noFill/>
        </p:spPr>
        <p:txBody>
          <a:bodyPr wrap="square" rtlCol="0">
            <a:spAutoFit/>
          </a:bodyPr>
          <a:lstStyle/>
          <a:p>
            <a:r>
              <a:rPr lang="fr-BE" sz="2400" b="1" u="sng" dirty="0"/>
              <a:t>TT Hainaut (division Charleroi), 10/02/2022, RG17/197/B</a:t>
            </a:r>
          </a:p>
          <a:p>
            <a:endParaRPr lang="fr-BE" sz="2400" b="1" u="sng" dirty="0"/>
          </a:p>
          <a:p>
            <a:pPr marL="342900" indent="-342900">
              <a:buFont typeface="Wingdings" panose="05000000000000000000" pitchFamily="2" charset="2"/>
              <a:buChar char="Ø"/>
            </a:pPr>
            <a:r>
              <a:rPr lang="fr-BE" sz="2200" dirty="0">
                <a:latin typeface="Garamond" panose="02020404030301010803" pitchFamily="18" charset="0"/>
              </a:rPr>
              <a:t>Couple admis le 13/04/2017. Tous les deux au RIS avec 4 enfants à charge.</a:t>
            </a:r>
          </a:p>
          <a:p>
            <a:pPr marL="342900" indent="-342900">
              <a:buFont typeface="Wingdings" panose="05000000000000000000" pitchFamily="2" charset="2"/>
              <a:buChar char="Ø"/>
            </a:pPr>
            <a:r>
              <a:rPr lang="fr-BE" sz="2200" dirty="0">
                <a:latin typeface="Garamond" panose="02020404030301010803" pitchFamily="18" charset="0"/>
              </a:rPr>
              <a:t>PA soumis à l’approbation des créanciers le 24/02/2021.</a:t>
            </a:r>
          </a:p>
          <a:p>
            <a:r>
              <a:rPr lang="fr-BE" sz="2200" dirty="0">
                <a:latin typeface="Garamond" panose="02020404030301010803" pitchFamily="18" charset="0"/>
              </a:rPr>
              <a:t>Un créancier réagit en écrivant que le plan ne tient compte que d’une seule de ses créances (- celle qui a fait l’objet d’une déclaration par son huissier) mais pas de trois autres qu’il a lui-même déclarées.</a:t>
            </a:r>
          </a:p>
          <a:p>
            <a:pPr marL="342900" indent="-342900">
              <a:buFont typeface="Wingdings" panose="05000000000000000000" pitchFamily="2" charset="2"/>
              <a:buChar char="Ø"/>
            </a:pPr>
            <a:r>
              <a:rPr lang="fr-BE" sz="2200" dirty="0">
                <a:latin typeface="Garamond" panose="02020404030301010803" pitchFamily="18" charset="0"/>
              </a:rPr>
              <a:t>Le médiateur lui répond qu’il a considéré que ces trois créances étaient prescrites.</a:t>
            </a:r>
          </a:p>
          <a:p>
            <a:pPr marL="342900" indent="-342900">
              <a:buFont typeface="Wingdings" panose="05000000000000000000" pitchFamily="2" charset="2"/>
              <a:buChar char="Ø"/>
            </a:pPr>
            <a:r>
              <a:rPr lang="fr-BE" sz="2200" dirty="0">
                <a:latin typeface="Garamond" panose="02020404030301010803" pitchFamily="18" charset="0"/>
              </a:rPr>
              <a:t>Pas de réaction du créancier. Le </a:t>
            </a:r>
            <a:r>
              <a:rPr lang="fr-BE" sz="2200" dirty="0" err="1">
                <a:latin typeface="Garamond" panose="02020404030301010803" pitchFamily="18" charset="0"/>
              </a:rPr>
              <a:t>mdd</a:t>
            </a:r>
            <a:r>
              <a:rPr lang="fr-BE" sz="2200" dirty="0">
                <a:latin typeface="Garamond" panose="02020404030301010803" pitchFamily="18" charset="0"/>
              </a:rPr>
              <a:t> demande à ce que son plan soit homologué.</a:t>
            </a:r>
          </a:p>
          <a:p>
            <a:pPr marL="342900" indent="-342900">
              <a:buFont typeface="Wingdings" panose="05000000000000000000" pitchFamily="2" charset="2"/>
              <a:buChar char="Ø"/>
            </a:pPr>
            <a:r>
              <a:rPr lang="fr-BE" sz="2200" dirty="0">
                <a:latin typeface="Garamond" panose="02020404030301010803" pitchFamily="18" charset="0"/>
              </a:rPr>
              <a:t>Le juge estime que ce n’est pas au médiateur à soulever la prescription mais aux médiés et que le médiateur doit reprendre dans son PA les montants déclarés à partir du moment où ils l’ont été en bonne et due forme.</a:t>
            </a:r>
          </a:p>
          <a:p>
            <a:pPr marL="342900" indent="-342900">
              <a:buFont typeface="Wingdings" panose="05000000000000000000" pitchFamily="2" charset="2"/>
              <a:buChar char="Ø"/>
            </a:pPr>
            <a:r>
              <a:rPr lang="fr-BE" sz="2200" dirty="0">
                <a:latin typeface="Garamond" panose="02020404030301010803" pitchFamily="18" charset="0"/>
              </a:rPr>
              <a:t>En reprenant les faits, le juge constate que le créancier a déposé </a:t>
            </a:r>
            <a:r>
              <a:rPr lang="fr-BE" sz="2200" u="sng" dirty="0">
                <a:latin typeface="Garamond" panose="02020404030301010803" pitchFamily="18" charset="0"/>
              </a:rPr>
              <a:t>sa DC </a:t>
            </a:r>
            <a:r>
              <a:rPr lang="fr-BE" sz="2200" dirty="0">
                <a:latin typeface="Garamond" panose="02020404030301010803" pitchFamily="18" charset="0"/>
              </a:rPr>
              <a:t>dans le mois de la notification de la décision d’admissibilité. Par contre, l’huissier de justice, agissant au nom de ce créancier, n’a déposé la sienne que 5 mois plus tard.</a:t>
            </a:r>
          </a:p>
          <a:p>
            <a:pPr marL="342900" indent="-342900">
              <a:buFont typeface="Wingdings" panose="05000000000000000000" pitchFamily="2" charset="2"/>
              <a:buChar char="Ø"/>
            </a:pPr>
            <a:r>
              <a:rPr lang="fr-BE" sz="2200" dirty="0">
                <a:latin typeface="Garamond" panose="02020404030301010803" pitchFamily="18" charset="0"/>
              </a:rPr>
              <a:t>Le tribunal estime que la DC de l’huissier doit être écartée car elle n’a pas été faite dans le délai légal d’un mois à compter de la notification de la décision d’admissibilité. Le juge rappelle les principes en matière de DC: le créancier doit vérifier toutes les créances certaines, liquides et exigibles dont il dispose à l’égard du créancier. Il appartenait au créancier de préciser que sa déclaration de créances n’était pas définitive, une autre créance étant en récupération chez son huissier. </a:t>
            </a:r>
          </a:p>
        </p:txBody>
      </p:sp>
    </p:spTree>
    <p:extLst>
      <p:ext uri="{BB962C8B-B14F-4D97-AF65-F5344CB8AC3E}">
        <p14:creationId xmlns:p14="http://schemas.microsoft.com/office/powerpoint/2010/main" val="120171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4381" y="611366"/>
            <a:ext cx="11639372" cy="6186309"/>
          </a:xfrm>
          <a:prstGeom prst="rect">
            <a:avLst/>
          </a:prstGeom>
        </p:spPr>
        <p:txBody>
          <a:bodyPr wrap="square">
            <a:spAutoFit/>
          </a:bodyPr>
          <a:lstStyle/>
          <a:p>
            <a:pPr algn="just"/>
            <a:r>
              <a:rPr lang="fr-BE" sz="2200" dirty="0">
                <a:latin typeface="Garamond" panose="02020404030301010803" pitchFamily="18" charset="0"/>
              </a:rPr>
              <a:t>« </a:t>
            </a:r>
            <a:r>
              <a:rPr lang="fr-BE" sz="2200" i="1" dirty="0">
                <a:latin typeface="Garamond" panose="02020404030301010803" pitchFamily="18" charset="0"/>
              </a:rPr>
              <a:t>Lorsqu'il dépose sa déclaration de créance, tout créancier est tenu de vérifier toutes les créances certaines liquides et exigibles dont il dispose à l'égard du médié, dans le strict respect des règles fixées par l'article 1675/9 §2 du Code judiciaire. Un créancier négligent et/ ou imprudent ne peut par la suite intégrer une créance complémentaire (et non pas nouvelle) à sa créance initiale, lorsque les nombreuses mesures de publicité légales ont été réalisées à son égard. Une telle créance complémentaire ne peut être intégrée dans un plan judiciaire antérieurement fixé et ce créancier est réputé avoir renoncé à cette créance par application analogique de la disposition de l'article 1675/9, §3 du Code judiciaire</a:t>
            </a:r>
            <a:r>
              <a:rPr lang="fr-BE" sz="2200" dirty="0">
                <a:latin typeface="Garamond" panose="02020404030301010803" pitchFamily="18" charset="0"/>
              </a:rPr>
              <a:t> (…). </a:t>
            </a:r>
            <a:r>
              <a:rPr lang="fr-BE" sz="2200" i="1" dirty="0">
                <a:latin typeface="Garamond" panose="02020404030301010803" pitchFamily="18" charset="0"/>
              </a:rPr>
              <a:t>Il existe .dans le chef de tous les créanciers une obligation de collaboration et loyauté vis-à-vis des médiés, du médiateur et du-</a:t>
            </a:r>
            <a:r>
              <a:rPr lang="fr-BE" sz="2200" i="1" dirty="0" err="1">
                <a:latin typeface="Garamond" panose="02020404030301010803" pitchFamily="18" charset="0"/>
              </a:rPr>
              <a:t>tribÙnal</a:t>
            </a:r>
            <a:r>
              <a:rPr lang="fr-BE" sz="2200" i="1" dirty="0">
                <a:latin typeface="Garamond" panose="02020404030301010803" pitchFamily="18" charset="0"/>
              </a:rPr>
              <a:t>. Un créancier ne peut se permettre de déclarer sans cesse de nouvelles créances dont les montants étaient déjà connus au moment de la rédaction de sa première déclaration de créance, à peine d'instaurer une insécurité juridique et d'entraver la correcte exécution de la mission du médiateur. </a:t>
            </a:r>
            <a:r>
              <a:rPr lang="fr-BE" sz="2200" dirty="0">
                <a:latin typeface="Garamond" panose="02020404030301010803" pitchFamily="18" charset="0"/>
              </a:rPr>
              <a:t>» </a:t>
            </a:r>
          </a:p>
          <a:p>
            <a:pPr algn="just"/>
            <a:endParaRPr lang="fr-BE" sz="2200" dirty="0">
              <a:latin typeface="Garamond" panose="02020404030301010803" pitchFamily="18" charset="0"/>
            </a:endParaRPr>
          </a:p>
          <a:p>
            <a:pPr marL="342900" indent="-342900">
              <a:buFont typeface="Wingdings" panose="05000000000000000000" pitchFamily="2" charset="2"/>
              <a:buChar char="Ø"/>
            </a:pPr>
            <a:r>
              <a:rPr lang="fr-BE" sz="2200" dirty="0">
                <a:latin typeface="Garamond" panose="02020404030301010803" pitchFamily="18" charset="0"/>
              </a:rPr>
              <a:t>Le juge prend en compte les trois créances déclarées par le créancier lui-même (prescrites ou non ) par contre écarte la DC de l’huissier car tardive. En outre il refuse d’homologuer le plan amiable proposé car les retenues faites par le médiateur empiète sur le RIS et les AF.</a:t>
            </a:r>
          </a:p>
          <a:p>
            <a:endParaRPr lang="fr-BE" sz="2200" dirty="0">
              <a:latin typeface="Garamond" panose="02020404030301010803" pitchFamily="18" charset="0"/>
            </a:endParaRPr>
          </a:p>
          <a:p>
            <a:pPr marL="342900" indent="-342900">
              <a:buFont typeface="Wingdings" panose="05000000000000000000" pitchFamily="2" charset="2"/>
              <a:buChar char="Ø"/>
            </a:pPr>
            <a:r>
              <a:rPr lang="fr-BE" sz="2200" dirty="0">
                <a:latin typeface="Garamond" panose="02020404030301010803" pitchFamily="18" charset="0"/>
              </a:rPr>
              <a:t>En outre, il estime que certains postes du budget ont été sous évalués</a:t>
            </a:r>
          </a:p>
          <a:p>
            <a:pPr marL="342900" indent="-342900">
              <a:buFont typeface="Wingdings" panose="05000000000000000000" pitchFamily="2" charset="2"/>
              <a:buChar char="Ø"/>
            </a:pPr>
            <a:r>
              <a:rPr lang="fr-BE" sz="2200" dirty="0">
                <a:latin typeface="Garamond" panose="02020404030301010803" pitchFamily="18" charset="0"/>
              </a:rPr>
              <a:t>Il impose un plan judiciaire avec remise totale de dettes + mesures d’accompagnement pendant 14 mois.</a:t>
            </a:r>
          </a:p>
        </p:txBody>
      </p:sp>
    </p:spTree>
    <p:extLst>
      <p:ext uri="{BB962C8B-B14F-4D97-AF65-F5344CB8AC3E}">
        <p14:creationId xmlns:p14="http://schemas.microsoft.com/office/powerpoint/2010/main" val="3007576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1909" y="154300"/>
            <a:ext cx="10772775" cy="1136115"/>
          </a:xfrm>
        </p:spPr>
        <p:txBody>
          <a:bodyPr/>
          <a:lstStyle/>
          <a:p>
            <a:r>
              <a:rPr lang="fr-BE" dirty="0"/>
              <a:t>Déclaration de créance hypo tardive</a:t>
            </a:r>
          </a:p>
        </p:txBody>
      </p:sp>
      <p:sp>
        <p:nvSpPr>
          <p:cNvPr id="3" name="Espace réservé du contenu 2"/>
          <p:cNvSpPr>
            <a:spLocks noGrp="1"/>
          </p:cNvSpPr>
          <p:nvPr>
            <p:ph idx="1"/>
          </p:nvPr>
        </p:nvSpPr>
        <p:spPr>
          <a:xfrm>
            <a:off x="411332" y="1165908"/>
            <a:ext cx="11374016" cy="5568177"/>
          </a:xfrm>
        </p:spPr>
        <p:txBody>
          <a:bodyPr>
            <a:normAutofit fontScale="92500" lnSpcReduction="20000"/>
          </a:bodyPr>
          <a:lstStyle/>
          <a:p>
            <a:pPr marL="0" indent="0">
              <a:buNone/>
            </a:pPr>
            <a:r>
              <a:rPr lang="fr-BE" sz="2600" b="1" u="sng" dirty="0">
                <a:solidFill>
                  <a:schemeClr val="tx1"/>
                </a:solidFill>
              </a:rPr>
              <a:t>TT Mons, 1/03/2022, RG 17/512/B</a:t>
            </a:r>
          </a:p>
          <a:p>
            <a:pPr>
              <a:buFont typeface="Wingdings" panose="05000000000000000000" pitchFamily="2" charset="2"/>
              <a:buChar char="Ø"/>
            </a:pPr>
            <a:r>
              <a:rPr lang="fr-BE" dirty="0">
                <a:latin typeface="Garamond" panose="02020404030301010803" pitchFamily="18" charset="0"/>
              </a:rPr>
              <a:t>Madame est admise le 19/10/2017</a:t>
            </a:r>
          </a:p>
          <a:p>
            <a:pPr>
              <a:buFont typeface="Wingdings" panose="05000000000000000000" pitchFamily="2" charset="2"/>
              <a:buChar char="Ø"/>
            </a:pPr>
            <a:r>
              <a:rPr lang="fr-BE" dirty="0">
                <a:latin typeface="Garamond" panose="02020404030301010803" pitchFamily="18" charset="0"/>
              </a:rPr>
              <a:t>Ordonnance est notifiée aux créanciers le jour même. Le CH signe l’AR le 23/10/2017.</a:t>
            </a:r>
          </a:p>
          <a:p>
            <a:pPr>
              <a:buFont typeface="Wingdings" panose="05000000000000000000" pitchFamily="2" charset="2"/>
              <a:buChar char="Ø"/>
            </a:pPr>
            <a:r>
              <a:rPr lang="fr-BE" dirty="0">
                <a:latin typeface="Garamond" panose="02020404030301010803" pitchFamily="18" charset="0"/>
              </a:rPr>
              <a:t>Rappel recommandé du médiateur le 24/11/2017. Signé pour AR le 27/11/2017.</a:t>
            </a:r>
          </a:p>
          <a:p>
            <a:pPr>
              <a:buFont typeface="Wingdings" panose="05000000000000000000" pitchFamily="2" charset="2"/>
              <a:buChar char="Ø"/>
            </a:pPr>
            <a:r>
              <a:rPr lang="fr-BE" dirty="0">
                <a:latin typeface="Garamond" panose="02020404030301010803" pitchFamily="18" charset="0"/>
              </a:rPr>
              <a:t>Le CH demande en janvier 2018 où en est la procédure.</a:t>
            </a:r>
          </a:p>
          <a:p>
            <a:pPr>
              <a:buFont typeface="Wingdings" panose="05000000000000000000" pitchFamily="2" charset="2"/>
              <a:buChar char="Ø"/>
            </a:pPr>
            <a:r>
              <a:rPr lang="fr-BE" dirty="0">
                <a:latin typeface="Garamond" panose="02020404030301010803" pitchFamily="18" charset="0"/>
              </a:rPr>
              <a:t>Le médiateur informe CH qu’il n’a pas reçu sa DC de sa part et qu’il est donc déchu de sa créance.</a:t>
            </a:r>
          </a:p>
          <a:p>
            <a:pPr>
              <a:buFont typeface="Wingdings" panose="05000000000000000000" pitchFamily="2" charset="2"/>
              <a:buChar char="Ø"/>
            </a:pPr>
            <a:r>
              <a:rPr lang="fr-BE" dirty="0">
                <a:latin typeface="Garamond" panose="02020404030301010803" pitchFamily="18" charset="0"/>
              </a:rPr>
              <a:t>Le créancier prétend que son conseil a déposé la DC dans la boîte aux lettres du médiateur au palais de justice le 9/11/2017. Cette DC reprenait deux crédits pour un montant total de 492.000€.</a:t>
            </a:r>
          </a:p>
          <a:p>
            <a:pPr>
              <a:buFont typeface="Wingdings" panose="05000000000000000000" pitchFamily="2" charset="2"/>
              <a:buChar char="Ø"/>
            </a:pPr>
            <a:r>
              <a:rPr lang="fr-BE" dirty="0">
                <a:latin typeface="Garamond" panose="02020404030301010803" pitchFamily="18" charset="0"/>
              </a:rPr>
              <a:t>Juge dit que la DC doit être communiquée au </a:t>
            </a:r>
            <a:r>
              <a:rPr lang="fr-BE" dirty="0" err="1">
                <a:latin typeface="Garamond" panose="02020404030301010803" pitchFamily="18" charset="0"/>
              </a:rPr>
              <a:t>mdd</a:t>
            </a:r>
            <a:r>
              <a:rPr lang="fr-BE" dirty="0">
                <a:latin typeface="Garamond" panose="02020404030301010803" pitchFamily="18" charset="0"/>
              </a:rPr>
              <a:t> par LR/AR ou par déclaration en ses bureaux. Mais ces modes de communications ne sont pas prescrits à peine de nullité. On pourrait dès lors admettre un dépôt de la DC dans la boîte aux lettres du palais mais alors il aurait fallu au moins que le créancier (ou son conseil) s’assure de la bonne réception de la DC.</a:t>
            </a:r>
          </a:p>
          <a:p>
            <a:r>
              <a:rPr lang="fr-BE" dirty="0">
                <a:latin typeface="Garamond" panose="02020404030301010803" pitchFamily="18" charset="0"/>
              </a:rPr>
              <a:t>Le fait que le rappel soit signé par un collaborateur du médiateur ne le rend pas nul, ni même le fait qu’il ne reprend pas l’intégralité de l’article 1675/9.</a:t>
            </a:r>
          </a:p>
          <a:p>
            <a:r>
              <a:rPr lang="fr-BE" dirty="0">
                <a:latin typeface="Garamond" panose="02020404030301010803" pitchFamily="18" charset="0"/>
              </a:rPr>
              <a:t>En cours de procédure, un immeuble a été vendu et fonds consigné entre les mains du NT. Comme CH est déchu, un remboursement immédiat et complet de tous les créanciers déclarés est possible. </a:t>
            </a:r>
            <a:endParaRPr lang="fr-BE" dirty="0"/>
          </a:p>
        </p:txBody>
      </p:sp>
    </p:spTree>
    <p:extLst>
      <p:ext uri="{BB962C8B-B14F-4D97-AF65-F5344CB8AC3E}">
        <p14:creationId xmlns:p14="http://schemas.microsoft.com/office/powerpoint/2010/main" val="18874353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60461" y="182880"/>
            <a:ext cx="11501102" cy="6482840"/>
          </a:xfrm>
        </p:spPr>
        <p:txBody>
          <a:bodyPr>
            <a:normAutofit fontScale="92500" lnSpcReduction="10000"/>
          </a:bodyPr>
          <a:lstStyle/>
          <a:p>
            <a:pPr marL="0" indent="0">
              <a:buNone/>
            </a:pPr>
            <a:r>
              <a:rPr lang="fr-BE" sz="2600" b="1" u="sng" dirty="0">
                <a:solidFill>
                  <a:schemeClr val="tx1"/>
                </a:solidFill>
              </a:rPr>
              <a:t>TT Hainaut (division Mons) 10 mars 2022, RG 19/193/B</a:t>
            </a:r>
          </a:p>
          <a:p>
            <a:pPr marL="0" indent="0">
              <a:buNone/>
            </a:pPr>
            <a:endParaRPr lang="fr-BE" sz="2600" b="1" u="sng" dirty="0">
              <a:solidFill>
                <a:schemeClr val="tx1"/>
              </a:solidFill>
            </a:endParaRPr>
          </a:p>
          <a:p>
            <a:pPr algn="just">
              <a:buFont typeface="Wingdings" panose="05000000000000000000" pitchFamily="2" charset="2"/>
              <a:buChar char="Ø"/>
            </a:pPr>
            <a:r>
              <a:rPr lang="fr-BE" dirty="0">
                <a:latin typeface="Garamond" panose="02020404030301010803" pitchFamily="18" charset="0"/>
              </a:rPr>
              <a:t>Couple admis en juin 2019</a:t>
            </a:r>
          </a:p>
          <a:p>
            <a:pPr algn="just">
              <a:buFont typeface="Wingdings" panose="05000000000000000000" pitchFamily="2" charset="2"/>
              <a:buChar char="Ø"/>
            </a:pPr>
            <a:r>
              <a:rPr lang="fr-BE" dirty="0">
                <a:latin typeface="Garamond" panose="02020404030301010803" pitchFamily="18" charset="0"/>
              </a:rPr>
              <a:t>Le médiateur a établi un projet de PA d’une durée de 10 ans prévoyant le remboursement de l’endettement en principal hormis la créance du CH pour lequel les médiés poursuivent le remboursement des échéances hors plan.</a:t>
            </a:r>
          </a:p>
          <a:p>
            <a:pPr algn="just">
              <a:buFont typeface="Wingdings" panose="05000000000000000000" pitchFamily="2" charset="2"/>
              <a:buChar char="Ø"/>
            </a:pPr>
            <a:r>
              <a:rPr lang="fr-BE" dirty="0">
                <a:latin typeface="Garamond" panose="02020404030301010803" pitchFamily="18" charset="0"/>
              </a:rPr>
              <a:t>Pas de contredit. Le MDD demande l’homologation du plan.</a:t>
            </a:r>
          </a:p>
          <a:p>
            <a:pPr algn="just"/>
            <a:r>
              <a:rPr lang="fr-BE" dirty="0">
                <a:latin typeface="Garamond" panose="02020404030301010803" pitchFamily="18" charset="0"/>
              </a:rPr>
              <a:t>Le juge </a:t>
            </a:r>
            <a:r>
              <a:rPr lang="fr-BE" u="sng" dirty="0">
                <a:latin typeface="Garamond" panose="02020404030301010803" pitchFamily="18" charset="0"/>
              </a:rPr>
              <a:t>fait fixer d’initiative l’affaire en audience publique </a:t>
            </a:r>
            <a:r>
              <a:rPr lang="fr-BE" dirty="0">
                <a:latin typeface="Garamond" panose="02020404030301010803" pitchFamily="18" charset="0"/>
              </a:rPr>
              <a:t>car il n’y a pas dans le dossier de DC du créancier hypothécaire en dépit du rappel recommandé adressé par le médiateur conformément à l’article 1675/9§3 CJ. Le Juge veut entendre les parties sur les conséquences de cette absence de DC.</a:t>
            </a:r>
          </a:p>
          <a:p>
            <a:pPr algn="just">
              <a:buFont typeface="Wingdings" panose="05000000000000000000" pitchFamily="2" charset="2"/>
              <a:buChar char="Ø"/>
            </a:pPr>
            <a:r>
              <a:rPr lang="fr-BE" dirty="0">
                <a:latin typeface="Garamond" panose="02020404030301010803" pitchFamily="18" charset="0"/>
              </a:rPr>
              <a:t>Le Créancier estime que l’article 17675/9§3 est une disposition impérative et non d’ordre public et que les médiés en acceptant le plan, ont renoncé à se prévaloir de la protection que leur conférait cette disposition. En outre, le créancier estime que le but de la disposition est de sanctionner les créanciers négligents qui entravent l’élaboration du plan et qu’en l’espère le médiateur de dettes disposait de tous les éléments lui permettant de tenir compte de sa créance et de faire un plan.</a:t>
            </a:r>
          </a:p>
          <a:p>
            <a:pPr algn="just">
              <a:buFont typeface="Wingdings" panose="05000000000000000000" pitchFamily="2" charset="2"/>
              <a:buChar char="Ø"/>
            </a:pPr>
            <a:r>
              <a:rPr lang="fr-BE" dirty="0">
                <a:latin typeface="Garamond" panose="02020404030301010803" pitchFamily="18" charset="0"/>
              </a:rPr>
              <a:t>Le juge estime, lui, que saisi d’une demande d’homologation, son rôle ne se limite pas à entériner l’accord des parties; il doit exercer un contrôle de régularité, de légalité et d’opportunité. </a:t>
            </a:r>
            <a:r>
              <a:rPr lang="fr-BE" i="1" dirty="0">
                <a:latin typeface="Garamond" panose="02020404030301010803" pitchFamily="18" charset="0"/>
              </a:rPr>
              <a:t>Le contrôle de régularité consiste en la vérification du respect de la procédure et des conditions de forme. Le contrôle de légalité et d’opportunité vise à analyser le respect des objectifs de la procédures. Il en résulte que le contrôle du juge porte notamment sur la régularité de l’envoi des courriers fondés sur l’article 1679/9 du CJ et partant des déchéances possibles</a:t>
            </a:r>
            <a:r>
              <a:rPr lang="fr-BE" dirty="0">
                <a:latin typeface="Garamond" panose="02020404030301010803" pitchFamily="18" charset="0"/>
              </a:rPr>
              <a:t>.</a:t>
            </a:r>
          </a:p>
        </p:txBody>
      </p:sp>
    </p:spTree>
    <p:extLst>
      <p:ext uri="{BB962C8B-B14F-4D97-AF65-F5344CB8AC3E}">
        <p14:creationId xmlns:p14="http://schemas.microsoft.com/office/powerpoint/2010/main" val="33339937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8025" y="531496"/>
            <a:ext cx="10964255" cy="2462213"/>
          </a:xfrm>
          <a:prstGeom prst="rect">
            <a:avLst/>
          </a:prstGeom>
        </p:spPr>
        <p:txBody>
          <a:bodyPr wrap="square">
            <a:spAutoFit/>
          </a:bodyPr>
          <a:lstStyle/>
          <a:p>
            <a:pPr marL="342900" indent="-342900">
              <a:buFont typeface="Wingdings" panose="05000000000000000000" pitchFamily="2" charset="2"/>
              <a:buChar char="Ø"/>
            </a:pPr>
            <a:r>
              <a:rPr lang="fr-BE" sz="2200" dirty="0">
                <a:latin typeface="Garamond" panose="02020404030301010803" pitchFamily="18" charset="0"/>
              </a:rPr>
              <a:t>Le juge soutient que l’article 1675/9§3 est une disposition d’ordre public et que, faute de DC dans le délai imparti, le CH doit être considéré comme ayant renoncé à sa créance. Il perd ses droits contre les médiés (et les éventuelles suretés personnelles). Il ne les récupère qu’en cas de rejet ou de révocation du plan.</a:t>
            </a:r>
          </a:p>
          <a:p>
            <a:endParaRPr lang="fr-BE" sz="2200" dirty="0">
              <a:latin typeface="Garamond" panose="02020404030301010803" pitchFamily="18" charset="0"/>
            </a:endParaRPr>
          </a:p>
          <a:p>
            <a:pPr marL="342900" indent="-342900">
              <a:buFont typeface="Wingdings" panose="05000000000000000000" pitchFamily="2" charset="2"/>
              <a:buChar char="Ø"/>
            </a:pPr>
            <a:r>
              <a:rPr lang="fr-BE" sz="2200" dirty="0">
                <a:latin typeface="Garamond" panose="02020404030301010803" pitchFamily="18" charset="0"/>
              </a:rPr>
              <a:t>Le juge refuse d’homologuer le plan amiable et charge le médiateur d’en rédiger un nouveau, dans lequel la créance du CH ne pourra pas être prise en compte.</a:t>
            </a:r>
          </a:p>
        </p:txBody>
      </p:sp>
    </p:spTree>
    <p:extLst>
      <p:ext uri="{BB962C8B-B14F-4D97-AF65-F5344CB8AC3E}">
        <p14:creationId xmlns:p14="http://schemas.microsoft.com/office/powerpoint/2010/main" val="1807102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224" y="220672"/>
            <a:ext cx="10772775" cy="1188130"/>
          </a:xfrm>
        </p:spPr>
        <p:txBody>
          <a:bodyPr/>
          <a:lstStyle/>
          <a:p>
            <a:r>
              <a:rPr lang="fr-BE" dirty="0"/>
              <a:t>Saisie pour nouvelles dettes</a:t>
            </a:r>
          </a:p>
        </p:txBody>
      </p:sp>
      <p:sp>
        <p:nvSpPr>
          <p:cNvPr id="9" name="Rectangle 8"/>
          <p:cNvSpPr/>
          <p:nvPr/>
        </p:nvSpPr>
        <p:spPr>
          <a:xfrm>
            <a:off x="1009883" y="1475354"/>
            <a:ext cx="7306937" cy="461665"/>
          </a:xfrm>
          <a:prstGeom prst="rect">
            <a:avLst/>
          </a:prstGeom>
        </p:spPr>
        <p:txBody>
          <a:bodyPr wrap="none">
            <a:spAutoFit/>
          </a:bodyPr>
          <a:lstStyle/>
          <a:p>
            <a:r>
              <a:rPr lang="fr-BE" sz="2400" b="1" u="sng" dirty="0"/>
              <a:t>T.T. Hainaut (division Charleroi), 13/07/2022 (RG 19/295/B)</a:t>
            </a:r>
          </a:p>
        </p:txBody>
      </p:sp>
      <p:sp>
        <p:nvSpPr>
          <p:cNvPr id="10" name="ZoneTexte 9"/>
          <p:cNvSpPr txBox="1"/>
          <p:nvPr/>
        </p:nvSpPr>
        <p:spPr>
          <a:xfrm>
            <a:off x="933061" y="2202024"/>
            <a:ext cx="10982131" cy="3416320"/>
          </a:xfrm>
          <a:prstGeom prst="rect">
            <a:avLst/>
          </a:prstGeom>
          <a:noFill/>
        </p:spPr>
        <p:txBody>
          <a:bodyPr wrap="square" rtlCol="0">
            <a:spAutoFit/>
          </a:bodyPr>
          <a:lstStyle/>
          <a:p>
            <a:pPr marL="342900" indent="-342900">
              <a:buFont typeface="Wingdings" panose="05000000000000000000" pitchFamily="2" charset="2"/>
              <a:buChar char="Ø"/>
            </a:pPr>
            <a:r>
              <a:rPr lang="fr-BE" sz="2400" dirty="0">
                <a:latin typeface="Garamond" panose="02020404030301010803" pitchFamily="18" charset="0"/>
              </a:rPr>
              <a:t>X est admis le 29/05/2019</a:t>
            </a:r>
          </a:p>
          <a:p>
            <a:pPr marL="342900" indent="-342900">
              <a:buFont typeface="Wingdings" panose="05000000000000000000" pitchFamily="2" charset="2"/>
              <a:buChar char="Ø"/>
            </a:pPr>
            <a:r>
              <a:rPr lang="fr-BE" sz="2400" dirty="0">
                <a:latin typeface="Garamond" panose="02020404030301010803" pitchFamily="18" charset="0"/>
              </a:rPr>
              <a:t>PA homologué le 20/01/2021</a:t>
            </a:r>
          </a:p>
          <a:p>
            <a:pPr marL="342900" indent="-342900">
              <a:buFont typeface="Wingdings" panose="05000000000000000000" pitchFamily="2" charset="2"/>
              <a:buChar char="Ø"/>
            </a:pPr>
            <a:r>
              <a:rPr lang="fr-BE" sz="2400" dirty="0">
                <a:latin typeface="Garamond" panose="02020404030301010803" pitchFamily="18" charset="0"/>
              </a:rPr>
              <a:t>15/02/2022, le SPF Finances fait une saisie arrêt sur le compte de X pour IPP 2021.</a:t>
            </a:r>
          </a:p>
          <a:p>
            <a:pPr marL="342900" indent="-342900">
              <a:buFont typeface="Wingdings" panose="05000000000000000000" pitchFamily="2" charset="2"/>
              <a:buChar char="Ø"/>
            </a:pPr>
            <a:r>
              <a:rPr lang="fr-BE" sz="2400" dirty="0">
                <a:latin typeface="Garamond" panose="02020404030301010803" pitchFamily="18" charset="0"/>
              </a:rPr>
              <a:t>Le médiateur paie l’impôt mais refuse de payer les frais de saisie. Le SPF prétend qu’il va poursuivre le recouvrement forcé à défaut de paiement de ces frais.</a:t>
            </a:r>
          </a:p>
          <a:p>
            <a:pPr marL="342900" indent="-342900">
              <a:buFont typeface="Wingdings" panose="05000000000000000000" pitchFamily="2" charset="2"/>
              <a:buChar char="Ø"/>
            </a:pPr>
            <a:r>
              <a:rPr lang="fr-BE" sz="2400" dirty="0">
                <a:latin typeface="Garamond" panose="02020404030301010803" pitchFamily="18" charset="0"/>
              </a:rPr>
              <a:t>Médiateur saisit le juge pour qu’il règle cet incident.</a:t>
            </a:r>
          </a:p>
          <a:p>
            <a:pPr marL="342900" indent="-342900">
              <a:buFont typeface="Wingdings" panose="05000000000000000000" pitchFamily="2" charset="2"/>
              <a:buChar char="Ø"/>
            </a:pPr>
            <a:r>
              <a:rPr lang="fr-BE" sz="2400" dirty="0">
                <a:latin typeface="Garamond" panose="02020404030301010803" pitchFamily="18" charset="0"/>
              </a:rPr>
              <a:t>Le juge rappelle que saisies sont suspendues par admissibilité. La suspension est applicable à tous les créanciers ante ou post admissibilité.</a:t>
            </a:r>
          </a:p>
          <a:p>
            <a:pPr marL="342900" indent="-342900">
              <a:buFont typeface="Wingdings" panose="05000000000000000000" pitchFamily="2" charset="2"/>
              <a:buChar char="Ø"/>
            </a:pPr>
            <a:r>
              <a:rPr lang="fr-BE" sz="2400" dirty="0">
                <a:latin typeface="Garamond" panose="02020404030301010803" pitchFamily="18" charset="0"/>
              </a:rPr>
              <a:t>Saisie est abusive et les frais de celle-ci sont à charge du SPF Finances</a:t>
            </a:r>
          </a:p>
        </p:txBody>
      </p:sp>
    </p:spTree>
    <p:extLst>
      <p:ext uri="{BB962C8B-B14F-4D97-AF65-F5344CB8AC3E}">
        <p14:creationId xmlns:p14="http://schemas.microsoft.com/office/powerpoint/2010/main" val="1195200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9942" y="0"/>
            <a:ext cx="10772775" cy="1237100"/>
          </a:xfrm>
        </p:spPr>
        <p:txBody>
          <a:bodyPr/>
          <a:lstStyle/>
          <a:p>
            <a:r>
              <a:rPr lang="fr-BE" dirty="0"/>
              <a:t>Retour à meilleure fortune</a:t>
            </a:r>
          </a:p>
        </p:txBody>
      </p:sp>
      <p:sp>
        <p:nvSpPr>
          <p:cNvPr id="4" name="ZoneTexte 3"/>
          <p:cNvSpPr txBox="1"/>
          <p:nvPr/>
        </p:nvSpPr>
        <p:spPr>
          <a:xfrm>
            <a:off x="571766" y="931176"/>
            <a:ext cx="6281720" cy="461665"/>
          </a:xfrm>
          <a:prstGeom prst="rect">
            <a:avLst/>
          </a:prstGeom>
          <a:noFill/>
        </p:spPr>
        <p:txBody>
          <a:bodyPr wrap="none" rtlCol="0">
            <a:spAutoFit/>
          </a:bodyPr>
          <a:lstStyle/>
          <a:p>
            <a:r>
              <a:rPr lang="sv-SE" sz="2400" b="1" u="sng" dirty="0"/>
              <a:t>C. TT Liège (divison Huy), 11/02/2022, RG 18/97/B</a:t>
            </a:r>
            <a:endParaRPr lang="fr-BE" sz="2400" b="1" u="sng" dirty="0"/>
          </a:p>
        </p:txBody>
      </p:sp>
      <p:sp>
        <p:nvSpPr>
          <p:cNvPr id="3" name="ZoneTexte 2"/>
          <p:cNvSpPr txBox="1"/>
          <p:nvPr/>
        </p:nvSpPr>
        <p:spPr>
          <a:xfrm>
            <a:off x="394484" y="1578167"/>
            <a:ext cx="11224727" cy="5632311"/>
          </a:xfrm>
          <a:prstGeom prst="rect">
            <a:avLst/>
          </a:prstGeom>
          <a:noFill/>
        </p:spPr>
        <p:txBody>
          <a:bodyPr wrap="square" rtlCol="0">
            <a:spAutoFit/>
          </a:bodyPr>
          <a:lstStyle/>
          <a:p>
            <a:pPr marL="285750" indent="-285750" algn="just">
              <a:buFont typeface="Wingdings" panose="05000000000000000000" pitchFamily="2" charset="2"/>
              <a:buChar char="Ø"/>
            </a:pPr>
            <a:r>
              <a:rPr lang="fr-BE" sz="2000" dirty="0">
                <a:latin typeface="Garamond" panose="02020404030301010803" pitchFamily="18" charset="0"/>
              </a:rPr>
              <a:t>Mr X est admis le 4/05/2018</a:t>
            </a:r>
          </a:p>
          <a:p>
            <a:pPr marL="285750" indent="-285750" algn="just">
              <a:buFont typeface="Wingdings" panose="05000000000000000000" pitchFamily="2" charset="2"/>
              <a:buChar char="Ø"/>
            </a:pPr>
            <a:r>
              <a:rPr lang="fr-BE" sz="2000" dirty="0">
                <a:latin typeface="Garamond" panose="02020404030301010803" pitchFamily="18" charset="0"/>
              </a:rPr>
              <a:t>Il a bénéficié d’une remise totale de dettes compte tenu de ses gros soucis de santé par jugement du 20/07/2021, sous réserve d’un retour à meilleure fortune.</a:t>
            </a:r>
          </a:p>
          <a:p>
            <a:pPr marL="285750" indent="-285750" algn="just">
              <a:buFont typeface="Wingdings" panose="05000000000000000000" pitchFamily="2" charset="2"/>
              <a:buChar char="Ø"/>
            </a:pPr>
            <a:r>
              <a:rPr lang="fr-BE" sz="2000" dirty="0">
                <a:latin typeface="Garamond" panose="02020404030301010803" pitchFamily="18" charset="0"/>
              </a:rPr>
              <a:t>Clôture de la procédure.</a:t>
            </a:r>
          </a:p>
          <a:p>
            <a:pPr marL="285750" indent="-285750" algn="just">
              <a:buFont typeface="Wingdings" panose="05000000000000000000" pitchFamily="2" charset="2"/>
              <a:buChar char="Ø"/>
            </a:pPr>
            <a:r>
              <a:rPr lang="fr-BE" sz="2000" dirty="0">
                <a:latin typeface="Garamond" panose="02020404030301010803" pitchFamily="18" charset="0"/>
              </a:rPr>
              <a:t>La créancière d’aliments apprend qu’en début de procédure, le créancier R avait saisi les congés payés du médié pour un montant de 8400€, fait dont le médiateur n’avait jamais été informé.</a:t>
            </a:r>
          </a:p>
          <a:p>
            <a:pPr marL="285750" indent="-285750" algn="just">
              <a:buFont typeface="Wingdings" panose="05000000000000000000" pitchFamily="2" charset="2"/>
              <a:buChar char="Ø"/>
            </a:pPr>
            <a:r>
              <a:rPr lang="fr-BE" sz="2000" dirty="0">
                <a:latin typeface="Garamond" panose="02020404030301010803" pitchFamily="18" charset="0"/>
              </a:rPr>
              <a:t>Bien que déchargé de la procédure, le médiateur a été autorisé par le tribunal à réceptionner ces 8400 € sur son compte tiers et saisit le tribunal pour savoir s’il s’agit d’un retour à meilleure fortune et quel sort réserver à ces 8400€</a:t>
            </a:r>
          </a:p>
          <a:p>
            <a:pPr algn="just"/>
            <a:endParaRPr lang="fr-BE" sz="2000" dirty="0">
              <a:latin typeface="Garamond" panose="02020404030301010803" pitchFamily="18" charset="0"/>
            </a:endParaRPr>
          </a:p>
          <a:p>
            <a:pPr marL="285750" indent="-285750" algn="just">
              <a:buFont typeface="Wingdings" panose="05000000000000000000" pitchFamily="2" charset="2"/>
              <a:buChar char="Ø"/>
            </a:pPr>
            <a:r>
              <a:rPr lang="fr-BE" sz="2000" dirty="0">
                <a:latin typeface="Garamond" panose="02020404030301010803" pitchFamily="18" charset="0"/>
              </a:rPr>
              <a:t>Retour à meilleure fortune ? non car il s’agit de sommes ponctuelles ayant été retrouvées mais n’ayant aucune incidence sur l’ensemble des revenus de Mr X à moyen et long terme. La remise de dettes reste acquise.</a:t>
            </a:r>
          </a:p>
          <a:p>
            <a:pPr algn="just"/>
            <a:endParaRPr lang="fr-BE" sz="2000" dirty="0">
              <a:latin typeface="Garamond" panose="02020404030301010803" pitchFamily="18" charset="0"/>
            </a:endParaRPr>
          </a:p>
          <a:p>
            <a:pPr marL="285750" indent="-285750" algn="just">
              <a:buFont typeface="Wingdings" panose="05000000000000000000" pitchFamily="2" charset="2"/>
              <a:buChar char="Ø"/>
            </a:pPr>
            <a:r>
              <a:rPr lang="fr-BE" sz="2000" dirty="0">
                <a:latin typeface="Garamond" panose="02020404030301010803" pitchFamily="18" charset="0"/>
              </a:rPr>
              <a:t>Que faire des 8400?: </a:t>
            </a:r>
          </a:p>
          <a:p>
            <a:pPr marL="285750" indent="-285750" algn="just">
              <a:buFont typeface="Arial" panose="020B0604020202020204" pitchFamily="34" charset="0"/>
              <a:buChar char="•"/>
            </a:pPr>
            <a:r>
              <a:rPr lang="fr-BE" sz="2000" dirty="0">
                <a:latin typeface="Garamond" panose="02020404030301010803" pitchFamily="18" charset="0"/>
              </a:rPr>
              <a:t>800€ pour les dettes alimentaires nées post admissibilité</a:t>
            </a:r>
          </a:p>
          <a:p>
            <a:pPr marL="285750" indent="-285750" algn="just">
              <a:buFont typeface="Arial" panose="020B0604020202020204" pitchFamily="34" charset="0"/>
              <a:buChar char="•"/>
            </a:pPr>
            <a:r>
              <a:rPr lang="fr-BE" sz="2000" dirty="0">
                <a:latin typeface="Garamond" panose="02020404030301010803" pitchFamily="18" charset="0"/>
              </a:rPr>
              <a:t>3500€ pour les dettes alimentaires reprises dans le RCD car elles ne peuvent faire l’objet d’une remise</a:t>
            </a:r>
          </a:p>
          <a:p>
            <a:pPr marL="285750" indent="-285750" algn="just">
              <a:buFont typeface="Arial" panose="020B0604020202020204" pitchFamily="34" charset="0"/>
              <a:buChar char="•"/>
            </a:pPr>
            <a:r>
              <a:rPr lang="fr-BE" sz="2000" dirty="0">
                <a:latin typeface="Garamond" panose="02020404030301010803" pitchFamily="18" charset="0"/>
              </a:rPr>
              <a:t>Solde: pour Monsieur X</a:t>
            </a:r>
          </a:p>
          <a:p>
            <a:pPr marL="285750" indent="-285750">
              <a:buFont typeface="Arial" panose="020B0604020202020204" pitchFamily="34" charset="0"/>
              <a:buChar char="•"/>
            </a:pPr>
            <a:endParaRPr lang="fr-BE" sz="2000" dirty="0"/>
          </a:p>
        </p:txBody>
      </p:sp>
    </p:spTree>
    <p:extLst>
      <p:ext uri="{BB962C8B-B14F-4D97-AF65-F5344CB8AC3E}">
        <p14:creationId xmlns:p14="http://schemas.microsoft.com/office/powerpoint/2010/main" val="2990525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6572" y="-29966"/>
            <a:ext cx="10772775" cy="1240520"/>
          </a:xfrm>
        </p:spPr>
        <p:txBody>
          <a:bodyPr/>
          <a:lstStyle/>
          <a:p>
            <a:r>
              <a:rPr lang="fr-BE" dirty="0"/>
              <a:t>Décharge cautions</a:t>
            </a:r>
          </a:p>
        </p:txBody>
      </p:sp>
      <p:sp>
        <p:nvSpPr>
          <p:cNvPr id="3" name="ZoneTexte 2"/>
          <p:cNvSpPr txBox="1"/>
          <p:nvPr/>
        </p:nvSpPr>
        <p:spPr>
          <a:xfrm>
            <a:off x="326572" y="961013"/>
            <a:ext cx="6585649" cy="461665"/>
          </a:xfrm>
          <a:prstGeom prst="rect">
            <a:avLst/>
          </a:prstGeom>
          <a:noFill/>
        </p:spPr>
        <p:txBody>
          <a:bodyPr wrap="none" rtlCol="0">
            <a:spAutoFit/>
          </a:bodyPr>
          <a:lstStyle/>
          <a:p>
            <a:r>
              <a:rPr lang="fr-BE" sz="2400" b="1" u="sng" dirty="0"/>
              <a:t>TT Liège (division Liège), 25/04/2022, RG: 20/1524/B</a:t>
            </a:r>
          </a:p>
        </p:txBody>
      </p:sp>
      <p:sp>
        <p:nvSpPr>
          <p:cNvPr id="8" name="ZoneTexte 7"/>
          <p:cNvSpPr txBox="1"/>
          <p:nvPr/>
        </p:nvSpPr>
        <p:spPr>
          <a:xfrm>
            <a:off x="189839" y="1330345"/>
            <a:ext cx="11355355" cy="5539978"/>
          </a:xfrm>
          <a:prstGeom prst="rect">
            <a:avLst/>
          </a:prstGeom>
          <a:noFill/>
        </p:spPr>
        <p:txBody>
          <a:bodyPr wrap="square" rtlCol="0">
            <a:spAutoFit/>
          </a:bodyPr>
          <a:lstStyle/>
          <a:p>
            <a:pPr marL="342900" indent="-342900" algn="just">
              <a:buFont typeface="Wingdings" panose="05000000000000000000" pitchFamily="2" charset="2"/>
              <a:buChar char="Ø"/>
            </a:pPr>
            <a:r>
              <a:rPr lang="fr-BE" sz="2200" dirty="0">
                <a:latin typeface="Garamond" panose="02020404030301010803" pitchFamily="18" charset="0"/>
              </a:rPr>
              <a:t>Monsieur est admis en RCD. PA homologué en 2021. Remboursement de la totalité du principal sur 4 et demi.</a:t>
            </a:r>
          </a:p>
          <a:p>
            <a:pPr marL="342900" indent="-342900" algn="just">
              <a:buFont typeface="Wingdings" panose="05000000000000000000" pitchFamily="2" charset="2"/>
              <a:buChar char="Ø"/>
            </a:pPr>
            <a:r>
              <a:rPr lang="fr-BE" sz="2200" dirty="0">
                <a:latin typeface="Garamond" panose="02020404030301010803" pitchFamily="18" charset="0"/>
              </a:rPr>
              <a:t>Son ex </a:t>
            </a:r>
            <a:r>
              <a:rPr lang="fr-BE" sz="2200" dirty="0" err="1">
                <a:latin typeface="Garamond" panose="02020404030301010803" pitchFamily="18" charset="0"/>
              </a:rPr>
              <a:t>cohabitante</a:t>
            </a:r>
            <a:r>
              <a:rPr lang="fr-BE" sz="2200" dirty="0">
                <a:latin typeface="Garamond" panose="02020404030301010803" pitchFamily="18" charset="0"/>
              </a:rPr>
              <a:t> légale introduit une demande de décharge sur base de l’article </a:t>
            </a:r>
            <a:r>
              <a:rPr lang="fr-BE" sz="2200" u="sng" dirty="0">
                <a:latin typeface="Garamond" panose="02020404030301010803" pitchFamily="18" charset="0"/>
              </a:rPr>
              <a:t>1675/16 bis </a:t>
            </a:r>
            <a:r>
              <a:rPr lang="fr-BE" sz="2200" dirty="0">
                <a:latin typeface="Garamond" panose="02020404030301010803" pitchFamily="18" charset="0"/>
              </a:rPr>
              <a:t>pour un PAT souscrit avec le médié en 2018 pour acheter un véhicule.</a:t>
            </a:r>
          </a:p>
          <a:p>
            <a:pPr algn="just"/>
            <a:endParaRPr lang="fr-BE" sz="1200" dirty="0">
              <a:latin typeface="Garamond" panose="02020404030301010803" pitchFamily="18" charset="0"/>
            </a:endParaRPr>
          </a:p>
          <a:p>
            <a:pPr marL="342900" indent="-342900" algn="just">
              <a:buFont typeface="Wingdings" panose="05000000000000000000" pitchFamily="2" charset="2"/>
              <a:buChar char="Ø"/>
            </a:pPr>
            <a:r>
              <a:rPr lang="fr-BE" sz="2200" dirty="0">
                <a:latin typeface="Garamond" panose="02020404030301010803" pitchFamily="18" charset="0"/>
              </a:rPr>
              <a:t>Madame est codébitrice solidaire mais peut être assimilée à la caution.</a:t>
            </a:r>
          </a:p>
          <a:p>
            <a:pPr algn="just"/>
            <a:endParaRPr lang="fr-BE" sz="1200" dirty="0">
              <a:latin typeface="Garamond" panose="02020404030301010803" pitchFamily="18" charset="0"/>
            </a:endParaRPr>
          </a:p>
          <a:p>
            <a:pPr algn="just"/>
            <a:r>
              <a:rPr lang="fr-BE" sz="2200" b="1" dirty="0">
                <a:latin typeface="Garamond" panose="02020404030301010803" pitchFamily="18" charset="0"/>
              </a:rPr>
              <a:t>Caractère gratuit</a:t>
            </a:r>
            <a:r>
              <a:rPr lang="fr-BE" sz="2200" dirty="0">
                <a:latin typeface="Garamond" panose="02020404030301010803" pitchFamily="18" charset="0"/>
              </a:rPr>
              <a:t>: Madame n’a jamais pu bénéficier du véhicule car dates de livraison + immatriculation sont postérieures à date de fin de la cohabitation légale.</a:t>
            </a:r>
          </a:p>
          <a:p>
            <a:pPr algn="just"/>
            <a:r>
              <a:rPr lang="fr-BE" sz="2200" b="1" dirty="0">
                <a:latin typeface="Garamond" panose="02020404030301010803" pitchFamily="18" charset="0"/>
              </a:rPr>
              <a:t>Caractère disproportionné</a:t>
            </a:r>
            <a:r>
              <a:rPr lang="fr-BE" sz="2200" dirty="0">
                <a:latin typeface="Garamond" panose="02020404030301010803" pitchFamily="18" charset="0"/>
              </a:rPr>
              <a:t>: oui compte tenu de ses revenus, absence d’immeuble et absence de véhicule</a:t>
            </a:r>
          </a:p>
          <a:p>
            <a:pPr marL="342900" indent="-342900" algn="just">
              <a:buFont typeface="Wingdings" panose="05000000000000000000" pitchFamily="2" charset="2"/>
              <a:buChar char="Ø"/>
            </a:pPr>
            <a:r>
              <a:rPr lang="fr-BE" sz="2200" dirty="0">
                <a:latin typeface="Garamond" panose="02020404030301010803" pitchFamily="18" charset="0"/>
              </a:rPr>
              <a:t>Madame demande en outre que l’organisme de crédit lui rembourse 200€ qui correspond à un remboursement d’impôt saisi par le prêteur après l’homologation du plan amiable de Monsieur.</a:t>
            </a:r>
          </a:p>
          <a:p>
            <a:pPr algn="just"/>
            <a:endParaRPr lang="fr-BE" sz="2200" dirty="0">
              <a:latin typeface="Garamond" panose="02020404030301010803" pitchFamily="18" charset="0"/>
            </a:endParaRPr>
          </a:p>
          <a:p>
            <a:pPr algn="just"/>
            <a:r>
              <a:rPr lang="fr-BE" sz="2200" dirty="0">
                <a:latin typeface="Garamond" panose="02020404030301010803" pitchFamily="18" charset="0"/>
              </a:rPr>
              <a:t>Or, le prêteur avait accepté ce plan sans aucune réserve vis-à-vis de la codébitrice solidaire. Donc pendant toute la durée du plan, le créancier ne pouvait pas se retourner contre Madame. Restitution des 200€ et de toute autre somme qu’il aurait retenue.</a:t>
            </a:r>
          </a:p>
        </p:txBody>
      </p:sp>
    </p:spTree>
    <p:extLst>
      <p:ext uri="{BB962C8B-B14F-4D97-AF65-F5344CB8AC3E}">
        <p14:creationId xmlns:p14="http://schemas.microsoft.com/office/powerpoint/2010/main" val="42910299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0027" y="219614"/>
            <a:ext cx="10772775" cy="566599"/>
          </a:xfrm>
        </p:spPr>
        <p:txBody>
          <a:bodyPr>
            <a:normAutofit fontScale="90000"/>
          </a:bodyPr>
          <a:lstStyle/>
          <a:p>
            <a:r>
              <a:rPr lang="fr-BE" dirty="0"/>
              <a:t>Vente droits immobiliers</a:t>
            </a:r>
          </a:p>
        </p:txBody>
      </p:sp>
      <p:sp>
        <p:nvSpPr>
          <p:cNvPr id="3" name="Espace réservé du contenu 2"/>
          <p:cNvSpPr>
            <a:spLocks noGrp="1"/>
          </p:cNvSpPr>
          <p:nvPr>
            <p:ph idx="1"/>
          </p:nvPr>
        </p:nvSpPr>
        <p:spPr>
          <a:xfrm>
            <a:off x="522830" y="911453"/>
            <a:ext cx="10907167" cy="6380208"/>
          </a:xfrm>
        </p:spPr>
        <p:txBody>
          <a:bodyPr wrap="square">
            <a:spAutoFit/>
          </a:bodyPr>
          <a:lstStyle/>
          <a:p>
            <a:pPr marL="0"/>
            <a:r>
              <a:rPr lang="fr-BE" b="1" u="sng" dirty="0">
                <a:solidFill>
                  <a:schemeClr val="tx1"/>
                </a:solidFill>
              </a:rPr>
              <a:t>CT Liège (division Liège), 16/11/2021, RG 2021/AL/347</a:t>
            </a:r>
          </a:p>
          <a:p>
            <a:pPr marL="0" indent="0" algn="just">
              <a:buNone/>
            </a:pPr>
            <a:r>
              <a:rPr lang="fr-BE" sz="2200" spc="-70" dirty="0">
                <a:solidFill>
                  <a:schemeClr val="tx1"/>
                </a:solidFill>
                <a:latin typeface="Garamond" panose="02020404030301010803" pitchFamily="18" charset="0"/>
              </a:rPr>
              <a:t>Le médié possède ¼ en NP dans un immeuble (valeur estimée 24.000€) et 1/12 en NP dans un second immeuble (valeur estimée 13.000</a:t>
            </a:r>
            <a:r>
              <a:rPr lang="fr-BE" sz="2200" spc="-70" baseline="30000" dirty="0">
                <a:solidFill>
                  <a:schemeClr val="tx1"/>
                </a:solidFill>
                <a:latin typeface="Garamond" panose="02020404030301010803" pitchFamily="18" charset="0"/>
              </a:rPr>
              <a:t>).</a:t>
            </a:r>
            <a:r>
              <a:rPr lang="fr-BE" sz="2200" spc="-70" dirty="0">
                <a:solidFill>
                  <a:schemeClr val="tx1"/>
                </a:solidFill>
                <a:latin typeface="Garamond" panose="02020404030301010803" pitchFamily="18" charset="0"/>
              </a:rPr>
              <a:t> Les UF (= ex conjoints survivants) veulent garder leur habitation dans l’immeuble.</a:t>
            </a:r>
          </a:p>
          <a:p>
            <a:pPr marL="0" indent="0" algn="just">
              <a:buNone/>
            </a:pPr>
            <a:r>
              <a:rPr lang="fr-BE" sz="2200" spc="-70" dirty="0">
                <a:solidFill>
                  <a:schemeClr val="tx1"/>
                </a:solidFill>
                <a:latin typeface="Garamond" panose="02020404030301010803" pitchFamily="18" charset="0"/>
              </a:rPr>
              <a:t>Le TT impose un plan judiciaire et subordonne la remise de dettes à la réalisation des droits immobiliers du médié.</a:t>
            </a:r>
          </a:p>
          <a:p>
            <a:pPr marL="0" indent="0" algn="just">
              <a:buNone/>
            </a:pPr>
            <a:r>
              <a:rPr lang="fr-BE" sz="2200" spc="-70" dirty="0">
                <a:solidFill>
                  <a:schemeClr val="tx1"/>
                </a:solidFill>
                <a:latin typeface="Garamond" panose="02020404030301010803" pitchFamily="18" charset="0"/>
              </a:rPr>
              <a:t>La seule offre qu’obtient le médié est celle de sa sœur qui lui propose 10.000€. Le tribunal refuse l’autorisation de vendre et rejette la procédure. </a:t>
            </a:r>
          </a:p>
          <a:p>
            <a:pPr marL="0" indent="0" algn="just">
              <a:buNone/>
            </a:pPr>
            <a:r>
              <a:rPr lang="fr-BE" sz="2200" spc="-70" dirty="0">
                <a:solidFill>
                  <a:schemeClr val="tx1"/>
                </a:solidFill>
                <a:latin typeface="Garamond" panose="02020404030301010803" pitchFamily="18" charset="0"/>
              </a:rPr>
              <a:t>Appel</a:t>
            </a:r>
          </a:p>
          <a:p>
            <a:pPr marL="0" indent="0" algn="just">
              <a:buNone/>
            </a:pPr>
            <a:r>
              <a:rPr lang="fr-BE" sz="2200" spc="-70" dirty="0">
                <a:solidFill>
                  <a:schemeClr val="tx1"/>
                </a:solidFill>
                <a:latin typeface="Garamond" panose="02020404030301010803" pitchFamily="18" charset="0"/>
              </a:rPr>
              <a:t>La Cour rappelle le principe selon lequel elle ne peut envisager une remise de dettes que moyennant la réalisation des parts indivises du médié, </a:t>
            </a:r>
            <a:r>
              <a:rPr lang="fr-BE" sz="2200" b="1" spc="-70" dirty="0">
                <a:solidFill>
                  <a:schemeClr val="tx1"/>
                </a:solidFill>
                <a:latin typeface="Garamond" panose="02020404030301010803" pitchFamily="18" charset="0"/>
              </a:rPr>
              <a:t>sauf si le principe de la dignité humaine si oppose ou en cas d’abus de droit.</a:t>
            </a:r>
          </a:p>
          <a:p>
            <a:pPr marL="0" indent="0" algn="just">
              <a:buNone/>
            </a:pPr>
            <a:r>
              <a:rPr lang="fr-BE" sz="2200" spc="-70" dirty="0">
                <a:solidFill>
                  <a:schemeClr val="tx1"/>
                </a:solidFill>
                <a:latin typeface="Garamond" panose="02020404030301010803" pitchFamily="18" charset="0"/>
              </a:rPr>
              <a:t>L’abus de droit tient compte de différents paramètres: nature de l’immeuble, position du CS, valeur de la part en NP, existence d’autres NP, valeur de l’UF, âge de l’UF, montants des créances, frais de la vente envisagée, etc.</a:t>
            </a:r>
          </a:p>
          <a:p>
            <a:pPr marL="0" indent="0" algn="just">
              <a:buNone/>
            </a:pPr>
            <a:r>
              <a:rPr lang="fr-BE" sz="2200" spc="-70" dirty="0">
                <a:solidFill>
                  <a:schemeClr val="tx1"/>
                </a:solidFill>
                <a:latin typeface="Garamond" panose="02020404030301010803" pitchFamily="18" charset="0"/>
              </a:rPr>
              <a:t>La Cour estime autorise la vente pour 10.000€ et renvoie la cause devant le tribunal du travail.</a:t>
            </a:r>
          </a:p>
          <a:p>
            <a:pPr marL="0"/>
            <a:endParaRPr lang="fr-BE" sz="1800" b="1" u="sng" spc="-70" dirty="0">
              <a:solidFill>
                <a:schemeClr val="tx1"/>
              </a:solidFill>
            </a:endParaRPr>
          </a:p>
        </p:txBody>
      </p:sp>
    </p:spTree>
    <p:extLst>
      <p:ext uri="{BB962C8B-B14F-4D97-AF65-F5344CB8AC3E}">
        <p14:creationId xmlns:p14="http://schemas.microsoft.com/office/powerpoint/2010/main" val="6412260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400" y="0"/>
            <a:ext cx="10772775" cy="863125"/>
          </a:xfrm>
        </p:spPr>
        <p:txBody>
          <a:bodyPr/>
          <a:lstStyle/>
          <a:p>
            <a:r>
              <a:rPr lang="fr-BE" dirty="0"/>
              <a:t>Vente de droits immobiliers</a:t>
            </a:r>
          </a:p>
        </p:txBody>
      </p:sp>
      <p:sp>
        <p:nvSpPr>
          <p:cNvPr id="3" name="Espace réservé du contenu 2"/>
          <p:cNvSpPr>
            <a:spLocks noGrp="1"/>
          </p:cNvSpPr>
          <p:nvPr>
            <p:ph idx="1"/>
          </p:nvPr>
        </p:nvSpPr>
        <p:spPr>
          <a:xfrm>
            <a:off x="503400" y="1083921"/>
            <a:ext cx="11400892" cy="4479391"/>
          </a:xfrm>
        </p:spPr>
        <p:txBody>
          <a:bodyPr>
            <a:normAutofit lnSpcReduction="10000"/>
          </a:bodyPr>
          <a:lstStyle/>
          <a:p>
            <a:r>
              <a:rPr lang="fr-BE" b="1" u="sng" dirty="0"/>
              <a:t>TT Liège (division Huy), 14/01/2022, RG 14/101/B</a:t>
            </a:r>
          </a:p>
          <a:p>
            <a:endParaRPr lang="fr-BE" dirty="0"/>
          </a:p>
          <a:p>
            <a:pPr algn="just">
              <a:buFont typeface="Wingdings" panose="05000000000000000000" pitchFamily="2" charset="2"/>
              <a:buChar char="Ø"/>
            </a:pPr>
            <a:r>
              <a:rPr lang="fr-BE" dirty="0">
                <a:latin typeface="Garamond" panose="02020404030301010803" pitchFamily="18" charset="0"/>
              </a:rPr>
              <a:t>Autorisation en vente publique d’un immeuble en indivision.</a:t>
            </a:r>
          </a:p>
          <a:p>
            <a:pPr algn="just">
              <a:buFont typeface="Wingdings" panose="05000000000000000000" pitchFamily="2" charset="2"/>
              <a:buChar char="Ø"/>
            </a:pPr>
            <a:r>
              <a:rPr lang="fr-BE" dirty="0">
                <a:latin typeface="Garamond" panose="02020404030301010803" pitchFamily="18" charset="0"/>
              </a:rPr>
              <a:t>Le copropriétaire est toujours domicilié dans l’immeuble mais n’y habite plus.</a:t>
            </a:r>
          </a:p>
          <a:p>
            <a:pPr algn="just">
              <a:buFont typeface="Wingdings" panose="05000000000000000000" pitchFamily="2" charset="2"/>
              <a:buChar char="Ø"/>
            </a:pPr>
            <a:r>
              <a:rPr lang="fr-BE" dirty="0">
                <a:latin typeface="Garamond" panose="02020404030301010803" pitchFamily="18" charset="0"/>
              </a:rPr>
              <a:t>Accord du créancier hypothécaire pour vente publique</a:t>
            </a:r>
          </a:p>
          <a:p>
            <a:pPr algn="just">
              <a:buFont typeface="Wingdings" panose="05000000000000000000" pitchFamily="2" charset="2"/>
              <a:buChar char="Ø"/>
            </a:pPr>
            <a:r>
              <a:rPr lang="fr-BE" dirty="0">
                <a:latin typeface="Garamond" panose="02020404030301010803" pitchFamily="18" charset="0"/>
              </a:rPr>
              <a:t>Convocation par pli judiciaire du copropriétaire </a:t>
            </a:r>
            <a:r>
              <a:rPr lang="fr-BE" baseline="-25000" dirty="0">
                <a:latin typeface="Garamond" panose="02020404030301010803" pitchFamily="18" charset="0"/>
              </a:rPr>
              <a:t> </a:t>
            </a:r>
            <a:r>
              <a:rPr lang="fr-BE" dirty="0">
                <a:latin typeface="Garamond" panose="02020404030301010803" pitchFamily="18" charset="0"/>
              </a:rPr>
              <a:t>qui ne comparait pas et du CH</a:t>
            </a:r>
          </a:p>
          <a:p>
            <a:pPr algn="just">
              <a:buFont typeface="Wingdings" panose="05000000000000000000" pitchFamily="2" charset="2"/>
              <a:buChar char="Ø"/>
            </a:pPr>
            <a:r>
              <a:rPr lang="fr-BE" dirty="0">
                <a:latin typeface="Garamond" panose="02020404030301010803" pitchFamily="18" charset="0"/>
              </a:rPr>
              <a:t>Application des articles </a:t>
            </a:r>
            <a:r>
              <a:rPr lang="fr-BE" b="1" dirty="0">
                <a:latin typeface="Garamond" panose="02020404030301010803" pitchFamily="18" charset="0"/>
              </a:rPr>
              <a:t>1326 et 1675/14 bis </a:t>
            </a:r>
            <a:r>
              <a:rPr lang="fr-BE" dirty="0">
                <a:latin typeface="Garamond" panose="02020404030301010803" pitchFamily="18" charset="0"/>
              </a:rPr>
              <a:t>(nouveau) du CJ. Pas besoin de renvoyer vers tribunal de la famille pour partage. Le tribunal autorise la vente.</a:t>
            </a:r>
          </a:p>
          <a:p>
            <a:pPr algn="just">
              <a:buFont typeface="Wingdings" panose="05000000000000000000" pitchFamily="2" charset="2"/>
              <a:buChar char="Ø"/>
            </a:pPr>
            <a:r>
              <a:rPr lang="fr-BE" dirty="0">
                <a:latin typeface="Garamond" panose="02020404030301010803" pitchFamily="18" charset="0"/>
              </a:rPr>
              <a:t>Vente emporte de plein droit délégation du prix au profit des créanciers hypothécaires et inscrits et privilégiés spéciaux</a:t>
            </a:r>
          </a:p>
          <a:p>
            <a:pPr algn="just">
              <a:buFont typeface="Wingdings" panose="05000000000000000000" pitchFamily="2" charset="2"/>
              <a:buChar char="Ø"/>
            </a:pPr>
            <a:r>
              <a:rPr lang="fr-BE" dirty="0">
                <a:latin typeface="Garamond" panose="02020404030301010803" pitchFamily="18" charset="0"/>
              </a:rPr>
              <a:t>Ordre allégé (quand le notaire intervient en complément d’un autre mandataire)</a:t>
            </a:r>
          </a:p>
        </p:txBody>
      </p:sp>
    </p:spTree>
    <p:extLst>
      <p:ext uri="{BB962C8B-B14F-4D97-AF65-F5344CB8AC3E}">
        <p14:creationId xmlns:p14="http://schemas.microsoft.com/office/powerpoint/2010/main" val="15518100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5034" y="114117"/>
            <a:ext cx="10772775" cy="1004527"/>
          </a:xfrm>
        </p:spPr>
        <p:txBody>
          <a:bodyPr/>
          <a:lstStyle/>
          <a:p>
            <a:r>
              <a:rPr lang="fr-BE" dirty="0"/>
              <a:t>RCD – Rapport du CSJ</a:t>
            </a:r>
          </a:p>
        </p:txBody>
      </p:sp>
      <p:sp>
        <p:nvSpPr>
          <p:cNvPr id="3" name="Espace réservé du contenu 2"/>
          <p:cNvSpPr>
            <a:spLocks noGrp="1"/>
          </p:cNvSpPr>
          <p:nvPr>
            <p:ph idx="1"/>
          </p:nvPr>
        </p:nvSpPr>
        <p:spPr>
          <a:xfrm>
            <a:off x="369007" y="1169919"/>
            <a:ext cx="11552376" cy="5440253"/>
          </a:xfrm>
        </p:spPr>
        <p:txBody>
          <a:bodyPr>
            <a:normAutofit fontScale="62500" lnSpcReduction="20000"/>
          </a:bodyPr>
          <a:lstStyle/>
          <a:p>
            <a:r>
              <a:rPr lang="fr-BE" sz="3600" b="1" u="sng" dirty="0">
                <a:latin typeface="Garamond" panose="02020404030301010803" pitchFamily="18" charset="0"/>
              </a:rPr>
              <a:t>Audit qui portait sur:</a:t>
            </a:r>
          </a:p>
          <a:p>
            <a:r>
              <a:rPr lang="fr-BE" sz="3600" dirty="0">
                <a:latin typeface="Garamond" panose="02020404030301010803" pitchFamily="18" charset="0"/>
              </a:rPr>
              <a:t>- pratiques de sélection et de désignation des médiateurs de dettes par les tribunaux</a:t>
            </a:r>
          </a:p>
          <a:p>
            <a:r>
              <a:rPr lang="fr-BE" sz="3600" dirty="0">
                <a:latin typeface="Garamond" panose="02020404030301010803" pitchFamily="18" charset="0"/>
              </a:rPr>
              <a:t>- pratiques dans le cadre du suivi et du contrôle administratif des dossiers</a:t>
            </a:r>
          </a:p>
          <a:p>
            <a:r>
              <a:rPr lang="fr-BE" sz="3600" b="1" dirty="0">
                <a:solidFill>
                  <a:srgbClr val="00B0F0"/>
                </a:solidFill>
                <a:latin typeface="Garamond" panose="02020404030301010803" pitchFamily="18" charset="0"/>
              </a:rPr>
              <a:t>Voir  https://csj.be/fr/publications/2022/audit-le-controle-de-la-procedure-de-reglement-collectif-de-dettes-par-les-tribunaux-du-travail</a:t>
            </a:r>
          </a:p>
          <a:p>
            <a:r>
              <a:rPr lang="fr-BE" sz="3600" b="1" u="sng" dirty="0">
                <a:latin typeface="Garamond" panose="02020404030301010803" pitchFamily="18" charset="0"/>
              </a:rPr>
              <a:t>20 recommandations dont:</a:t>
            </a:r>
          </a:p>
          <a:p>
            <a:pPr>
              <a:buFont typeface="Wingdings" panose="05000000000000000000" pitchFamily="2" charset="2"/>
              <a:buChar char="Ø"/>
            </a:pPr>
            <a:r>
              <a:rPr lang="fr-BE" sz="3600" dirty="0">
                <a:latin typeface="Garamond" panose="02020404030301010803" pitchFamily="18" charset="0"/>
              </a:rPr>
              <a:t>Prévoir, dans les conditions d’agrément, une formation obligatoire pour toutes les catégories de médiateur de dettes organisée par l’autorité compétente</a:t>
            </a:r>
          </a:p>
          <a:p>
            <a:pPr>
              <a:buFont typeface="Wingdings" panose="05000000000000000000" pitchFamily="2" charset="2"/>
              <a:buChar char="Ø"/>
            </a:pPr>
            <a:r>
              <a:rPr lang="fr-BE" sz="3600" dirty="0">
                <a:latin typeface="Garamond" panose="02020404030301010803" pitchFamily="18" charset="0"/>
              </a:rPr>
              <a:t> Définir des critères de sélection et de désignation des médiateurs de dettes uniformes et transparents ;</a:t>
            </a:r>
          </a:p>
          <a:p>
            <a:pPr>
              <a:buFont typeface="Wingdings" panose="05000000000000000000" pitchFamily="2" charset="2"/>
              <a:buChar char="Ø"/>
            </a:pPr>
            <a:r>
              <a:rPr lang="fr-BE" sz="3600" dirty="0">
                <a:latin typeface="Garamond" panose="02020404030301010803" pitchFamily="18" charset="0"/>
              </a:rPr>
              <a:t>Veiller à ce que le nombre total de dossiers attribués par médiateur de dettes lui permette d’avoir un contact avec chaque débiteur et cela afin de prendre connaissance de la situation sociale et financière de ce dernier et de ne pas réduire son intervention à un traitement purement administratif du dossier ;</a:t>
            </a:r>
          </a:p>
          <a:p>
            <a:pPr>
              <a:buFont typeface="Wingdings" panose="05000000000000000000" pitchFamily="2" charset="2"/>
              <a:buChar char="Ø"/>
            </a:pPr>
            <a:r>
              <a:rPr lang="fr-BE" sz="3600" dirty="0">
                <a:latin typeface="Garamond" panose="02020404030301010803" pitchFamily="18" charset="0"/>
              </a:rPr>
              <a:t>Modifier les délais légaux prévus dans le cadre de la procédure en règlement collectif de dettes afin de les rendre praticables et conformes aux pratiques et réalités du terrain et vérifier que toutes les mentions obligatoires légalement prévues soient présentes dans le plan amiable ;</a:t>
            </a:r>
          </a:p>
          <a:p>
            <a:endParaRPr lang="fr-BE" dirty="0"/>
          </a:p>
          <a:p>
            <a:endParaRPr lang="fr-BE" dirty="0"/>
          </a:p>
          <a:p>
            <a:endParaRPr lang="fr-BE" dirty="0"/>
          </a:p>
        </p:txBody>
      </p:sp>
    </p:spTree>
    <p:extLst>
      <p:ext uri="{BB962C8B-B14F-4D97-AF65-F5344CB8AC3E}">
        <p14:creationId xmlns:p14="http://schemas.microsoft.com/office/powerpoint/2010/main" val="13472664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465" y="612845"/>
            <a:ext cx="11588098" cy="3785652"/>
          </a:xfrm>
          <a:prstGeom prst="rect">
            <a:avLst/>
          </a:prstGeom>
        </p:spPr>
        <p:txBody>
          <a:bodyPr wrap="square">
            <a:spAutoFit/>
          </a:bodyPr>
          <a:lstStyle/>
          <a:p>
            <a:pPr>
              <a:buFont typeface="Wingdings" panose="05000000000000000000" pitchFamily="2" charset="2"/>
              <a:buChar char="Ø"/>
            </a:pPr>
            <a:r>
              <a:rPr lang="fr-BE" sz="2000" dirty="0">
                <a:latin typeface="Garamond" panose="02020404030301010803" pitchFamily="18" charset="0"/>
              </a:rPr>
              <a:t>Systématiser la réception du rapport annuel à l’échéance prévue en prenant la date d’admissibilité comme référence et veiller à la mention de toutes les rubriques et annexes légales ;</a:t>
            </a:r>
          </a:p>
          <a:p>
            <a:pPr>
              <a:buFont typeface="Wingdings" panose="05000000000000000000" pitchFamily="2" charset="2"/>
              <a:buChar char="Ø"/>
            </a:pPr>
            <a:r>
              <a:rPr lang="fr-BE" sz="2000" dirty="0">
                <a:latin typeface="Garamond" panose="02020404030301010803" pitchFamily="18" charset="0"/>
              </a:rPr>
              <a:t>Veiller à ce que le débiteur puisse constamment avoir accès aux extraits du compte de médiation ;</a:t>
            </a:r>
          </a:p>
          <a:p>
            <a:pPr>
              <a:buFont typeface="Wingdings" panose="05000000000000000000" pitchFamily="2" charset="2"/>
              <a:buChar char="Ø"/>
            </a:pPr>
            <a:r>
              <a:rPr lang="fr-BE" sz="2000" dirty="0">
                <a:latin typeface="Garamond" panose="02020404030301010803" pitchFamily="18" charset="0"/>
              </a:rPr>
              <a:t>Afin de réduire le risque d’erreur ou de fraude, mettre en place un contrôle aléatoire des dossiers sur base de différents clignotants pertinents ;</a:t>
            </a:r>
          </a:p>
          <a:p>
            <a:pPr>
              <a:buFont typeface="Wingdings" panose="05000000000000000000" pitchFamily="2" charset="2"/>
              <a:buChar char="Ø"/>
            </a:pPr>
            <a:r>
              <a:rPr lang="fr-BE" sz="2000" dirty="0">
                <a:latin typeface="Garamond" panose="02020404030301010803" pitchFamily="18" charset="0"/>
              </a:rPr>
              <a:t>Informer les médiateurs de dettes de la mise en place de ces contrôles, les contacter et ouvrir la discussion en cas de problème et enfin tenir compte des carences ou difficultés recensées lors du processus de sélection et de désignation ;</a:t>
            </a:r>
          </a:p>
          <a:p>
            <a:pPr>
              <a:buFont typeface="Wingdings" panose="05000000000000000000" pitchFamily="2" charset="2"/>
              <a:buChar char="Ø"/>
            </a:pPr>
            <a:r>
              <a:rPr lang="fr-BE" sz="2000" dirty="0">
                <a:latin typeface="Garamond" panose="02020404030301010803" pitchFamily="18" charset="0"/>
              </a:rPr>
              <a:t>Sensibiliser les magistrats et membres du greffe au risque de fraude ; </a:t>
            </a:r>
          </a:p>
          <a:p>
            <a:pPr>
              <a:buFont typeface="Wingdings" panose="05000000000000000000" pitchFamily="2" charset="2"/>
              <a:buChar char="Ø"/>
            </a:pPr>
            <a:r>
              <a:rPr lang="fr-BE" sz="2000" dirty="0">
                <a:latin typeface="Garamond" panose="02020404030301010803" pitchFamily="18" charset="0"/>
              </a:rPr>
              <a:t> Remanier l’arrêté royal du 18 décembre 1998 établissant les règles et tarifs relatifs à la fixation des honoraires, des émoluments et des frais du médiateur de dettes afin d’en clarifier et simplifier les règles ; </a:t>
            </a:r>
          </a:p>
          <a:p>
            <a:pPr>
              <a:buFont typeface="Wingdings" panose="05000000000000000000" pitchFamily="2" charset="2"/>
              <a:buChar char="Ø"/>
            </a:pPr>
            <a:r>
              <a:rPr lang="fr-BE" sz="2000" dirty="0">
                <a:latin typeface="Garamond" panose="02020404030301010803" pitchFamily="18" charset="0"/>
              </a:rPr>
              <a:t>Encourager la mise en place d’une procédure en </a:t>
            </a:r>
            <a:r>
              <a:rPr lang="fr-BE" sz="2000" dirty="0" err="1">
                <a:latin typeface="Garamond" panose="02020404030301010803" pitchFamily="18" charset="0"/>
              </a:rPr>
              <a:t>rcd</a:t>
            </a:r>
            <a:r>
              <a:rPr lang="fr-BE" sz="2000" dirty="0">
                <a:latin typeface="Garamond" panose="02020404030301010803" pitchFamily="18" charset="0"/>
              </a:rPr>
              <a:t> la moins onéreuse pour le débiteur.</a:t>
            </a:r>
          </a:p>
        </p:txBody>
      </p:sp>
      <p:sp>
        <p:nvSpPr>
          <p:cNvPr id="5" name="ZoneTexte 4"/>
          <p:cNvSpPr txBox="1"/>
          <p:nvPr/>
        </p:nvSpPr>
        <p:spPr>
          <a:xfrm>
            <a:off x="392367" y="4594269"/>
            <a:ext cx="11072802" cy="1938992"/>
          </a:xfrm>
          <a:prstGeom prst="rect">
            <a:avLst/>
          </a:prstGeom>
          <a:noFill/>
        </p:spPr>
        <p:txBody>
          <a:bodyPr wrap="square" rtlCol="0">
            <a:spAutoFit/>
          </a:bodyPr>
          <a:lstStyle/>
          <a:p>
            <a:pPr algn="just"/>
            <a:r>
              <a:rPr lang="fr-BE" sz="2400" b="1" u="sng" dirty="0">
                <a:solidFill>
                  <a:srgbClr val="00B0F0"/>
                </a:solidFill>
                <a:latin typeface="Garamond" panose="02020404030301010803" pitchFamily="18" charset="0"/>
              </a:rPr>
              <a:t>En lien</a:t>
            </a:r>
            <a:r>
              <a:rPr lang="fr-BE" sz="2400" b="1" dirty="0">
                <a:solidFill>
                  <a:srgbClr val="00B0F0"/>
                </a:solidFill>
                <a:latin typeface="Garamond" panose="02020404030301010803" pitchFamily="18" charset="0"/>
              </a:rPr>
              <a:t>: Auditions prévues à la chambre des représentants en février 2023 par rapport à la proposition de loi modifiant le code judiciaire visant à favoriser le recours au règlement collectif de dettes (https://www.dekamer.be/kvvcr/showpage.cfm?section=flwb&amp;language=fr&amp;cfm=flwbn.cfm?lang=N&amp;dossierID=2679&amp;legislat=55)</a:t>
            </a:r>
          </a:p>
        </p:txBody>
      </p:sp>
    </p:spTree>
    <p:extLst>
      <p:ext uri="{BB962C8B-B14F-4D97-AF65-F5344CB8AC3E}">
        <p14:creationId xmlns:p14="http://schemas.microsoft.com/office/powerpoint/2010/main" val="36348759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b="1" dirty="0">
                <a:solidFill>
                  <a:srgbClr val="FF0000"/>
                </a:solidFill>
              </a:rPr>
              <a:t>9/ Les Indépendants</a:t>
            </a:r>
          </a:p>
        </p:txBody>
      </p:sp>
      <p:sp>
        <p:nvSpPr>
          <p:cNvPr id="4" name="AutoShape 2" descr="Les avantages d'un travailleur indépendant"/>
          <p:cNvSpPr>
            <a:spLocks noChangeAspect="1" noChangeArrowheads="1"/>
          </p:cNvSpPr>
          <p:nvPr/>
        </p:nvSpPr>
        <p:spPr bwMode="auto">
          <a:xfrm>
            <a:off x="155574" y="-144463"/>
            <a:ext cx="5320315" cy="53203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5" name="AutoShape 4" descr="Les avantages d'un travailleur indépendant"/>
          <p:cNvSpPr>
            <a:spLocks noChangeAspect="1" noChangeArrowheads="1"/>
          </p:cNvSpPr>
          <p:nvPr/>
        </p:nvSpPr>
        <p:spPr bwMode="auto">
          <a:xfrm>
            <a:off x="1122526" y="253567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6" name="AutoShape 6" descr="Les avantages d'un travailleur indépendant"/>
          <p:cNvSpPr>
            <a:spLocks noChangeAspect="1" noChangeArrowheads="1"/>
          </p:cNvSpPr>
          <p:nvPr/>
        </p:nvSpPr>
        <p:spPr bwMode="auto">
          <a:xfrm>
            <a:off x="1274926" y="268807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Tree>
    <p:extLst>
      <p:ext uri="{BB962C8B-B14F-4D97-AF65-F5344CB8AC3E}">
        <p14:creationId xmlns:p14="http://schemas.microsoft.com/office/powerpoint/2010/main" val="32649399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9273" y="53937"/>
            <a:ext cx="10772775" cy="1658198"/>
          </a:xfrm>
        </p:spPr>
        <p:txBody>
          <a:bodyPr/>
          <a:lstStyle/>
          <a:p>
            <a:r>
              <a:rPr lang="fr-BE" dirty="0"/>
              <a:t>INDEPENDANT – Gérant – entreprise?</a:t>
            </a:r>
          </a:p>
        </p:txBody>
      </p:sp>
      <p:sp>
        <p:nvSpPr>
          <p:cNvPr id="3" name="Espace réservé du contenu 2"/>
          <p:cNvSpPr>
            <a:spLocks noGrp="1"/>
          </p:cNvSpPr>
          <p:nvPr>
            <p:ph idx="1"/>
          </p:nvPr>
        </p:nvSpPr>
        <p:spPr>
          <a:xfrm>
            <a:off x="225248" y="1572176"/>
            <a:ext cx="11715041" cy="4846320"/>
          </a:xfrm>
        </p:spPr>
        <p:txBody>
          <a:bodyPr>
            <a:normAutofit/>
          </a:bodyPr>
          <a:lstStyle/>
          <a:p>
            <a:r>
              <a:rPr lang="fr-BE" b="1" u="sng" dirty="0" err="1"/>
              <a:t>Cass</a:t>
            </a:r>
            <a:r>
              <a:rPr lang="fr-BE" b="1" u="sng" dirty="0"/>
              <a:t>. 18 mars 2022, C.21.0006.F/1</a:t>
            </a:r>
          </a:p>
          <a:p>
            <a:pPr algn="just"/>
            <a:r>
              <a:rPr lang="fr-BE" dirty="0"/>
              <a:t>«</a:t>
            </a:r>
            <a:r>
              <a:rPr lang="fr-BE" dirty="0">
                <a:latin typeface="Garamond" panose="02020404030301010803" pitchFamily="18" charset="0"/>
              </a:rPr>
              <a:t>Une personne physique n’est une entreprise que lorsqu’elle constitue une organisation consistant en un agencement de moyens matériels, financiers ou humains en vue de l’exercice d’une activité professionnelle à titre indépendant.</a:t>
            </a:r>
          </a:p>
          <a:p>
            <a:pPr algn="just"/>
            <a:r>
              <a:rPr lang="fr-BE" dirty="0">
                <a:latin typeface="Garamond" panose="02020404030301010803" pitchFamily="18" charset="0"/>
              </a:rPr>
              <a:t>Il s’ensuite que le gérant ou l’administrateur d’une société qui exerce son mandat en dehors de toute organisation propre n’est pas une entreprise.</a:t>
            </a:r>
          </a:p>
          <a:p>
            <a:pPr algn="just"/>
            <a:r>
              <a:rPr lang="fr-BE" dirty="0">
                <a:latin typeface="Garamond" panose="02020404030301010803" pitchFamily="18" charset="0"/>
              </a:rPr>
              <a:t>Que l’entreprise se caractérise moins par son activité ou par son but que </a:t>
            </a:r>
            <a:r>
              <a:rPr lang="fr-BE" u="sng" dirty="0">
                <a:latin typeface="Garamond" panose="02020404030301010803" pitchFamily="18" charset="0"/>
              </a:rPr>
              <a:t>par son organisation, par la façon dont les moyens matériels, financiers et humains sont agencés.</a:t>
            </a:r>
          </a:p>
          <a:p>
            <a:pPr algn="just"/>
            <a:r>
              <a:rPr lang="fr-BE" dirty="0">
                <a:latin typeface="Garamond" panose="02020404030301010803" pitchFamily="18" charset="0"/>
              </a:rPr>
              <a:t>Le seul fait pour une PP d’exercer un mandat de gérant ou d’administrateur n’implique, en soi, aucune organisation propre, toute l’organisation étant liée à la société ».</a:t>
            </a:r>
          </a:p>
        </p:txBody>
      </p:sp>
    </p:spTree>
    <p:extLst>
      <p:ext uri="{BB962C8B-B14F-4D97-AF65-F5344CB8AC3E}">
        <p14:creationId xmlns:p14="http://schemas.microsoft.com/office/powerpoint/2010/main" val="38100747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6129" y="166247"/>
            <a:ext cx="10772775" cy="1658198"/>
          </a:xfrm>
        </p:spPr>
        <p:txBody>
          <a:bodyPr/>
          <a:lstStyle/>
          <a:p>
            <a:r>
              <a:rPr lang="fr-BE" dirty="0"/>
              <a:t>Indépendant – entreprise ?</a:t>
            </a:r>
          </a:p>
        </p:txBody>
      </p:sp>
      <p:sp>
        <p:nvSpPr>
          <p:cNvPr id="3" name="Espace réservé du contenu 2"/>
          <p:cNvSpPr>
            <a:spLocks noGrp="1"/>
          </p:cNvSpPr>
          <p:nvPr>
            <p:ph idx="1"/>
          </p:nvPr>
        </p:nvSpPr>
        <p:spPr>
          <a:xfrm>
            <a:off x="676274" y="1695486"/>
            <a:ext cx="10753725" cy="3766185"/>
          </a:xfrm>
        </p:spPr>
        <p:txBody>
          <a:bodyPr>
            <a:noAutofit/>
          </a:bodyPr>
          <a:lstStyle/>
          <a:p>
            <a:pPr>
              <a:lnSpc>
                <a:spcPct val="120000"/>
              </a:lnSpc>
              <a:buFont typeface="Wingdings" panose="05000000000000000000" pitchFamily="2" charset="2"/>
              <a:buChar char="Ø"/>
            </a:pPr>
            <a:r>
              <a:rPr lang="fr-BE" b="1" u="sng" dirty="0">
                <a:latin typeface="Garamond" panose="02020404030301010803" pitchFamily="18" charset="0"/>
              </a:rPr>
              <a:t>T.E. Liège (division Namur), 24/05/2022</a:t>
            </a:r>
            <a:r>
              <a:rPr lang="fr-BE" dirty="0">
                <a:latin typeface="Garamond" panose="02020404030301010803" pitchFamily="18" charset="0"/>
              </a:rPr>
              <a:t>: conclut que le gérant est une entreprise car a une organisation propre</a:t>
            </a:r>
          </a:p>
          <a:p>
            <a:pPr>
              <a:lnSpc>
                <a:spcPct val="120000"/>
              </a:lnSpc>
              <a:buFont typeface="Wingdings" panose="05000000000000000000" pitchFamily="2" charset="2"/>
              <a:buChar char="Ø"/>
            </a:pPr>
            <a:r>
              <a:rPr lang="fr-BE" b="1" u="sng" dirty="0">
                <a:latin typeface="Garamond" panose="02020404030301010803" pitchFamily="18" charset="0"/>
              </a:rPr>
              <a:t>CT de Bruxelles 14 juillet 2022</a:t>
            </a:r>
            <a:r>
              <a:rPr lang="fr-BE" dirty="0">
                <a:latin typeface="Garamond" panose="02020404030301010803" pitchFamily="18" charset="0"/>
              </a:rPr>
              <a:t>: requérante travaille dans l’</a:t>
            </a:r>
            <a:r>
              <a:rPr lang="fr-BE" dirty="0" err="1">
                <a:latin typeface="Garamond" panose="02020404030301010803" pitchFamily="18" charset="0"/>
              </a:rPr>
              <a:t>Horeca</a:t>
            </a:r>
            <a:r>
              <a:rPr lang="fr-BE" dirty="0">
                <a:latin typeface="Garamond" panose="02020404030301010803" pitchFamily="18" charset="0"/>
              </a:rPr>
              <a:t> et perçoit des revenus de 700€ par mois d’une SPRL qui prend à sa charge le paiement des cotisations sociales. Elle n’est pas mandataire de société. Mais bien travailleuse indépendante (sans doute « fausse indépendante ». Investigations plus poussées?</a:t>
            </a:r>
          </a:p>
          <a:p>
            <a:pPr>
              <a:lnSpc>
                <a:spcPct val="120000"/>
              </a:lnSpc>
              <a:buFont typeface="Wingdings" panose="05000000000000000000" pitchFamily="2" charset="2"/>
              <a:buChar char="Ø"/>
            </a:pPr>
            <a:r>
              <a:rPr lang="fr-BE" b="1" u="sng" dirty="0">
                <a:latin typeface="Garamond" panose="02020404030301010803" pitchFamily="18" charset="0"/>
              </a:rPr>
              <a:t>Directive européenne 2019/1023 du Parlement européen et du conseil du 20 juin 2019 sur la restructuration et l’insolvabilité. Transposition en droit internet.</a:t>
            </a:r>
          </a:p>
          <a:p>
            <a:pPr algn="just">
              <a:lnSpc>
                <a:spcPct val="120000"/>
              </a:lnSpc>
            </a:pPr>
            <a:r>
              <a:rPr lang="fr-BE" dirty="0">
                <a:latin typeface="Garamond" panose="02020404030301010803" pitchFamily="18" charset="0"/>
              </a:rPr>
              <a:t>Entrepreneur = personne physique exerçant une activité commerciale, industrielle, artisanale ou libérale (article 2. 9°)</a:t>
            </a:r>
          </a:p>
        </p:txBody>
      </p:sp>
    </p:spTree>
    <p:extLst>
      <p:ext uri="{BB962C8B-B14F-4D97-AF65-F5344CB8AC3E}">
        <p14:creationId xmlns:p14="http://schemas.microsoft.com/office/powerpoint/2010/main" val="18061877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1740" y="104596"/>
            <a:ext cx="11323282" cy="1658198"/>
          </a:xfrm>
        </p:spPr>
        <p:txBody>
          <a:bodyPr/>
          <a:lstStyle/>
          <a:p>
            <a:r>
              <a:rPr lang="fr-BE" dirty="0"/>
              <a:t>Indépendant – Réforme du droit passerelle</a:t>
            </a:r>
          </a:p>
        </p:txBody>
      </p:sp>
      <p:sp>
        <p:nvSpPr>
          <p:cNvPr id="3" name="Espace réservé du contenu 2"/>
          <p:cNvSpPr>
            <a:spLocks noGrp="1"/>
          </p:cNvSpPr>
          <p:nvPr>
            <p:ph idx="1"/>
          </p:nvPr>
        </p:nvSpPr>
        <p:spPr>
          <a:xfrm>
            <a:off x="388293" y="1489329"/>
            <a:ext cx="11323282" cy="4979838"/>
          </a:xfrm>
        </p:spPr>
        <p:txBody>
          <a:bodyPr>
            <a:normAutofit fontScale="92500" lnSpcReduction="10000"/>
          </a:bodyPr>
          <a:lstStyle/>
          <a:p>
            <a:r>
              <a:rPr lang="fr-BE" dirty="0">
                <a:latin typeface="Garamond" panose="02020404030301010803" pitchFamily="18" charset="0"/>
              </a:rPr>
              <a:t>Depuis le 1</a:t>
            </a:r>
            <a:r>
              <a:rPr lang="fr-BE" baseline="30000" dirty="0">
                <a:latin typeface="Garamond" panose="02020404030301010803" pitchFamily="18" charset="0"/>
              </a:rPr>
              <a:t>er</a:t>
            </a:r>
            <a:r>
              <a:rPr lang="fr-BE" dirty="0">
                <a:latin typeface="Garamond" panose="02020404030301010803" pitchFamily="18" charset="0"/>
              </a:rPr>
              <a:t> janvier 2023 </a:t>
            </a:r>
          </a:p>
          <a:p>
            <a:pPr>
              <a:buFont typeface="Wingdings" panose="05000000000000000000" pitchFamily="2" charset="2"/>
              <a:buChar char="Ø"/>
            </a:pPr>
            <a:r>
              <a:rPr lang="fr-BE" b="1" dirty="0">
                <a:latin typeface="Garamond" panose="02020404030301010803" pitchFamily="18" charset="0"/>
              </a:rPr>
              <a:t>Double critère d’accès</a:t>
            </a:r>
            <a:r>
              <a:rPr lang="fr-BE" dirty="0">
                <a:latin typeface="Garamond" panose="02020404030301010803" pitchFamily="18" charset="0"/>
              </a:rPr>
              <a:t>:</a:t>
            </a:r>
          </a:p>
          <a:p>
            <a:r>
              <a:rPr lang="fr-BE" dirty="0">
                <a:latin typeface="Garamond" panose="02020404030301010803" pitchFamily="18" charset="0"/>
              </a:rPr>
              <a:t>1/ interruption ou cessation d’activité suite à des circonstances indépendantes de la volonté</a:t>
            </a:r>
          </a:p>
          <a:p>
            <a:pPr lvl="1"/>
            <a:r>
              <a:rPr lang="fr-BE" dirty="0">
                <a:latin typeface="Garamond" panose="02020404030301010803" pitchFamily="18" charset="0"/>
              </a:rPr>
              <a:t>(a)calamité naturelle, (b)incendie, (c)détérioration, (d)Allergie, (e)décision d’un acteur économique tiers ou évènement ayant des impacts économique, (f) faillite</a:t>
            </a:r>
          </a:p>
          <a:p>
            <a:pPr marL="4572" lvl="1" indent="0">
              <a:buNone/>
            </a:pPr>
            <a:r>
              <a:rPr lang="fr-BE" dirty="0">
                <a:latin typeface="Garamond" panose="02020404030301010803" pitchFamily="18" charset="0"/>
              </a:rPr>
              <a:t>2/ cessation d’activité suite à des difficultés économique</a:t>
            </a:r>
          </a:p>
          <a:p>
            <a:pPr lvl="1"/>
            <a:r>
              <a:rPr lang="fr-BE" dirty="0">
                <a:latin typeface="Garamond" panose="02020404030301010803" pitchFamily="18" charset="0"/>
              </a:rPr>
              <a:t>(a) RIS, (b) dispenses dans les 12 mois précédant le mois de la cessation, (c)revenus ≤ seuil de cotisation minimal pendant l’année de la cessation ou l’année précédente</a:t>
            </a:r>
          </a:p>
          <a:p>
            <a:pPr>
              <a:buFont typeface="Wingdings" panose="05000000000000000000" pitchFamily="2" charset="2"/>
              <a:buChar char="Ø"/>
            </a:pPr>
            <a:r>
              <a:rPr lang="fr-BE" b="1" dirty="0">
                <a:latin typeface="Garamond" panose="02020404030301010803" pitchFamily="18" charset="0"/>
              </a:rPr>
              <a:t>Cumul possible </a:t>
            </a:r>
            <a:r>
              <a:rPr lang="fr-BE" dirty="0">
                <a:latin typeface="Garamond" panose="02020404030301010803" pitchFamily="18" charset="0"/>
              </a:rPr>
              <a:t>avec une activité professionnelle et/ou un autre revenu de remplacement (conditions)</a:t>
            </a:r>
          </a:p>
          <a:p>
            <a:pPr>
              <a:buFont typeface="Wingdings" panose="05000000000000000000" pitchFamily="2" charset="2"/>
              <a:buChar char="Ø"/>
            </a:pPr>
            <a:r>
              <a:rPr lang="fr-BE" b="1" dirty="0">
                <a:latin typeface="Garamond" panose="02020404030301010803" pitchFamily="18" charset="0"/>
              </a:rPr>
              <a:t>Paquet de base</a:t>
            </a:r>
            <a:r>
              <a:rPr lang="fr-BE" dirty="0">
                <a:latin typeface="Garamond" panose="02020404030301010803" pitchFamily="18" charset="0"/>
              </a:rPr>
              <a:t>: 12 mois de prestations financières + 4 trimestres de maintien de droits sociaux</a:t>
            </a:r>
          </a:p>
          <a:p>
            <a:r>
              <a:rPr lang="fr-BE" dirty="0">
                <a:latin typeface="Garamond" panose="02020404030301010803" pitchFamily="18" charset="0"/>
              </a:rPr>
              <a:t>Si nouvel évènement par la suite, l’indépendant peut prétendre à des mois additionnels en fonction du nombre de trimestres pour lesquels il a cotisé pour constituer des droits à la pension entre le fait antérieur et le nouveau fait pour lequel il demande à nouveau le droit passerelle</a:t>
            </a:r>
          </a:p>
          <a:p>
            <a:endParaRPr lang="fr-BE" dirty="0">
              <a:latin typeface="Garamond" panose="02020404030301010803" pitchFamily="18" charset="0"/>
            </a:endParaRPr>
          </a:p>
        </p:txBody>
      </p:sp>
    </p:spTree>
    <p:extLst>
      <p:ext uri="{BB962C8B-B14F-4D97-AF65-F5344CB8AC3E}">
        <p14:creationId xmlns:p14="http://schemas.microsoft.com/office/powerpoint/2010/main" val="37900785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7763" y="0"/>
            <a:ext cx="10772775" cy="1658198"/>
          </a:xfrm>
        </p:spPr>
        <p:txBody>
          <a:bodyPr/>
          <a:lstStyle/>
          <a:p>
            <a:pPr algn="just"/>
            <a:r>
              <a:rPr lang="fr-BE" dirty="0"/>
              <a:t>Indépendant – Réforme du droit passerelle</a:t>
            </a:r>
          </a:p>
        </p:txBody>
      </p:sp>
      <p:sp>
        <p:nvSpPr>
          <p:cNvPr id="3" name="Espace réservé du contenu 2"/>
          <p:cNvSpPr>
            <a:spLocks noGrp="1"/>
          </p:cNvSpPr>
          <p:nvPr>
            <p:ph idx="1"/>
          </p:nvPr>
        </p:nvSpPr>
        <p:spPr>
          <a:xfrm>
            <a:off x="496813" y="1729668"/>
            <a:ext cx="11518574" cy="4713860"/>
          </a:xfrm>
        </p:spPr>
        <p:txBody>
          <a:bodyPr>
            <a:normAutofit/>
          </a:bodyPr>
          <a:lstStyle/>
          <a:p>
            <a:pPr>
              <a:buFont typeface="Wingdings" panose="05000000000000000000" pitchFamily="2" charset="2"/>
              <a:buChar char="Ø"/>
            </a:pPr>
            <a:r>
              <a:rPr lang="fr-BE" b="1" dirty="0">
                <a:latin typeface="Garamond" panose="02020404030301010803" pitchFamily="18" charset="0"/>
              </a:rPr>
              <a:t>Montants </a:t>
            </a:r>
            <a:r>
              <a:rPr lang="fr-BE" dirty="0">
                <a:latin typeface="Garamond" panose="02020404030301010803" pitchFamily="18" charset="0"/>
              </a:rPr>
              <a:t>de la prestation:</a:t>
            </a:r>
          </a:p>
          <a:p>
            <a:pPr lvl="1"/>
            <a:r>
              <a:rPr lang="fr-BE" dirty="0">
                <a:latin typeface="Garamond" panose="02020404030301010803" pitchFamily="18" charset="0"/>
              </a:rPr>
              <a:t>1891,36/mois si charge de famille ou 472,84€/période de 7j civils consécutifs</a:t>
            </a:r>
          </a:p>
          <a:p>
            <a:pPr lvl="1"/>
            <a:r>
              <a:rPr lang="fr-BE" dirty="0">
                <a:latin typeface="Garamond" panose="02020404030301010803" pitchFamily="18" charset="0"/>
              </a:rPr>
              <a:t>1513,57/mois sans charge de famille ou 378,39/période de 7j civils consécutifs</a:t>
            </a:r>
          </a:p>
          <a:p>
            <a:pPr>
              <a:buFont typeface="Wingdings" panose="05000000000000000000" pitchFamily="2" charset="2"/>
              <a:buChar char="Ø"/>
            </a:pPr>
            <a:r>
              <a:rPr lang="fr-BE" b="1" dirty="0">
                <a:latin typeface="Garamond" panose="02020404030301010803" pitchFamily="18" charset="0"/>
              </a:rPr>
              <a:t>Prescription:</a:t>
            </a:r>
          </a:p>
          <a:p>
            <a:pPr marL="0" indent="0">
              <a:buNone/>
            </a:pPr>
            <a:endParaRPr lang="fr-BE" dirty="0">
              <a:latin typeface="Garamond" panose="02020404030301010803" pitchFamily="18" charset="0"/>
            </a:endParaRPr>
          </a:p>
          <a:p>
            <a:pPr lvl="1">
              <a:buFont typeface="Arial" panose="020B0604020202020204" pitchFamily="34" charset="0"/>
              <a:buChar char="•"/>
            </a:pPr>
            <a:r>
              <a:rPr lang="fr-BE" dirty="0">
                <a:latin typeface="Garamond" panose="02020404030301010803" pitchFamily="18" charset="0"/>
              </a:rPr>
              <a:t>Action en paiement de l’indemnité se prescrit par 3 ans à compter du 1</a:t>
            </a:r>
            <a:r>
              <a:rPr lang="fr-BE" baseline="30000" dirty="0">
                <a:latin typeface="Garamond" panose="02020404030301010803" pitchFamily="18" charset="0"/>
              </a:rPr>
              <a:t>er</a:t>
            </a:r>
            <a:r>
              <a:rPr lang="fr-BE" dirty="0">
                <a:latin typeface="Garamond" panose="02020404030301010803" pitchFamily="18" charset="0"/>
              </a:rPr>
              <a:t> jour du trimestre qui suit celui de l’interruption de l’activité professionnelle</a:t>
            </a:r>
          </a:p>
          <a:p>
            <a:pPr lvl="1">
              <a:buFont typeface="Arial" panose="020B0604020202020204" pitchFamily="34" charset="0"/>
              <a:buChar char="•"/>
            </a:pPr>
            <a:r>
              <a:rPr lang="fr-BE" dirty="0">
                <a:latin typeface="Garamond" panose="02020404030301010803" pitchFamily="18" charset="0"/>
              </a:rPr>
              <a:t>Action en récupération des sommes indument payées se prescrit par </a:t>
            </a:r>
            <a:r>
              <a:rPr lang="fr-BE" dirty="0" err="1">
                <a:latin typeface="Garamond" panose="02020404030301010803" pitchFamily="18" charset="0"/>
              </a:rPr>
              <a:t>toir</a:t>
            </a:r>
            <a:r>
              <a:rPr lang="fr-BE" dirty="0">
                <a:latin typeface="Garamond" panose="02020404030301010803" pitchFamily="18" charset="0"/>
              </a:rPr>
              <a:t> ans à partir de la date à laquelle le paiement a été effectué. En cas de fraude ou de fausses déclarations, le délai est de 5 ans.</a:t>
            </a:r>
          </a:p>
          <a:p>
            <a:pPr lvl="1">
              <a:buFont typeface="Arial" panose="020B0604020202020204" pitchFamily="34" charset="0"/>
              <a:buChar char="•"/>
            </a:pPr>
            <a:r>
              <a:rPr lang="fr-BE" dirty="0">
                <a:latin typeface="Garamond" panose="02020404030301010803" pitchFamily="18" charset="0"/>
              </a:rPr>
              <a:t>Causes d’interruption de la prescription: modes classiques + lettre recommandée.</a:t>
            </a:r>
          </a:p>
        </p:txBody>
      </p:sp>
    </p:spTree>
    <p:extLst>
      <p:ext uri="{BB962C8B-B14F-4D97-AF65-F5344CB8AC3E}">
        <p14:creationId xmlns:p14="http://schemas.microsoft.com/office/powerpoint/2010/main" val="633304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9982" y="5199802"/>
            <a:ext cx="10772775" cy="1658198"/>
          </a:xfrm>
        </p:spPr>
        <p:txBody>
          <a:bodyPr>
            <a:normAutofit/>
          </a:bodyPr>
          <a:lstStyle/>
          <a:p>
            <a:r>
              <a:rPr lang="fr-BE" b="1" dirty="0">
                <a:solidFill>
                  <a:srgbClr val="FF0000"/>
                </a:solidFill>
              </a:rPr>
              <a:t>10/ Clauses abusives et Crédit Conso</a:t>
            </a:r>
          </a:p>
        </p:txBody>
      </p:sp>
      <p:sp>
        <p:nvSpPr>
          <p:cNvPr id="3" name="Espace réservé du contenu 2"/>
          <p:cNvSpPr>
            <a:spLocks noGrp="1"/>
          </p:cNvSpPr>
          <p:nvPr>
            <p:ph idx="1"/>
          </p:nvPr>
        </p:nvSpPr>
        <p:spPr/>
        <p:txBody>
          <a:bodyPr/>
          <a:lstStyle/>
          <a:p>
            <a:endParaRPr lang="fr-BE" dirty="0"/>
          </a:p>
        </p:txBody>
      </p:sp>
    </p:spTree>
    <p:extLst>
      <p:ext uri="{BB962C8B-B14F-4D97-AF65-F5344CB8AC3E}">
        <p14:creationId xmlns:p14="http://schemas.microsoft.com/office/powerpoint/2010/main" val="3534549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7763" y="157701"/>
            <a:ext cx="10772775" cy="1064348"/>
          </a:xfrm>
        </p:spPr>
        <p:txBody>
          <a:bodyPr/>
          <a:lstStyle/>
          <a:p>
            <a:r>
              <a:rPr lang="fr-BE" dirty="0"/>
              <a:t>Clauses abusives</a:t>
            </a:r>
          </a:p>
        </p:txBody>
      </p:sp>
      <p:sp>
        <p:nvSpPr>
          <p:cNvPr id="5" name="ZoneTexte 4"/>
          <p:cNvSpPr txBox="1"/>
          <p:nvPr/>
        </p:nvSpPr>
        <p:spPr>
          <a:xfrm>
            <a:off x="775609" y="1145136"/>
            <a:ext cx="9929513" cy="461665"/>
          </a:xfrm>
          <a:prstGeom prst="rect">
            <a:avLst/>
          </a:prstGeom>
          <a:noFill/>
        </p:spPr>
        <p:txBody>
          <a:bodyPr wrap="none" rtlCol="0">
            <a:spAutoFit/>
          </a:bodyPr>
          <a:lstStyle/>
          <a:p>
            <a:r>
              <a:rPr lang="fr-BE" sz="2400" b="1" u="sng" dirty="0">
                <a:solidFill>
                  <a:schemeClr val="tx1">
                    <a:lumMod val="85000"/>
                    <a:lumOff val="15000"/>
                  </a:schemeClr>
                </a:solidFill>
              </a:rPr>
              <a:t>CJUE, Affaires C-600/19; C-693/19; C-831/19; C-725/19; C-869/19 (17 mai 2022)</a:t>
            </a:r>
          </a:p>
        </p:txBody>
      </p:sp>
      <p:sp>
        <p:nvSpPr>
          <p:cNvPr id="8" name="ZoneTexte 7"/>
          <p:cNvSpPr txBox="1"/>
          <p:nvPr/>
        </p:nvSpPr>
        <p:spPr>
          <a:xfrm>
            <a:off x="324658" y="1642656"/>
            <a:ext cx="11639454" cy="5216813"/>
          </a:xfrm>
          <a:prstGeom prst="rect">
            <a:avLst/>
          </a:prstGeom>
          <a:noFill/>
        </p:spPr>
        <p:txBody>
          <a:bodyPr wrap="square" rtlCol="0">
            <a:spAutoFit/>
          </a:bodyPr>
          <a:lstStyle/>
          <a:p>
            <a:pPr lvl="2" indent="-457200" algn="just">
              <a:spcBef>
                <a:spcPts val="1000"/>
              </a:spcBef>
              <a:buAutoNum type="arabicPeriod"/>
            </a:pPr>
            <a:r>
              <a:rPr lang="fr-BE" sz="2200" dirty="0">
                <a:latin typeface="Garamond" panose="02020404030301010803" pitchFamily="18" charset="0"/>
              </a:rPr>
              <a:t>La Cour rappelle que le système de protection mis en œuvre par la directive 93/13 repose sur l’idée que le consommateur se trouve dans une situation d’infériorité à l’égard du professionnel en ce qui concerne tant le pouvoir de négociation que le niveau d’information . Eu égard à une telle situation d’infériorité, la directive 93/13 prévoit que les clauses abusives ne lient pas les consommateurs. Il s’agit d’une disposition impérative qui tend à substituer à l’équilibre formel du contrat un équilibre réel. </a:t>
            </a:r>
          </a:p>
          <a:p>
            <a:pPr lvl="2" indent="-457200" algn="just">
              <a:spcBef>
                <a:spcPts val="1000"/>
              </a:spcBef>
              <a:buAutoNum type="arabicPeriod"/>
            </a:pPr>
            <a:r>
              <a:rPr lang="fr-BE" sz="2200" dirty="0">
                <a:latin typeface="Garamond" panose="02020404030301010803" pitchFamily="18" charset="0"/>
              </a:rPr>
              <a:t>Ensuite, la Cour indique que le juge national est tenu d’apprécier d’office le caractère abusif d’une clause contractuelle relevant du champ d’application de la directive 93/13 5 et que les États membres sont obligés de prévoir des moyens adéquats et efficaces afin de faire cesser l’utilisation des clauses abusives </a:t>
            </a:r>
          </a:p>
          <a:p>
            <a:pPr lvl="2" indent="-457200" algn="just">
              <a:spcBef>
                <a:spcPts val="1000"/>
              </a:spcBef>
              <a:buAutoNum type="arabicPeriod"/>
            </a:pPr>
            <a:r>
              <a:rPr lang="fr-BE" sz="2200" dirty="0">
                <a:latin typeface="Garamond" panose="02020404030301010803" pitchFamily="18" charset="0"/>
              </a:rPr>
              <a:t>Enfin, la Cour estime que le juge national, </a:t>
            </a:r>
            <a:r>
              <a:rPr lang="fr-BE" sz="2200" u="sng" dirty="0">
                <a:latin typeface="Garamond" panose="02020404030301010803" pitchFamily="18" charset="0"/>
              </a:rPr>
              <a:t>en ce compris le juge de l’exécution</a:t>
            </a:r>
            <a:r>
              <a:rPr lang="fr-BE" sz="2200" dirty="0">
                <a:latin typeface="Garamond" panose="02020404030301010803" pitchFamily="18" charset="0"/>
              </a:rPr>
              <a:t>, doit pouvoir examiner (et le cas échéant annuler) une clause abusive </a:t>
            </a:r>
            <a:r>
              <a:rPr lang="fr-BE" sz="2200" i="1" dirty="0">
                <a:latin typeface="Garamond" panose="02020404030301010803" pitchFamily="18" charset="0"/>
              </a:rPr>
              <a:t>quand bien même une décision sur le contrat contenant la clause serait coulée en force de chose</a:t>
            </a:r>
            <a:r>
              <a:rPr lang="fr-BE" sz="2200" dirty="0">
                <a:latin typeface="Garamond" panose="02020404030301010803" pitchFamily="18" charset="0"/>
              </a:rPr>
              <a:t>.</a:t>
            </a:r>
          </a:p>
          <a:p>
            <a:pPr marL="457200" lvl="2" algn="just">
              <a:spcBef>
                <a:spcPts val="1000"/>
              </a:spcBef>
            </a:pPr>
            <a:endParaRPr lang="fr-BE" sz="2200" dirty="0">
              <a:latin typeface="Garamond" panose="02020404030301010803" pitchFamily="18" charset="0"/>
            </a:endParaRPr>
          </a:p>
        </p:txBody>
      </p:sp>
    </p:spTree>
    <p:extLst>
      <p:ext uri="{BB962C8B-B14F-4D97-AF65-F5344CB8AC3E}">
        <p14:creationId xmlns:p14="http://schemas.microsoft.com/office/powerpoint/2010/main" val="16282399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7745" y="0"/>
            <a:ext cx="10772775" cy="1658198"/>
          </a:xfrm>
        </p:spPr>
        <p:txBody>
          <a:bodyPr/>
          <a:lstStyle/>
          <a:p>
            <a:r>
              <a:rPr lang="fr-BE" dirty="0"/>
              <a:t>Crédit conso – TAEG max</a:t>
            </a:r>
          </a:p>
        </p:txBody>
      </p:sp>
      <p:sp>
        <p:nvSpPr>
          <p:cNvPr id="3" name="Espace réservé du contenu 2"/>
          <p:cNvSpPr>
            <a:spLocks noGrp="1"/>
          </p:cNvSpPr>
          <p:nvPr>
            <p:ph idx="1"/>
          </p:nvPr>
        </p:nvSpPr>
        <p:spPr>
          <a:xfrm>
            <a:off x="639333" y="1433182"/>
            <a:ext cx="10753725" cy="3766185"/>
          </a:xfrm>
        </p:spPr>
        <p:txBody>
          <a:bodyPr/>
          <a:lstStyle/>
          <a:p>
            <a:r>
              <a:rPr lang="fr-BE" b="1" u="sng" dirty="0"/>
              <a:t>Taux en vigueur depuis le 1</a:t>
            </a:r>
            <a:r>
              <a:rPr lang="fr-BE" b="1" u="sng" baseline="30000" dirty="0"/>
              <a:t>er</a:t>
            </a:r>
            <a:r>
              <a:rPr lang="fr-BE" b="1" u="sng" dirty="0"/>
              <a:t> décembre 2022</a:t>
            </a:r>
          </a:p>
          <a:p>
            <a:endParaRPr lang="fr-BE" dirty="0"/>
          </a:p>
        </p:txBody>
      </p:sp>
      <p:pic>
        <p:nvPicPr>
          <p:cNvPr id="4" name="Image 3"/>
          <p:cNvPicPr>
            <a:picLocks noChangeAspect="1"/>
          </p:cNvPicPr>
          <p:nvPr/>
        </p:nvPicPr>
        <p:blipFill>
          <a:blip r:embed="rId2"/>
          <a:stretch>
            <a:fillRect/>
          </a:stretch>
        </p:blipFill>
        <p:spPr>
          <a:xfrm>
            <a:off x="639332" y="2187723"/>
            <a:ext cx="11454393" cy="4444826"/>
          </a:xfrm>
          <a:prstGeom prst="rect">
            <a:avLst/>
          </a:prstGeom>
        </p:spPr>
      </p:pic>
    </p:spTree>
    <p:extLst>
      <p:ext uri="{BB962C8B-B14F-4D97-AF65-F5344CB8AC3E}">
        <p14:creationId xmlns:p14="http://schemas.microsoft.com/office/powerpoint/2010/main" val="21303176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7587" y="12453"/>
            <a:ext cx="10772775" cy="928387"/>
          </a:xfrm>
        </p:spPr>
        <p:txBody>
          <a:bodyPr/>
          <a:lstStyle/>
          <a:p>
            <a:r>
              <a:rPr lang="fr-BE" dirty="0"/>
              <a:t>Crédit à la consommation - prescription</a:t>
            </a:r>
          </a:p>
        </p:txBody>
      </p:sp>
      <p:sp>
        <p:nvSpPr>
          <p:cNvPr id="3" name="Espace réservé du contenu 2"/>
          <p:cNvSpPr>
            <a:spLocks noGrp="1"/>
          </p:cNvSpPr>
          <p:nvPr>
            <p:ph idx="1"/>
          </p:nvPr>
        </p:nvSpPr>
        <p:spPr>
          <a:xfrm>
            <a:off x="299104" y="940840"/>
            <a:ext cx="11630826" cy="5750517"/>
          </a:xfrm>
        </p:spPr>
        <p:txBody>
          <a:bodyPr>
            <a:normAutofit fontScale="25000" lnSpcReduction="20000"/>
          </a:bodyPr>
          <a:lstStyle/>
          <a:p>
            <a:pPr>
              <a:lnSpc>
                <a:spcPct val="105000"/>
              </a:lnSpc>
            </a:pPr>
            <a:r>
              <a:rPr lang="fr-BE" sz="9600" b="1" u="sng" dirty="0"/>
              <a:t>JDP Charleroi (4ème canton), 7 janvier 2022, RG 20A3758/4</a:t>
            </a:r>
          </a:p>
          <a:p>
            <a:pPr>
              <a:buFont typeface="Wingdings" panose="05000000000000000000" pitchFamily="2" charset="2"/>
              <a:buChar char="Ø"/>
            </a:pPr>
            <a:r>
              <a:rPr lang="fr-FR" sz="8800" dirty="0">
                <a:latin typeface="Garamond" panose="02020404030301010803" pitchFamily="18" charset="0"/>
              </a:rPr>
              <a:t>PAT accordé en 1992 à Madame, pour lequel son mari s’est porté caution solidaire.</a:t>
            </a:r>
          </a:p>
          <a:p>
            <a:pPr>
              <a:buFont typeface="Wingdings" panose="05000000000000000000" pitchFamily="2" charset="2"/>
              <a:buChar char="Ø"/>
            </a:pPr>
            <a:r>
              <a:rPr lang="fr-FR" sz="8800" dirty="0">
                <a:latin typeface="Garamond" panose="02020404030301010803" pitchFamily="18" charset="0"/>
              </a:rPr>
              <a:t>Crédit dénoncé en avril 1993. Créance a été cédée à une société de recouvrement en 1997.</a:t>
            </a:r>
          </a:p>
          <a:p>
            <a:pPr>
              <a:buFont typeface="Wingdings" panose="05000000000000000000" pitchFamily="2" charset="2"/>
              <a:buChar char="Ø"/>
            </a:pPr>
            <a:r>
              <a:rPr lang="fr-FR" sz="8800" dirty="0">
                <a:latin typeface="Garamond" panose="02020404030301010803" pitchFamily="18" charset="0"/>
              </a:rPr>
              <a:t>Une première cession a été exécutée entre 2004 et 2005 sur les indemnités de Monsieur.</a:t>
            </a:r>
          </a:p>
          <a:p>
            <a:pPr>
              <a:buFont typeface="Wingdings" panose="05000000000000000000" pitchFamily="2" charset="2"/>
              <a:buChar char="Ø"/>
            </a:pPr>
            <a:r>
              <a:rPr lang="fr-FR" sz="8800" dirty="0">
                <a:latin typeface="Garamond" panose="02020404030301010803" pitchFamily="18" charset="0"/>
              </a:rPr>
              <a:t>Une seconde cession a été initiée en 2020 mais Mr s’y est opposé. La banque demande la validation de la cession.</a:t>
            </a:r>
          </a:p>
          <a:p>
            <a:pPr>
              <a:buFont typeface="Wingdings" panose="05000000000000000000" pitchFamily="2" charset="2"/>
              <a:buChar char="Ø"/>
            </a:pPr>
            <a:r>
              <a:rPr lang="fr-FR" sz="8800" dirty="0">
                <a:latin typeface="Garamond" panose="02020404030301010803" pitchFamily="18" charset="0"/>
              </a:rPr>
              <a:t>Monsieur estime que la dette est prescrite: 10 ans à compter de la dénonciation.</a:t>
            </a:r>
          </a:p>
          <a:p>
            <a:pPr>
              <a:buFont typeface="Wingdings" panose="05000000000000000000" pitchFamily="2" charset="2"/>
              <a:buChar char="Ø"/>
            </a:pPr>
            <a:r>
              <a:rPr lang="fr-FR" sz="8800" dirty="0">
                <a:latin typeface="Garamond" panose="02020404030301010803" pitchFamily="18" charset="0"/>
              </a:rPr>
              <a:t>Le créancier prétend que la prescription a été interrompue par les paiements reçus suite à une cession sur </a:t>
            </a:r>
            <a:r>
              <a:rPr lang="fr-FR" sz="8800" u="sng" dirty="0">
                <a:latin typeface="Garamond" panose="02020404030301010803" pitchFamily="18" charset="0"/>
              </a:rPr>
              <a:t>les revenus de Madame</a:t>
            </a:r>
            <a:r>
              <a:rPr lang="fr-FR" sz="8800" dirty="0">
                <a:latin typeface="Garamond" panose="02020404030301010803" pitchFamily="18" charset="0"/>
              </a:rPr>
              <a:t>, débitrice principale et que cette interruption produit ses effets contre la caution.</a:t>
            </a:r>
          </a:p>
          <a:p>
            <a:pPr algn="just">
              <a:buFont typeface="Wingdings" panose="05000000000000000000" pitchFamily="2" charset="2"/>
              <a:buChar char="Ø"/>
            </a:pPr>
            <a:r>
              <a:rPr lang="fr-FR" sz="8800" b="1" dirty="0">
                <a:latin typeface="Garamond" panose="02020404030301010803" pitchFamily="18" charset="0"/>
              </a:rPr>
              <a:t>Est-ce que les paiements par voie de cession doivent être considérés comme des paiements volontaires ?</a:t>
            </a:r>
            <a:r>
              <a:rPr lang="fr-FR" sz="8800" dirty="0">
                <a:latin typeface="Garamond" panose="02020404030301010803" pitchFamily="18" charset="0"/>
              </a:rPr>
              <a:t>NON</a:t>
            </a:r>
          </a:p>
          <a:p>
            <a:pPr>
              <a:buFont typeface="Wingdings" panose="05000000000000000000" pitchFamily="2" charset="2"/>
              <a:buChar char="Ø"/>
            </a:pPr>
            <a:r>
              <a:rPr lang="fr-FR" sz="8800" dirty="0">
                <a:latin typeface="Garamond" panose="02020404030301010803" pitchFamily="18" charset="0"/>
              </a:rPr>
              <a:t>Mais il apparait que Madame a fait des paiements volontaires depuis son compte. Ceux là ont bel et bien interrompu la prescription à l’encontre de la caution.</a:t>
            </a:r>
          </a:p>
          <a:p>
            <a:pPr algn="just">
              <a:buFont typeface="Wingdings" panose="05000000000000000000" pitchFamily="2" charset="2"/>
              <a:buChar char="Ø"/>
            </a:pPr>
            <a:r>
              <a:rPr lang="fr-FR" sz="8800" dirty="0">
                <a:latin typeface="Garamond" panose="02020404030301010803" pitchFamily="18" charset="0"/>
              </a:rPr>
              <a:t>Monsieur invoque </a:t>
            </a:r>
            <a:r>
              <a:rPr lang="fr-FR" sz="8800" b="1" dirty="0">
                <a:latin typeface="Garamond" panose="02020404030301010803" pitchFamily="18" charset="0"/>
              </a:rPr>
              <a:t>l’abus de droit </a:t>
            </a:r>
            <a:r>
              <a:rPr lang="fr-FR" sz="8800" dirty="0">
                <a:latin typeface="Garamond" panose="02020404030301010803" pitchFamily="18" charset="0"/>
              </a:rPr>
              <a:t>dans le chef du créancier qui a tardé à agir contre la caution, laissant considérablement augmenter la dette.</a:t>
            </a:r>
          </a:p>
          <a:p>
            <a:pPr>
              <a:buFont typeface="Wingdings" panose="05000000000000000000" pitchFamily="2" charset="2"/>
              <a:buChar char="Ø"/>
            </a:pPr>
            <a:r>
              <a:rPr lang="fr-FR" sz="8800" dirty="0">
                <a:latin typeface="Garamond" panose="02020404030301010803" pitchFamily="18" charset="0"/>
              </a:rPr>
              <a:t>Le juge estime en effet que la passivité du créancier vis-à-vis de la caution constitue un abus de droit. En conséquence, le juge prive le créancier des intérêts de retard.</a:t>
            </a:r>
          </a:p>
          <a:p>
            <a:endParaRPr lang="fr-BE" dirty="0">
              <a:latin typeface="Garamond" panose="02020404030301010803" pitchFamily="18" charset="0"/>
            </a:endParaRPr>
          </a:p>
        </p:txBody>
      </p:sp>
    </p:spTree>
    <p:extLst>
      <p:ext uri="{BB962C8B-B14F-4D97-AF65-F5344CB8AC3E}">
        <p14:creationId xmlns:p14="http://schemas.microsoft.com/office/powerpoint/2010/main" val="38361545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7349" y="316373"/>
            <a:ext cx="11437122" cy="3919535"/>
          </a:xfrm>
          <a:prstGeom prst="rect">
            <a:avLst/>
          </a:prstGeom>
        </p:spPr>
        <p:txBody>
          <a:bodyPr wrap="square">
            <a:spAutoFit/>
          </a:bodyPr>
          <a:lstStyle/>
          <a:p>
            <a:pPr marL="91440" indent="-91440">
              <a:lnSpc>
                <a:spcPct val="85000"/>
              </a:lnSpc>
              <a:spcBef>
                <a:spcPts val="1300"/>
              </a:spcBef>
              <a:buFont typeface="Arial" pitchFamily="34" charset="0"/>
              <a:buChar char=" "/>
            </a:pPr>
            <a:r>
              <a:rPr lang="fr-BE" sz="2400" b="1" u="sng" dirty="0" err="1">
                <a:solidFill>
                  <a:schemeClr val="tx1">
                    <a:lumMod val="85000"/>
                    <a:lumOff val="15000"/>
                  </a:schemeClr>
                </a:solidFill>
              </a:rPr>
              <a:t>Vredegerecht</a:t>
            </a:r>
            <a:r>
              <a:rPr lang="fr-BE" sz="2400" b="1" u="sng" dirty="0">
                <a:solidFill>
                  <a:schemeClr val="tx1">
                    <a:lumMod val="85000"/>
                    <a:lumOff val="15000"/>
                  </a:schemeClr>
                </a:solidFill>
              </a:rPr>
              <a:t> van het </a:t>
            </a:r>
            <a:r>
              <a:rPr lang="fr-BE" sz="2400" b="1" u="sng" dirty="0" err="1">
                <a:solidFill>
                  <a:schemeClr val="tx1">
                    <a:lumMod val="85000"/>
                    <a:lumOff val="15000"/>
                  </a:schemeClr>
                </a:solidFill>
              </a:rPr>
              <a:t>Kanton</a:t>
            </a:r>
            <a:r>
              <a:rPr lang="fr-BE" sz="2400" b="1" u="sng" dirty="0">
                <a:solidFill>
                  <a:schemeClr val="tx1">
                    <a:lumMod val="85000"/>
                    <a:lumOff val="15000"/>
                  </a:schemeClr>
                </a:solidFill>
              </a:rPr>
              <a:t> Zaventem, 6/01/2022, RG 21A214</a:t>
            </a:r>
          </a:p>
          <a:p>
            <a:endParaRPr lang="fr-BE" b="1" u="sng" dirty="0">
              <a:latin typeface="Garamond" panose="02020404030301010803" pitchFamily="18" charset="0"/>
            </a:endParaRPr>
          </a:p>
          <a:p>
            <a:pPr marL="285750" indent="-285750">
              <a:buFont typeface="Wingdings" panose="05000000000000000000" pitchFamily="2" charset="2"/>
              <a:buChar char="Ø"/>
            </a:pPr>
            <a:r>
              <a:rPr lang="fr-BE" sz="2200" dirty="0">
                <a:latin typeface="Garamond" panose="02020404030301010803" pitchFamily="18" charset="0"/>
              </a:rPr>
              <a:t>PAT pour 5000€ + cession de créance en garantie: 24/11/2005</a:t>
            </a:r>
          </a:p>
          <a:p>
            <a:pPr marL="285750" indent="-285750">
              <a:buFont typeface="Wingdings" panose="05000000000000000000" pitchFamily="2" charset="2"/>
              <a:buChar char="Ø"/>
            </a:pPr>
            <a:r>
              <a:rPr lang="fr-BE" sz="2200" dirty="0">
                <a:latin typeface="Garamond" panose="02020404030301010803" pitchFamily="18" charset="0"/>
              </a:rPr>
              <a:t>Dénonciation: 31/08/2006</a:t>
            </a:r>
          </a:p>
          <a:p>
            <a:pPr marL="285750" indent="-285750">
              <a:buFont typeface="Wingdings" panose="05000000000000000000" pitchFamily="2" charset="2"/>
              <a:buChar char="Ø"/>
            </a:pPr>
            <a:r>
              <a:rPr lang="fr-BE" sz="2200" dirty="0">
                <a:latin typeface="Garamond" panose="02020404030301010803" pitchFamily="18" charset="0"/>
              </a:rPr>
              <a:t>PP de 170€/mois négocié le 19/02/2007</a:t>
            </a:r>
          </a:p>
          <a:p>
            <a:pPr marL="285750" indent="-285750">
              <a:buFont typeface="Wingdings" panose="05000000000000000000" pitchFamily="2" charset="2"/>
              <a:buChar char="Ø"/>
            </a:pPr>
            <a:r>
              <a:rPr lang="fr-BE" sz="2200" dirty="0">
                <a:latin typeface="Garamond" panose="02020404030301010803" pitchFamily="18" charset="0"/>
              </a:rPr>
              <a:t>Menace de citation en justice si non respect du PP: le 11/10/2007</a:t>
            </a:r>
          </a:p>
          <a:p>
            <a:pPr marL="285750" indent="-285750">
              <a:buFont typeface="Wingdings" panose="05000000000000000000" pitchFamily="2" charset="2"/>
              <a:buChar char="Ø"/>
            </a:pPr>
            <a:r>
              <a:rPr lang="fr-BE" sz="2200" dirty="0">
                <a:latin typeface="Garamond" panose="02020404030301010803" pitchFamily="18" charset="0"/>
              </a:rPr>
              <a:t>Pas de reprise du PP</a:t>
            </a:r>
          </a:p>
          <a:p>
            <a:pPr marL="285750" indent="-285750">
              <a:buFont typeface="Wingdings" panose="05000000000000000000" pitchFamily="2" charset="2"/>
              <a:buChar char="Ø"/>
            </a:pPr>
            <a:r>
              <a:rPr lang="fr-BE" sz="2200" dirty="0">
                <a:latin typeface="Garamond" panose="02020404030301010803" pitchFamily="18" charset="0"/>
              </a:rPr>
              <a:t>Citation: 9/03/2021</a:t>
            </a:r>
          </a:p>
          <a:p>
            <a:r>
              <a:rPr lang="fr-BE" sz="2200" dirty="0">
                <a:latin typeface="Garamond" panose="02020404030301010803" pitchFamily="18" charset="0"/>
              </a:rPr>
              <a:t>Monsieur invoque la prescription. Le créancier prétend que ce n’est pas prescrit car il a reçu deux paiements via une cession de créance les 24/05/2015 et 25/04/2019.</a:t>
            </a:r>
          </a:p>
          <a:p>
            <a:endParaRPr lang="fr-BE" dirty="0">
              <a:latin typeface="Garamond" panose="02020404030301010803" pitchFamily="18" charset="0"/>
            </a:endParaRPr>
          </a:p>
          <a:p>
            <a:r>
              <a:rPr lang="nl-NL" i="1" dirty="0">
                <a:latin typeface="Garamond" panose="02020404030301010803" pitchFamily="18" charset="0"/>
              </a:rPr>
              <a:t>“</a:t>
            </a:r>
            <a:endParaRPr lang="fr-BE" b="1" u="sng" dirty="0">
              <a:latin typeface="Garamond" panose="02020404030301010803" pitchFamily="18" charset="0"/>
            </a:endParaRPr>
          </a:p>
        </p:txBody>
      </p:sp>
    </p:spTree>
    <p:extLst>
      <p:ext uri="{BB962C8B-B14F-4D97-AF65-F5344CB8AC3E}">
        <p14:creationId xmlns:p14="http://schemas.microsoft.com/office/powerpoint/2010/main" val="2384008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2746" y="167887"/>
            <a:ext cx="11391545" cy="6463308"/>
          </a:xfrm>
          <a:prstGeom prst="rect">
            <a:avLst/>
          </a:prstGeom>
        </p:spPr>
        <p:txBody>
          <a:bodyPr wrap="square">
            <a:spAutoFit/>
          </a:bodyPr>
          <a:lstStyle/>
          <a:p>
            <a:r>
              <a:rPr lang="nl-NL" sz="2200" i="1" dirty="0">
                <a:latin typeface="Garamond" panose="02020404030301010803" pitchFamily="18" charset="0"/>
              </a:rPr>
              <a:t>De erkenning van het recht van degene tegen wie de verjaring loopt, welke de verjaring stuit, moet een vrijwillige handeling zijn waaruit met zekerheid kan worden afgeleid dat hij afstand doet van de voordelen van de verjaring. Volgens een rechtspraak en rechtsleer die de rechtbank bijtreedt, kunnen betalingen verkregen in uitvoering van een loonoverdracht niet gelijkgesteld worden met vrijwillige en </a:t>
            </a:r>
            <a:r>
              <a:rPr lang="nl-NL" sz="2200" i="1" dirty="0" err="1">
                <a:latin typeface="Garamond" panose="02020404030301010803" pitchFamily="18" charset="0"/>
              </a:rPr>
              <a:t>voorbehoudloze</a:t>
            </a:r>
            <a:r>
              <a:rPr lang="nl-NL" sz="2200" i="1" dirty="0">
                <a:latin typeface="Garamond" panose="02020404030301010803" pitchFamily="18" charset="0"/>
              </a:rPr>
              <a:t> betalingen. Ze gaan immers niet uit van de kredietnemer, maar van een derde, die schuldenaar is geworden door de werking van de overdracht van schuldvordering. Zij vormen geen zekere afstand van de schuldenaar om zich te beroepen op de verjaring aangezien de schuldenaar evengoed uit pure nalatigheid of onverschilligheid en/of gebrek aan belangstelling voor zijn eigen zaken kan nagelaten hebben om verzet aan te tekenen tegen een loonoverdracht (</a:t>
            </a:r>
            <a:r>
              <a:rPr lang="nl-NL" sz="2200" i="1" dirty="0" err="1">
                <a:latin typeface="Garamond" panose="02020404030301010803" pitchFamily="18" charset="0"/>
              </a:rPr>
              <a:t>Vred</a:t>
            </a:r>
            <a:r>
              <a:rPr lang="nl-NL" sz="2200" i="1" dirty="0">
                <a:latin typeface="Garamond" panose="02020404030301010803" pitchFamily="18" charset="0"/>
              </a:rPr>
              <a:t>. Binche 2 mei 2019 JLMB 2020, afl. 33, 1560, noot BIQUET-MATHIEU, C.). De loonoverdracht vloeit voort uit een wilsovereenstemming. Deze brengt evenwel niet vanaf het toestaan van deze loonoverdracht als een door de kredietgever </a:t>
            </a:r>
            <a:r>
              <a:rPr lang="nl-NL" sz="2200" i="1" dirty="0" err="1">
                <a:latin typeface="Garamond" panose="02020404030301010803" pitchFamily="18" charset="0"/>
              </a:rPr>
              <a:t>geeiste</a:t>
            </a:r>
            <a:r>
              <a:rPr lang="nl-NL" sz="2200" i="1" dirty="0">
                <a:latin typeface="Garamond" panose="02020404030301010803" pitchFamily="18" charset="0"/>
              </a:rPr>
              <a:t> zekerheid, vervroegd de wil van de schuldenaar met zich mee om voor de toekomst af te zien van het inroepen van de verjaring, wat flagrant in strijd zou zijn met artikel 2220 O.B.W. volgens hetwelk men vooraf geen afstand doen van de verjaring en men enkel afstand kan doen van een verkregen verjaring. De latere uitvoering van een bij het aangaan van een krediet toegestane loonoverdracht kan volgens de rechtbank </a:t>
            </a:r>
            <a:r>
              <a:rPr lang="nl-NL" sz="2200" i="1" dirty="0" err="1">
                <a:latin typeface="Garamond" panose="02020404030301010803" pitchFamily="18" charset="0"/>
              </a:rPr>
              <a:t>oak</a:t>
            </a:r>
            <a:r>
              <a:rPr lang="nl-NL" sz="2200" i="1" dirty="0">
                <a:latin typeface="Garamond" panose="02020404030301010803" pitchFamily="18" charset="0"/>
              </a:rPr>
              <a:t> niet </a:t>
            </a:r>
            <a:r>
              <a:rPr lang="nl-NL" sz="2200" i="1" dirty="0" err="1">
                <a:latin typeface="Garamond" panose="02020404030301010803" pitchFamily="18" charset="0"/>
              </a:rPr>
              <a:t>ge·interpreteerd</a:t>
            </a:r>
            <a:r>
              <a:rPr lang="nl-NL" sz="2200" i="1" dirty="0">
                <a:latin typeface="Garamond" panose="02020404030301010803" pitchFamily="18" charset="0"/>
              </a:rPr>
              <a:t> warden als een vrijwillige handeling van de kredietnemer waaruit met zekerheid kan warden afgeleid dat hij afstand deed van de voordelen van de verjaring. Het feit dat verweerder als kredietnemer geen verzet heeft aangetekend kan immers ontegensprekelijk verschillende redenen als oorzaak hebben en kan niet zondermeer gelijk warden gesteld met het vrijwillig voldoen van een </a:t>
            </a:r>
            <a:r>
              <a:rPr lang="nl-NL" sz="2200" i="1" dirty="0" err="1">
                <a:latin typeface="Garamond" panose="02020404030301010803" pitchFamily="18" charset="0"/>
              </a:rPr>
              <a:t>deeI</a:t>
            </a:r>
            <a:r>
              <a:rPr lang="nl-NL" sz="2200" i="1" dirty="0">
                <a:latin typeface="Garamond" panose="02020404030301010803" pitchFamily="18" charset="0"/>
              </a:rPr>
              <a:t> van schuld of van de intresten. </a:t>
            </a:r>
            <a:endParaRPr lang="fr-BE" sz="2200" i="1" dirty="0">
              <a:latin typeface="Garamond" panose="02020404030301010803" pitchFamily="18" charset="0"/>
            </a:endParaRPr>
          </a:p>
          <a:p>
            <a:endParaRPr lang="fr-BE" sz="2000" dirty="0">
              <a:latin typeface="Garamond" panose="02020404030301010803" pitchFamily="18" charset="0"/>
            </a:endParaRPr>
          </a:p>
          <a:p>
            <a:r>
              <a:rPr lang="fr-BE" sz="2000" b="1" u="sng" dirty="0">
                <a:latin typeface="Garamond" panose="02020404030301010803" pitchFamily="18" charset="0"/>
              </a:rPr>
              <a:t>+ voir modifications lettre-type</a:t>
            </a:r>
          </a:p>
        </p:txBody>
      </p:sp>
    </p:spTree>
    <p:extLst>
      <p:ext uri="{BB962C8B-B14F-4D97-AF65-F5344CB8AC3E}">
        <p14:creationId xmlns:p14="http://schemas.microsoft.com/office/powerpoint/2010/main" val="27357148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0850" y="114972"/>
            <a:ext cx="10772775" cy="842157"/>
          </a:xfrm>
        </p:spPr>
        <p:txBody>
          <a:bodyPr/>
          <a:lstStyle/>
          <a:p>
            <a:r>
              <a:rPr lang="fr-BE" dirty="0"/>
              <a:t>Crédit conso – nullité - prescription</a:t>
            </a:r>
          </a:p>
        </p:txBody>
      </p:sp>
      <p:sp>
        <p:nvSpPr>
          <p:cNvPr id="3" name="Espace réservé du contenu 2"/>
          <p:cNvSpPr>
            <a:spLocks noGrp="1"/>
          </p:cNvSpPr>
          <p:nvPr>
            <p:ph idx="1"/>
          </p:nvPr>
        </p:nvSpPr>
        <p:spPr>
          <a:xfrm>
            <a:off x="410374" y="1122917"/>
            <a:ext cx="11228998" cy="5329158"/>
          </a:xfrm>
        </p:spPr>
        <p:txBody>
          <a:bodyPr>
            <a:normAutofit fontScale="40000" lnSpcReduction="20000"/>
          </a:bodyPr>
          <a:lstStyle/>
          <a:p>
            <a:pPr>
              <a:lnSpc>
                <a:spcPct val="105000"/>
              </a:lnSpc>
            </a:pPr>
            <a:r>
              <a:rPr lang="fr-BE" sz="6000" b="1" u="sng" dirty="0"/>
              <a:t>Justice de paix de Virton, 30 mai 2022, RG 20A248</a:t>
            </a:r>
          </a:p>
          <a:p>
            <a:endParaRPr lang="fr-BE" b="1" dirty="0"/>
          </a:p>
          <a:p>
            <a:pPr algn="just">
              <a:buFont typeface="Wingdings" panose="05000000000000000000" pitchFamily="2" charset="2"/>
              <a:buChar char="Ø"/>
            </a:pPr>
            <a:r>
              <a:rPr lang="fr-FR" sz="5500" dirty="0">
                <a:latin typeface="Garamond" panose="02020404030301010803" pitchFamily="18" charset="0"/>
              </a:rPr>
              <a:t>Madame P a souscrit par téléphone trois ouvertures de crédit (2001,2006,2007).</a:t>
            </a:r>
          </a:p>
          <a:p>
            <a:pPr algn="just">
              <a:buFont typeface="Wingdings" panose="05000000000000000000" pitchFamily="2" charset="2"/>
              <a:buChar char="Ø"/>
            </a:pPr>
            <a:r>
              <a:rPr lang="fr-FR" sz="5500" dirty="0">
                <a:latin typeface="Garamond" panose="02020404030301010803" pitchFamily="18" charset="0"/>
              </a:rPr>
              <a:t>Les crédits ont été dénoncés en 2012 et racheté par une société de recouvrement, qui a lancé citation en août 2020.</a:t>
            </a:r>
          </a:p>
          <a:p>
            <a:pPr algn="just">
              <a:buFont typeface="Wingdings" panose="05000000000000000000" pitchFamily="2" charset="2"/>
              <a:buChar char="Ø"/>
            </a:pPr>
            <a:r>
              <a:rPr lang="fr-FR" sz="5500" dirty="0">
                <a:latin typeface="Garamond" panose="02020404030301010803" pitchFamily="18" charset="0"/>
              </a:rPr>
              <a:t>Madame remet en cause sa capacité de contracter en produisant un certificat médical du 4/01/2022 attestant qu’elle souffre d’un retard intellectuel sévère (crétinisme).</a:t>
            </a:r>
          </a:p>
          <a:p>
            <a:pPr algn="just">
              <a:buFont typeface="Wingdings" panose="05000000000000000000" pitchFamily="2" charset="2"/>
              <a:buChar char="Ø"/>
            </a:pPr>
            <a:r>
              <a:rPr lang="fr-FR" sz="5500" dirty="0">
                <a:latin typeface="Garamond" panose="02020404030301010803" pitchFamily="18" charset="0"/>
              </a:rPr>
              <a:t>Le juge constate que Madame n’apporte aucune information médicale notamment sur son incapacité à comprendre les engagements qu’elle a pris envers le prêteur. En outre, il relève que l’état de Madame n’a jamais justifié soit une « mesure de protection ». Il interprète l’absence de mesure de protection comme une reconnaissance de sa capacité de contracter.</a:t>
            </a:r>
          </a:p>
          <a:p>
            <a:pPr algn="just">
              <a:buFont typeface="Wingdings" panose="05000000000000000000" pitchFamily="2" charset="2"/>
              <a:buChar char="Ø"/>
            </a:pPr>
            <a:r>
              <a:rPr lang="fr-FR" sz="5500" dirty="0">
                <a:latin typeface="Garamond" panose="02020404030301010803" pitchFamily="18" charset="0"/>
              </a:rPr>
              <a:t>Madame invoque la prescription pour la première OC. Le juge retient comme point de départ le premier défaut de paiement. Celui-ci date de janvier 2012, du coup la dette n’est pas prescrite.</a:t>
            </a:r>
          </a:p>
          <a:p>
            <a:pPr algn="just">
              <a:buFont typeface="Wingdings" panose="05000000000000000000" pitchFamily="2" charset="2"/>
              <a:buChar char="Ø"/>
            </a:pPr>
            <a:r>
              <a:rPr lang="fr-FR" sz="5500" dirty="0">
                <a:latin typeface="Garamond" panose="02020404030301010803" pitchFamily="18" charset="0"/>
              </a:rPr>
              <a:t>Par contre, pour les intérêts, le juge retient la prescription quinquennale et décide que les intérêts échus avant le 26/08/2020 ne sont pas dus.</a:t>
            </a:r>
          </a:p>
          <a:p>
            <a:pPr algn="just">
              <a:buFont typeface="Wingdings" panose="05000000000000000000" pitchFamily="2" charset="2"/>
              <a:buChar char="Ø"/>
            </a:pPr>
            <a:r>
              <a:rPr lang="fr-FR" sz="5500" dirty="0">
                <a:latin typeface="Garamond" panose="02020404030301010803" pitchFamily="18" charset="0"/>
              </a:rPr>
              <a:t>Il retient également l’abus de droit dans le chef du créancier qui a entendu pratiquement 9 ans avant d’agir. IL réduit les intérêts de retard moratoire au taux légal.</a:t>
            </a:r>
          </a:p>
        </p:txBody>
      </p:sp>
    </p:spTree>
    <p:extLst>
      <p:ext uri="{BB962C8B-B14F-4D97-AF65-F5344CB8AC3E}">
        <p14:creationId xmlns:p14="http://schemas.microsoft.com/office/powerpoint/2010/main" val="42887603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1528" y="97880"/>
            <a:ext cx="11323980" cy="1658198"/>
          </a:xfrm>
        </p:spPr>
        <p:txBody>
          <a:bodyPr/>
          <a:lstStyle/>
          <a:p>
            <a:pPr algn="just"/>
            <a:r>
              <a:rPr lang="fr-BE" dirty="0"/>
              <a:t>Crédit à la consommation – frais de consultation du FCA avant citation</a:t>
            </a:r>
          </a:p>
        </p:txBody>
      </p:sp>
      <p:sp>
        <p:nvSpPr>
          <p:cNvPr id="3" name="Espace réservé du contenu 2"/>
          <p:cNvSpPr>
            <a:spLocks noGrp="1"/>
          </p:cNvSpPr>
          <p:nvPr>
            <p:ph idx="1"/>
          </p:nvPr>
        </p:nvSpPr>
        <p:spPr>
          <a:xfrm>
            <a:off x="616834" y="1756078"/>
            <a:ext cx="11355823" cy="4790001"/>
          </a:xfrm>
        </p:spPr>
        <p:txBody>
          <a:bodyPr>
            <a:normAutofit/>
          </a:bodyPr>
          <a:lstStyle/>
          <a:p>
            <a:r>
              <a:rPr lang="fr-BE" b="1" u="sng" dirty="0" err="1"/>
              <a:t>Vredegerecht</a:t>
            </a:r>
            <a:r>
              <a:rPr lang="fr-BE" b="1" u="sng" dirty="0"/>
              <a:t> van het </a:t>
            </a:r>
            <a:r>
              <a:rPr lang="fr-BE" b="1" u="sng" dirty="0" err="1"/>
              <a:t>kanton</a:t>
            </a:r>
            <a:r>
              <a:rPr lang="fr-BE" b="1" u="sng" dirty="0"/>
              <a:t> Oudenaarde, 28 /02/2022, RG 22A24</a:t>
            </a:r>
          </a:p>
          <a:p>
            <a:pPr algn="just">
              <a:buFont typeface="Wingdings" panose="05000000000000000000" pitchFamily="2" charset="2"/>
              <a:buChar char="Ø"/>
            </a:pPr>
            <a:r>
              <a:rPr lang="fr-BE" dirty="0">
                <a:latin typeface="Garamond" panose="02020404030301010803" pitchFamily="18" charset="0"/>
              </a:rPr>
              <a:t>PAT souscrit le 4.05.2021;</a:t>
            </a:r>
          </a:p>
          <a:p>
            <a:pPr algn="just">
              <a:buFont typeface="Wingdings" panose="05000000000000000000" pitchFamily="2" charset="2"/>
              <a:buChar char="Ø"/>
            </a:pPr>
            <a:r>
              <a:rPr lang="fr-BE" dirty="0">
                <a:latin typeface="Garamond" panose="02020404030301010803" pitchFamily="18" charset="0"/>
              </a:rPr>
              <a:t>Dénonciation : 9.11.2021.</a:t>
            </a:r>
          </a:p>
          <a:p>
            <a:pPr algn="just">
              <a:buFont typeface="Wingdings" panose="05000000000000000000" pitchFamily="2" charset="2"/>
              <a:buChar char="Ø"/>
            </a:pPr>
            <a:r>
              <a:rPr lang="fr-BE" dirty="0">
                <a:latin typeface="Garamond" panose="02020404030301010803" pitchFamily="18" charset="0"/>
              </a:rPr>
              <a:t>Citation :21.12.2021</a:t>
            </a:r>
          </a:p>
          <a:p>
            <a:pPr algn="just">
              <a:buFont typeface="Wingdings" panose="05000000000000000000" pitchFamily="2" charset="2"/>
              <a:buChar char="Ø"/>
            </a:pPr>
            <a:r>
              <a:rPr lang="fr-BE" dirty="0">
                <a:latin typeface="Garamond" panose="02020404030301010803" pitchFamily="18" charset="0"/>
              </a:rPr>
              <a:t>Défendeur absent.</a:t>
            </a:r>
          </a:p>
          <a:p>
            <a:pPr algn="just">
              <a:buFont typeface="Wingdings" panose="05000000000000000000" pitchFamily="2" charset="2"/>
              <a:buChar char="Ø"/>
            </a:pPr>
            <a:r>
              <a:rPr lang="fr-BE" dirty="0">
                <a:latin typeface="Garamond" panose="02020404030301010803" pitchFamily="18" charset="0"/>
              </a:rPr>
              <a:t>Juge doit vérifier même si défaut si article VII.106 CDE respecté. Ici. OK</a:t>
            </a:r>
          </a:p>
          <a:p>
            <a:pPr algn="just">
              <a:buFont typeface="Wingdings" panose="05000000000000000000" pitchFamily="2" charset="2"/>
              <a:buChar char="Ø"/>
            </a:pPr>
            <a:r>
              <a:rPr lang="fr-BE" dirty="0">
                <a:latin typeface="Garamond" panose="02020404030301010803" pitchFamily="18" charset="0"/>
              </a:rPr>
              <a:t>Le juge vérifie également la citation et constate qu’un coût est réclamé pour la consultation du FCA (19,37€).</a:t>
            </a:r>
          </a:p>
          <a:p>
            <a:pPr algn="just">
              <a:buFont typeface="Wingdings" panose="05000000000000000000" pitchFamily="2" charset="2"/>
              <a:buChar char="Ø"/>
            </a:pPr>
            <a:r>
              <a:rPr lang="fr-BE" dirty="0">
                <a:latin typeface="Garamond" panose="02020404030301010803" pitchFamily="18" charset="0"/>
              </a:rPr>
              <a:t>Le juge estime que ce coût ne peut être mis à charge du débiteur dans la mesure où la consultation du FCA avant de lancer citation n’est pas obligatoire (voir article 1391 CJ)</a:t>
            </a:r>
          </a:p>
        </p:txBody>
      </p:sp>
    </p:spTree>
    <p:extLst>
      <p:ext uri="{BB962C8B-B14F-4D97-AF65-F5344CB8AC3E}">
        <p14:creationId xmlns:p14="http://schemas.microsoft.com/office/powerpoint/2010/main" val="8844859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14400" y="384560"/>
            <a:ext cx="10127003" cy="79868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Crédit à la conso - Faillite - Effacement</a:t>
            </a:r>
          </a:p>
        </p:txBody>
      </p:sp>
      <p:sp>
        <p:nvSpPr>
          <p:cNvPr id="5" name="ZoneTexte 4"/>
          <p:cNvSpPr txBox="1"/>
          <p:nvPr/>
        </p:nvSpPr>
        <p:spPr>
          <a:xfrm>
            <a:off x="427290" y="1183240"/>
            <a:ext cx="11288993" cy="5509200"/>
          </a:xfrm>
          <a:prstGeom prst="rect">
            <a:avLst/>
          </a:prstGeom>
          <a:noFill/>
        </p:spPr>
        <p:txBody>
          <a:bodyPr wrap="square" rtlCol="0">
            <a:spAutoFit/>
          </a:bodyPr>
          <a:lstStyle/>
          <a:p>
            <a:r>
              <a:rPr lang="fr-BE" sz="2400" b="1" u="sng" dirty="0">
                <a:solidFill>
                  <a:schemeClr val="tx1">
                    <a:lumMod val="85000"/>
                    <a:lumOff val="15000"/>
                  </a:schemeClr>
                </a:solidFill>
              </a:rPr>
              <a:t>JDP du canton de Neufchâteau, 27 janvier 2022, RG 19/A242</a:t>
            </a:r>
          </a:p>
          <a:p>
            <a:endParaRPr lang="fr-FR" sz="2400" b="1" u="sng" dirty="0">
              <a:solidFill>
                <a:schemeClr val="tx1">
                  <a:lumMod val="85000"/>
                  <a:lumOff val="15000"/>
                </a:schemeClr>
              </a:solidFill>
            </a:endParaRPr>
          </a:p>
          <a:p>
            <a:pPr marL="342900" indent="-342900">
              <a:buFont typeface="Wingdings" panose="05000000000000000000" pitchFamily="2" charset="2"/>
              <a:buChar char="Ø"/>
            </a:pPr>
            <a:r>
              <a:rPr lang="fr-FR" sz="2200" dirty="0">
                <a:latin typeface="Garamond" panose="02020404030301010803" pitchFamily="18" charset="0"/>
              </a:rPr>
              <a:t>Madame et Monsieur ont souscrit un PAT .</a:t>
            </a:r>
          </a:p>
          <a:p>
            <a:pPr marL="342900" indent="-342900">
              <a:buFont typeface="Wingdings" panose="05000000000000000000" pitchFamily="2" charset="2"/>
              <a:buChar char="Ø"/>
            </a:pPr>
            <a:r>
              <a:rPr lang="fr-FR" sz="2200" dirty="0">
                <a:latin typeface="Garamond" panose="02020404030301010803" pitchFamily="18" charset="0"/>
              </a:rPr>
              <a:t>Ce PAT a été dénoncé.</a:t>
            </a:r>
          </a:p>
          <a:p>
            <a:pPr marL="342900" indent="-342900">
              <a:buFont typeface="Wingdings" panose="05000000000000000000" pitchFamily="2" charset="2"/>
              <a:buChar char="Ø"/>
            </a:pPr>
            <a:r>
              <a:rPr lang="fr-FR" sz="2200" dirty="0">
                <a:latin typeface="Garamond" panose="02020404030301010803" pitchFamily="18" charset="0"/>
              </a:rPr>
              <a:t>En 2019, la banque lance citation contre Madame pour obtenir paiement du solde.</a:t>
            </a:r>
          </a:p>
          <a:p>
            <a:pPr marL="342900" indent="-342900">
              <a:buFont typeface="Wingdings" panose="05000000000000000000" pitchFamily="2" charset="2"/>
              <a:buChar char="Ø"/>
            </a:pPr>
            <a:r>
              <a:rPr lang="fr-FR" sz="2200" dirty="0">
                <a:latin typeface="Garamond" panose="02020404030301010803" pitchFamily="18" charset="0"/>
              </a:rPr>
              <a:t>Madame invoque que son époux a été déclarée en faillite en 2018 et qu’il a obtenu le bénéfice de l’effacement. Elle prétend pouvoir bénéficier également de celui-ci en sa qualité de conjoint.</a:t>
            </a:r>
          </a:p>
          <a:p>
            <a:pPr marL="342900" indent="-342900">
              <a:buFont typeface="Wingdings" panose="05000000000000000000" pitchFamily="2" charset="2"/>
              <a:buChar char="Ø"/>
            </a:pPr>
            <a:r>
              <a:rPr lang="fr-FR" sz="2200" dirty="0">
                <a:latin typeface="Garamond" panose="02020404030301010803" pitchFamily="18" charset="0"/>
              </a:rPr>
              <a:t>Le juge rappelle que l’effacement profite au conjoint du failli mais uniquement pour les dettes liées à l’activité économique de celui-ci. Or ici, le crédit a été souscrit à des fins essentiellement privées.</a:t>
            </a:r>
          </a:p>
          <a:p>
            <a:pPr marL="342900" indent="-342900">
              <a:buFont typeface="Wingdings" panose="05000000000000000000" pitchFamily="2" charset="2"/>
              <a:buChar char="Ø"/>
            </a:pPr>
            <a:r>
              <a:rPr lang="fr-FR" sz="2200" dirty="0">
                <a:latin typeface="Garamond" panose="02020404030301010803" pitchFamily="18" charset="0"/>
              </a:rPr>
              <a:t>Madame prétend que la banque a failli à son devoir d’information. Le juge dit que c’est à la banque d’apporter la preuve qu’elle a respecté son devoir d’info. Le juge constate que la banque a fourni le SECCI:  OK.</a:t>
            </a:r>
          </a:p>
          <a:p>
            <a:pPr marL="342900" indent="-342900">
              <a:buFont typeface="Wingdings" panose="05000000000000000000" pitchFamily="2" charset="2"/>
              <a:buChar char="Ø"/>
            </a:pPr>
            <a:r>
              <a:rPr lang="fr-FR" sz="2200" dirty="0">
                <a:latin typeface="Garamond" panose="02020404030301010803" pitchFamily="18" charset="0"/>
              </a:rPr>
              <a:t>Madame prétend que les intérêts et la clause pénale sont excessifs. Le juge constate que les intérêts et la clause pénale ne dépassent pas les maxima autorisés : OK</a:t>
            </a:r>
          </a:p>
          <a:p>
            <a:r>
              <a:rPr lang="fr-FR" sz="2200" dirty="0">
                <a:latin typeface="Garamond" panose="02020404030301010803" pitchFamily="18" charset="0"/>
              </a:rPr>
              <a:t> </a:t>
            </a:r>
          </a:p>
          <a:p>
            <a:endParaRPr lang="fr-BE" b="1" u="sng" dirty="0"/>
          </a:p>
        </p:txBody>
      </p:sp>
    </p:spTree>
    <p:extLst>
      <p:ext uri="{BB962C8B-B14F-4D97-AF65-F5344CB8AC3E}">
        <p14:creationId xmlns:p14="http://schemas.microsoft.com/office/powerpoint/2010/main" val="802531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83822" y="2415823"/>
            <a:ext cx="11497315" cy="1477328"/>
          </a:xfrm>
          <a:prstGeom prst="rect">
            <a:avLst/>
          </a:prstGeom>
          <a:noFill/>
        </p:spPr>
        <p:txBody>
          <a:bodyPr wrap="none" rtlCol="0">
            <a:spAutoFit/>
          </a:bodyPr>
          <a:lstStyle/>
          <a:p>
            <a:r>
              <a:rPr lang="fr-BE" sz="9000" dirty="0">
                <a:solidFill>
                  <a:srgbClr val="FF0000"/>
                </a:solidFill>
              </a:rPr>
              <a:t>Merci de votre attention</a:t>
            </a:r>
          </a:p>
        </p:txBody>
      </p:sp>
    </p:spTree>
    <p:extLst>
      <p:ext uri="{BB962C8B-B14F-4D97-AF65-F5344CB8AC3E}">
        <p14:creationId xmlns:p14="http://schemas.microsoft.com/office/powerpoint/2010/main" val="3707260929"/>
      </p:ext>
    </p:extLst>
  </p:cSld>
  <p:clrMapOvr>
    <a:masterClrMapping/>
  </p:clrMapOvr>
</p:sld>
</file>

<file path=ppt/theme/theme1.xml><?xml version="1.0" encoding="utf-8"?>
<a:theme xmlns:a="http://schemas.openxmlformats.org/drawingml/2006/main" name="Métropolitain">
  <a:themeElements>
    <a:clrScheme name="Métropolitai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étropolitai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TM03457491[[fn=Métropolitain]]</Template>
  <TotalTime>16634</TotalTime>
  <Words>6828</Words>
  <Application>Microsoft Office PowerPoint</Application>
  <PresentationFormat>Grand écran</PresentationFormat>
  <Paragraphs>907</Paragraphs>
  <Slides>65</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65</vt:i4>
      </vt:variant>
    </vt:vector>
  </HeadingPairs>
  <TitlesOfParts>
    <vt:vector size="74" baseType="lpstr">
      <vt:lpstr>Arial</vt:lpstr>
      <vt:lpstr>Calibri</vt:lpstr>
      <vt:lpstr>Calibri Light</vt:lpstr>
      <vt:lpstr>Courier New</vt:lpstr>
      <vt:lpstr>Garamond</vt:lpstr>
      <vt:lpstr>GillSans</vt:lpstr>
      <vt:lpstr>Times New Roman</vt:lpstr>
      <vt:lpstr>Wingdings</vt:lpstr>
      <vt:lpstr>Métropolitain</vt:lpstr>
      <vt:lpstr>ACTU 2023</vt:lpstr>
      <vt:lpstr>Les Règles de la Conférence-Débat</vt:lpstr>
      <vt:lpstr>Relevé hebdomadaire des Actualités Jur.</vt:lpstr>
      <vt:lpstr>Le Plan de la Conférence-Débat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5/1 Parking.brussels</vt:lpstr>
      <vt:lpstr>Présentation PowerPoint</vt:lpstr>
      <vt:lpstr>Présentation PowerPoint</vt:lpstr>
      <vt:lpstr>5/2 JUST-ON-WEB</vt:lpstr>
      <vt:lpstr>6/ L’Aide Juridique</vt:lpstr>
      <vt:lpstr>Présentation PowerPoint</vt:lpstr>
      <vt:lpstr>Présentation PowerPoint</vt:lpstr>
      <vt:lpstr>Présentation PowerPoint</vt:lpstr>
      <vt:lpstr>7/ L‘ENERGIE</vt:lpstr>
      <vt:lpstr>7/1 Les aides ENERGIE</vt:lpstr>
      <vt:lpstr>7/2 Modification des Ordonnances « GAZ &amp; ELECTRICITE »</vt:lpstr>
      <vt:lpstr>Présentation PowerPoint</vt:lpstr>
      <vt:lpstr>Présentation PowerPoint</vt:lpstr>
      <vt:lpstr>Présentation PowerPoint</vt:lpstr>
      <vt:lpstr>Présentation PowerPoint</vt:lpstr>
      <vt:lpstr>RCD – Modification de l’article 1675/9 du code judiciaire</vt:lpstr>
      <vt:lpstr>RCD- frais et honoraires - nouveaux tarifs</vt:lpstr>
      <vt:lpstr>RCD-jurisprudence</vt:lpstr>
      <vt:lpstr>Déclaration de créance et prescription</vt:lpstr>
      <vt:lpstr>Présentation PowerPoint</vt:lpstr>
      <vt:lpstr>Présentation PowerPoint</vt:lpstr>
      <vt:lpstr>Déclaration de créance hypo tardive</vt:lpstr>
      <vt:lpstr>Présentation PowerPoint</vt:lpstr>
      <vt:lpstr>Présentation PowerPoint</vt:lpstr>
      <vt:lpstr>Saisie pour nouvelles dettes</vt:lpstr>
      <vt:lpstr>Retour à meilleure fortune</vt:lpstr>
      <vt:lpstr>Décharge cautions</vt:lpstr>
      <vt:lpstr>Vente droits immobiliers</vt:lpstr>
      <vt:lpstr>Vente de droits immobiliers</vt:lpstr>
      <vt:lpstr>RCD – Rapport du CSJ</vt:lpstr>
      <vt:lpstr>Présentation PowerPoint</vt:lpstr>
      <vt:lpstr>9/ Les Indépendants</vt:lpstr>
      <vt:lpstr>INDEPENDANT – Gérant – entreprise?</vt:lpstr>
      <vt:lpstr>Indépendant – entreprise ?</vt:lpstr>
      <vt:lpstr>Indépendant – Réforme du droit passerelle</vt:lpstr>
      <vt:lpstr>Indépendant – Réforme du droit passerelle</vt:lpstr>
      <vt:lpstr>10/ Clauses abusives et Crédit Conso</vt:lpstr>
      <vt:lpstr>Clauses abusives</vt:lpstr>
      <vt:lpstr>Crédit conso – TAEG max</vt:lpstr>
      <vt:lpstr>Crédit à la consommation - prescription</vt:lpstr>
      <vt:lpstr>Présentation PowerPoint</vt:lpstr>
      <vt:lpstr>Présentation PowerPoint</vt:lpstr>
      <vt:lpstr>Crédit conso – nullité - prescription</vt:lpstr>
      <vt:lpstr>Crédit à la consommation – frais de consultation du FCA avant citation</vt:lpstr>
      <vt:lpstr>Présentation PowerPoint</vt:lpstr>
      <vt:lpstr>Présentation PowerPoint</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plafond du service des créances alimentaires relevé à 2.200,00 € Davantage de familles monoparentales pourront obtenir des avances sur les créances alimentaires impayées par leur ex-conjoint. La Commission finances de la Chambre a récemment adopté une proposition de loi relevant le plafond de revenus pour faire appel au service du SECAL de 1.800,00 € à 2.200,00 € net par mois, et ce à dater du 1er janvier 2020. Selon le Baromètre des parents de la Ligue des familles, très active sur le dossier également, les créances alimentaires sont payées de façon irrégulière ou non payées dans 40 % des cas. Il s’agit d’une bonne avancée en matière de lutte contre la pauvreté des familles monoparentales puisque plus de familles pourront faire appel au SECAL.</dc:title>
  <dc:creator>sylvie</dc:creator>
  <cp:lastModifiedBy>Simon</cp:lastModifiedBy>
  <cp:revision>415</cp:revision>
  <dcterms:created xsi:type="dcterms:W3CDTF">2019-06-12T09:11:45Z</dcterms:created>
  <dcterms:modified xsi:type="dcterms:W3CDTF">2023-01-30T15:57:18Z</dcterms:modified>
</cp:coreProperties>
</file>