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9"/>
  </p:handoutMasterIdLst>
  <p:sldIdLst>
    <p:sldId id="256" r:id="rId2"/>
    <p:sldId id="257" r:id="rId3"/>
    <p:sldId id="297" r:id="rId4"/>
    <p:sldId id="313" r:id="rId5"/>
    <p:sldId id="314" r:id="rId6"/>
    <p:sldId id="318" r:id="rId7"/>
    <p:sldId id="317" r:id="rId8"/>
    <p:sldId id="316" r:id="rId9"/>
    <p:sldId id="361" r:id="rId10"/>
    <p:sldId id="362" r:id="rId11"/>
    <p:sldId id="319" r:id="rId12"/>
    <p:sldId id="321" r:id="rId13"/>
    <p:sldId id="322" r:id="rId14"/>
    <p:sldId id="358" r:id="rId15"/>
    <p:sldId id="352" r:id="rId16"/>
    <p:sldId id="353" r:id="rId17"/>
    <p:sldId id="354" r:id="rId18"/>
    <p:sldId id="355" r:id="rId19"/>
    <p:sldId id="356" r:id="rId20"/>
    <p:sldId id="357" r:id="rId21"/>
    <p:sldId id="315" r:id="rId22"/>
    <p:sldId id="320" r:id="rId23"/>
    <p:sldId id="323" r:id="rId24"/>
    <p:sldId id="324" r:id="rId25"/>
    <p:sldId id="325" r:id="rId26"/>
    <p:sldId id="363" r:id="rId27"/>
    <p:sldId id="326" r:id="rId28"/>
    <p:sldId id="327" r:id="rId29"/>
    <p:sldId id="328" r:id="rId30"/>
    <p:sldId id="329" r:id="rId31"/>
    <p:sldId id="330" r:id="rId32"/>
    <p:sldId id="331" r:id="rId33"/>
    <p:sldId id="332" r:id="rId34"/>
    <p:sldId id="333" r:id="rId35"/>
    <p:sldId id="334" r:id="rId36"/>
    <p:sldId id="335" r:id="rId37"/>
    <p:sldId id="336" r:id="rId38"/>
    <p:sldId id="337" r:id="rId39"/>
    <p:sldId id="338" r:id="rId40"/>
    <p:sldId id="339" r:id="rId41"/>
    <p:sldId id="340" r:id="rId42"/>
    <p:sldId id="341" r:id="rId43"/>
    <p:sldId id="342" r:id="rId44"/>
    <p:sldId id="343" r:id="rId45"/>
    <p:sldId id="344" r:id="rId46"/>
    <p:sldId id="345" r:id="rId47"/>
    <p:sldId id="347" r:id="rId48"/>
    <p:sldId id="349" r:id="rId49"/>
    <p:sldId id="350" r:id="rId50"/>
    <p:sldId id="351" r:id="rId51"/>
    <p:sldId id="288" r:id="rId52"/>
    <p:sldId id="289" r:id="rId53"/>
    <p:sldId id="290" r:id="rId54"/>
    <p:sldId id="359" r:id="rId55"/>
    <p:sldId id="360" r:id="rId56"/>
    <p:sldId id="364" r:id="rId57"/>
    <p:sldId id="296" r:id="rId5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6587E44-3BBB-4EAD-A6B7-0DAB94414E1B}">
          <p14:sldIdLst>
            <p14:sldId id="256"/>
            <p14:sldId id="257"/>
            <p14:sldId id="297"/>
            <p14:sldId id="313"/>
            <p14:sldId id="314"/>
            <p14:sldId id="318"/>
            <p14:sldId id="317"/>
            <p14:sldId id="316"/>
            <p14:sldId id="361"/>
            <p14:sldId id="362"/>
            <p14:sldId id="319"/>
            <p14:sldId id="321"/>
            <p14:sldId id="322"/>
            <p14:sldId id="358"/>
            <p14:sldId id="352"/>
            <p14:sldId id="353"/>
            <p14:sldId id="354"/>
            <p14:sldId id="355"/>
            <p14:sldId id="356"/>
            <p14:sldId id="357"/>
            <p14:sldId id="315"/>
            <p14:sldId id="320"/>
            <p14:sldId id="323"/>
            <p14:sldId id="324"/>
            <p14:sldId id="325"/>
            <p14:sldId id="363"/>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7"/>
            <p14:sldId id="349"/>
            <p14:sldId id="350"/>
            <p14:sldId id="351"/>
          </p14:sldIdLst>
        </p14:section>
        <p14:section name="Section sans titre" id="{155BB960-8BEE-4B6A-9419-EC1D5F20ECD9}">
          <p14:sldIdLst>
            <p14:sldId id="288"/>
            <p14:sldId id="289"/>
            <p14:sldId id="290"/>
            <p14:sldId id="359"/>
            <p14:sldId id="360"/>
            <p14:sldId id="364"/>
            <p14:sldId id="296"/>
          </p14:sldIdLst>
        </p14:section>
        <p14:section name="Section sans titre" id="{26DB64F8-FAF0-4E13-83E2-2482A6D3B24A}">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67" autoAdjust="0"/>
    <p:restoredTop sz="94660"/>
  </p:normalViewPr>
  <p:slideViewPr>
    <p:cSldViewPr showGuides="1">
      <p:cViewPr>
        <p:scale>
          <a:sx n="57" d="100"/>
          <a:sy n="57" d="100"/>
        </p:scale>
        <p:origin x="-138" y="-2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5316384-7BA9-4DB8-B197-333493930112}" type="datetimeFigureOut">
              <a:rPr lang="fr-BE" smtClean="0"/>
              <a:t>29-06-18</a:t>
            </a:fld>
            <a:endParaRPr lang="fr-BE"/>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CD3457DF-2F95-4AAF-8879-2811F4DBC20C}" type="slidenum">
              <a:rPr lang="fr-BE" smtClean="0"/>
              <a:t>‹#›</a:t>
            </a:fld>
            <a:endParaRPr lang="fr-BE"/>
          </a:p>
        </p:txBody>
      </p:sp>
    </p:spTree>
    <p:extLst>
      <p:ext uri="{BB962C8B-B14F-4D97-AF65-F5344CB8AC3E}">
        <p14:creationId xmlns:p14="http://schemas.microsoft.com/office/powerpoint/2010/main" val="4730786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BE"/>
          </a:p>
        </p:txBody>
      </p:sp>
      <p:sp>
        <p:nvSpPr>
          <p:cNvPr id="4" name="Espace réservé de la date 3"/>
          <p:cNvSpPr>
            <a:spLocks noGrp="1"/>
          </p:cNvSpPr>
          <p:nvPr>
            <p:ph type="dt" sz="half" idx="10"/>
          </p:nvPr>
        </p:nvSpPr>
        <p:spPr/>
        <p:txBody>
          <a:bodyPr/>
          <a:lstStyle/>
          <a:p>
            <a:fld id="{F94F757B-1831-46F2-813F-B559ACFBFA04}" type="datetimeFigureOut">
              <a:rPr lang="fr-BE" smtClean="0"/>
              <a:t>29-06-18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A94D88EB-247C-42DE-948E-78578F47D767}" type="slidenum">
              <a:rPr lang="fr-BE" smtClean="0"/>
              <a:t>‹#›</a:t>
            </a:fld>
            <a:endParaRPr lang="fr-BE"/>
          </a:p>
        </p:txBody>
      </p:sp>
    </p:spTree>
    <p:extLst>
      <p:ext uri="{BB962C8B-B14F-4D97-AF65-F5344CB8AC3E}">
        <p14:creationId xmlns:p14="http://schemas.microsoft.com/office/powerpoint/2010/main" val="808425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BE"/>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F94F757B-1831-46F2-813F-B559ACFBFA04}" type="datetimeFigureOut">
              <a:rPr lang="fr-BE" smtClean="0"/>
              <a:t>29-06-18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A94D88EB-247C-42DE-948E-78578F47D767}" type="slidenum">
              <a:rPr lang="fr-BE" smtClean="0"/>
              <a:t>‹#›</a:t>
            </a:fld>
            <a:endParaRPr lang="fr-BE"/>
          </a:p>
        </p:txBody>
      </p:sp>
    </p:spTree>
    <p:extLst>
      <p:ext uri="{BB962C8B-B14F-4D97-AF65-F5344CB8AC3E}">
        <p14:creationId xmlns:p14="http://schemas.microsoft.com/office/powerpoint/2010/main" val="13539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F94F757B-1831-46F2-813F-B559ACFBFA04}" type="datetimeFigureOut">
              <a:rPr lang="fr-BE" smtClean="0"/>
              <a:t>29-06-18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A94D88EB-247C-42DE-948E-78578F47D767}" type="slidenum">
              <a:rPr lang="fr-BE" smtClean="0"/>
              <a:t>‹#›</a:t>
            </a:fld>
            <a:endParaRPr lang="fr-BE"/>
          </a:p>
        </p:txBody>
      </p:sp>
    </p:spTree>
    <p:extLst>
      <p:ext uri="{BB962C8B-B14F-4D97-AF65-F5344CB8AC3E}">
        <p14:creationId xmlns:p14="http://schemas.microsoft.com/office/powerpoint/2010/main" val="2844377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F94F757B-1831-46F2-813F-B559ACFBFA04}" type="datetimeFigureOut">
              <a:rPr lang="fr-BE" smtClean="0"/>
              <a:t>29-06-18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A94D88EB-247C-42DE-948E-78578F47D767}" type="slidenum">
              <a:rPr lang="fr-BE" smtClean="0"/>
              <a:t>‹#›</a:t>
            </a:fld>
            <a:endParaRPr lang="fr-BE"/>
          </a:p>
        </p:txBody>
      </p:sp>
    </p:spTree>
    <p:extLst>
      <p:ext uri="{BB962C8B-B14F-4D97-AF65-F5344CB8AC3E}">
        <p14:creationId xmlns:p14="http://schemas.microsoft.com/office/powerpoint/2010/main" val="1016895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F94F757B-1831-46F2-813F-B559ACFBFA04}" type="datetimeFigureOut">
              <a:rPr lang="fr-BE" smtClean="0"/>
              <a:t>29-06-18</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A94D88EB-247C-42DE-948E-78578F47D767}" type="slidenum">
              <a:rPr lang="fr-BE" smtClean="0"/>
              <a:t>‹#›</a:t>
            </a:fld>
            <a:endParaRPr lang="fr-BE"/>
          </a:p>
        </p:txBody>
      </p:sp>
    </p:spTree>
    <p:extLst>
      <p:ext uri="{BB962C8B-B14F-4D97-AF65-F5344CB8AC3E}">
        <p14:creationId xmlns:p14="http://schemas.microsoft.com/office/powerpoint/2010/main" val="1049786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BE"/>
          </a:p>
        </p:txBody>
      </p:sp>
      <p:sp>
        <p:nvSpPr>
          <p:cNvPr id="3" name="Espace réservé de la date 2"/>
          <p:cNvSpPr>
            <a:spLocks noGrp="1"/>
          </p:cNvSpPr>
          <p:nvPr>
            <p:ph type="dt" sz="half" idx="10"/>
          </p:nvPr>
        </p:nvSpPr>
        <p:spPr/>
        <p:txBody>
          <a:bodyPr/>
          <a:lstStyle/>
          <a:p>
            <a:fld id="{F94F757B-1831-46F2-813F-B559ACFBFA04}" type="datetimeFigureOut">
              <a:rPr lang="fr-BE" smtClean="0"/>
              <a:t>29-06-18</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A94D88EB-247C-42DE-948E-78578F47D767}" type="slidenum">
              <a:rPr lang="fr-BE" smtClean="0"/>
              <a:t>‹#›</a:t>
            </a:fld>
            <a:endParaRPr lang="fr-BE"/>
          </a:p>
        </p:txBody>
      </p:sp>
    </p:spTree>
    <p:extLst>
      <p:ext uri="{BB962C8B-B14F-4D97-AF65-F5344CB8AC3E}">
        <p14:creationId xmlns:p14="http://schemas.microsoft.com/office/powerpoint/2010/main" val="1926058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94F757B-1831-46F2-813F-B559ACFBFA04}" type="datetimeFigureOut">
              <a:rPr lang="fr-BE" smtClean="0"/>
              <a:t>29-06-18</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A94D88EB-247C-42DE-948E-78578F47D767}" type="slidenum">
              <a:rPr lang="fr-BE" smtClean="0"/>
              <a:t>‹#›</a:t>
            </a:fld>
            <a:endParaRPr lang="fr-BE"/>
          </a:p>
        </p:txBody>
      </p:sp>
    </p:spTree>
    <p:extLst>
      <p:ext uri="{BB962C8B-B14F-4D97-AF65-F5344CB8AC3E}">
        <p14:creationId xmlns:p14="http://schemas.microsoft.com/office/powerpoint/2010/main" val="3268323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94F757B-1831-46F2-813F-B559ACFBFA04}" type="datetimeFigureOut">
              <a:rPr lang="fr-BE" smtClean="0"/>
              <a:t>29-06-18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A94D88EB-247C-42DE-948E-78578F47D767}" type="slidenum">
              <a:rPr lang="fr-BE" smtClean="0"/>
              <a:t>‹#›</a:t>
            </a:fld>
            <a:endParaRPr lang="fr-BE"/>
          </a:p>
        </p:txBody>
      </p:sp>
    </p:spTree>
    <p:extLst>
      <p:ext uri="{BB962C8B-B14F-4D97-AF65-F5344CB8AC3E}">
        <p14:creationId xmlns:p14="http://schemas.microsoft.com/office/powerpoint/2010/main" val="1458102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94F757B-1831-46F2-813F-B559ACFBFA04}" type="datetimeFigureOut">
              <a:rPr lang="fr-BE" smtClean="0"/>
              <a:t>29-06-18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A94D88EB-247C-42DE-948E-78578F47D767}" type="slidenum">
              <a:rPr lang="fr-BE" smtClean="0"/>
              <a:t>‹#›</a:t>
            </a:fld>
            <a:endParaRPr lang="fr-BE"/>
          </a:p>
        </p:txBody>
      </p:sp>
    </p:spTree>
    <p:extLst>
      <p:ext uri="{BB962C8B-B14F-4D97-AF65-F5344CB8AC3E}">
        <p14:creationId xmlns:p14="http://schemas.microsoft.com/office/powerpoint/2010/main" val="983578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F94F757B-1831-46F2-813F-B559ACFBFA04}" type="datetimeFigureOut">
              <a:rPr lang="fr-BE" smtClean="0"/>
              <a:t>29-06-18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A94D88EB-247C-42DE-948E-78578F47D767}" type="slidenum">
              <a:rPr lang="fr-BE" smtClean="0"/>
              <a:t>‹#›</a:t>
            </a:fld>
            <a:endParaRPr lang="fr-BE"/>
          </a:p>
        </p:txBody>
      </p:sp>
    </p:spTree>
    <p:extLst>
      <p:ext uri="{BB962C8B-B14F-4D97-AF65-F5344CB8AC3E}">
        <p14:creationId xmlns:p14="http://schemas.microsoft.com/office/powerpoint/2010/main" val="243703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F94F757B-1831-46F2-813F-B559ACFBFA04}" type="datetimeFigureOut">
              <a:rPr lang="fr-BE" smtClean="0"/>
              <a:t>29-06-18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A94D88EB-247C-42DE-948E-78578F47D767}" type="slidenum">
              <a:rPr lang="fr-BE" smtClean="0"/>
              <a:t>‹#›</a:t>
            </a:fld>
            <a:endParaRPr lang="fr-BE"/>
          </a:p>
        </p:txBody>
      </p:sp>
    </p:spTree>
    <p:extLst>
      <p:ext uri="{BB962C8B-B14F-4D97-AF65-F5344CB8AC3E}">
        <p14:creationId xmlns:p14="http://schemas.microsoft.com/office/powerpoint/2010/main" val="3633341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4F757B-1831-46F2-813F-B559ACFBFA04}" type="datetimeFigureOut">
              <a:rPr lang="fr-BE" smtClean="0"/>
              <a:t>29-06-18</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D88EB-247C-42DE-948E-78578F47D767}" type="slidenum">
              <a:rPr lang="fr-BE" smtClean="0"/>
              <a:t>‹#›</a:t>
            </a:fld>
            <a:endParaRPr lang="fr-BE"/>
          </a:p>
        </p:txBody>
      </p:sp>
    </p:spTree>
    <p:extLst>
      <p:ext uri="{BB962C8B-B14F-4D97-AF65-F5344CB8AC3E}">
        <p14:creationId xmlns:p14="http://schemas.microsoft.com/office/powerpoint/2010/main" val="398668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www.ejustice.just.fgov.be/cgi_loi/loi_a1.pl?language=fr&amp;la=F&amp;cn=1804032135&amp;table_name=loi&amp;&amp;caller=list&amp;F&amp;fromtab=loi&amp;tri=dd+AS+RANK&amp;rech=1&amp;numero=1&amp;sql=(text+contains+(''))#t"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ejustice.just.fgov.be/cgi_loi/loi_a1.pl?language=fr&amp;la=F&amp;cn=2003022144&amp;table_name=loi&amp;&amp;caller=list&amp;F&amp;fromtab=loi&amp;tri=dd+AS+RANK&amp;rech=1&amp;numero=1&amp;sql=(text+contains+(''))#t"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ejustice.just.fgov.be/cgi_loi/loi_a1.pl?language=fr&amp;la=F&amp;cn=2003022144&amp;table_name=loi&amp;&amp;caller=list&amp;F&amp;fromtab=loi&amp;tri=dd+AS+RANK&amp;rech=1&amp;numero=1&amp;sql=(text+contains+(''))#t"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actualités&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0928"/>
            <a:ext cx="9144000" cy="2924176"/>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3131840" y="5484857"/>
            <a:ext cx="2444900" cy="784830"/>
          </a:xfrm>
          <a:prstGeom prst="rect">
            <a:avLst/>
          </a:prstGeom>
          <a:noFill/>
        </p:spPr>
        <p:txBody>
          <a:bodyPr wrap="none" rtlCol="0">
            <a:spAutoFit/>
          </a:bodyPr>
          <a:lstStyle/>
          <a:p>
            <a:r>
              <a:rPr lang="fr-BE" sz="4500" dirty="0" smtClean="0">
                <a:latin typeface="Times New Roman" pitchFamily="18" charset="0"/>
                <a:cs typeface="Times New Roman" pitchFamily="18" charset="0"/>
              </a:rPr>
              <a:t>Juin 2018</a:t>
            </a:r>
            <a:endParaRPr lang="fr-BE" sz="4500" dirty="0">
              <a:latin typeface="Times New Roman" pitchFamily="18" charset="0"/>
              <a:cs typeface="Times New Roman" pitchFamily="18" charset="0"/>
            </a:endParaRPr>
          </a:p>
        </p:txBody>
      </p:sp>
    </p:spTree>
    <p:extLst>
      <p:ext uri="{BB962C8B-B14F-4D97-AF65-F5344CB8AC3E}">
        <p14:creationId xmlns:p14="http://schemas.microsoft.com/office/powerpoint/2010/main" val="41097236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259632" y="2492896"/>
            <a:ext cx="6531596" cy="707886"/>
          </a:xfrm>
          <a:prstGeom prst="rect">
            <a:avLst/>
          </a:prstGeom>
          <a:noFill/>
        </p:spPr>
        <p:txBody>
          <a:bodyPr wrap="none" rtlCol="0">
            <a:spAutoFit/>
          </a:bodyPr>
          <a:lstStyle/>
          <a:p>
            <a:r>
              <a:rPr lang="fr-BE" sz="4000" dirty="0" smtClean="0">
                <a:latin typeface="Constantia" panose="02030602050306030303" pitchFamily="18" charset="0"/>
              </a:rPr>
              <a:t>Règlement collectif de dettes</a:t>
            </a:r>
            <a:endParaRPr lang="fr-BE" sz="4000" dirty="0">
              <a:latin typeface="Constantia" panose="02030602050306030303" pitchFamily="18" charset="0"/>
            </a:endParaRPr>
          </a:p>
        </p:txBody>
      </p:sp>
    </p:spTree>
    <p:extLst>
      <p:ext uri="{BB962C8B-B14F-4D97-AF65-F5344CB8AC3E}">
        <p14:creationId xmlns:p14="http://schemas.microsoft.com/office/powerpoint/2010/main" val="9557269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188816"/>
            <a:ext cx="8529130" cy="430887"/>
          </a:xfrm>
          <a:prstGeom prst="rect">
            <a:avLst/>
          </a:prstGeom>
          <a:noFill/>
        </p:spPr>
        <p:txBody>
          <a:bodyPr wrap="none" rtlCol="0">
            <a:spAutoFit/>
          </a:bodyPr>
          <a:lstStyle/>
          <a:p>
            <a:r>
              <a:rPr lang="fr-BE" sz="2200" i="1" dirty="0" smtClean="0">
                <a:solidFill>
                  <a:srgbClr val="FF0000"/>
                </a:solidFill>
                <a:latin typeface="Constantia" panose="02030602050306030303" pitchFamily="18" charset="0"/>
              </a:rPr>
              <a:t>I. Modifications apportées par le livre XX du code de droit économique</a:t>
            </a:r>
            <a:endParaRPr lang="fr-BE" sz="2200" i="1" dirty="0">
              <a:solidFill>
                <a:srgbClr val="FF0000"/>
              </a:solidFill>
              <a:latin typeface="Constantia" panose="02030602050306030303" pitchFamily="18" charset="0"/>
            </a:endParaRPr>
          </a:p>
        </p:txBody>
      </p:sp>
      <p:sp>
        <p:nvSpPr>
          <p:cNvPr id="5" name="Rectangle 4"/>
          <p:cNvSpPr/>
          <p:nvPr/>
        </p:nvSpPr>
        <p:spPr>
          <a:xfrm>
            <a:off x="409376" y="1271544"/>
            <a:ext cx="8350600" cy="1200329"/>
          </a:xfrm>
          <a:prstGeom prst="rect">
            <a:avLst/>
          </a:prstGeom>
        </p:spPr>
        <p:txBody>
          <a:bodyPr wrap="square">
            <a:spAutoFit/>
          </a:bodyPr>
          <a:lstStyle/>
          <a:p>
            <a:pPr algn="just"/>
            <a:r>
              <a:rPr lang="fr-BE" dirty="0" smtClean="0">
                <a:latin typeface="Constantia" panose="02030602050306030303" pitchFamily="18" charset="0"/>
                <a:ea typeface="Calibri" panose="020F0502020204030204" pitchFamily="34" charset="0"/>
                <a:cs typeface="Times New Roman" panose="02020603050405020304" pitchFamily="18" charset="0"/>
              </a:rPr>
              <a:t>Voir loi </a:t>
            </a:r>
            <a:r>
              <a:rPr lang="fr-BE" dirty="0">
                <a:latin typeface="Constantia" panose="02030602050306030303" pitchFamily="18" charset="0"/>
                <a:ea typeface="Calibri" panose="020F0502020204030204" pitchFamily="34" charset="0"/>
                <a:cs typeface="Times New Roman" panose="02020603050405020304" pitchFamily="18" charset="0"/>
              </a:rPr>
              <a:t>du 11 août 2017 portant insertion du Livre XX « Insolvabilité des entreprises », sans le Code de droit économique, et portant insertion des définitions propres au livre XX, et des disposition d’application au Livre XX, dans le Livre I du Code de droit économique</a:t>
            </a:r>
            <a:endParaRPr lang="fr-BE" dirty="0">
              <a:latin typeface="Constantia" panose="02030602050306030303" pitchFamily="18" charset="0"/>
            </a:endParaRPr>
          </a:p>
        </p:txBody>
      </p:sp>
      <p:sp>
        <p:nvSpPr>
          <p:cNvPr id="6" name="Rectangle 5"/>
          <p:cNvSpPr/>
          <p:nvPr/>
        </p:nvSpPr>
        <p:spPr>
          <a:xfrm>
            <a:off x="397864" y="2530341"/>
            <a:ext cx="8352928" cy="1367234"/>
          </a:xfrm>
          <a:prstGeom prst="rect">
            <a:avLst/>
          </a:prstGeom>
        </p:spPr>
        <p:txBody>
          <a:bodyPr wrap="square">
            <a:spAutoFit/>
          </a:bodyPr>
          <a:lstStyle/>
          <a:p>
            <a:pPr algn="just">
              <a:lnSpc>
                <a:spcPct val="107000"/>
              </a:lnSpc>
              <a:spcAft>
                <a:spcPts val="800"/>
              </a:spcAft>
            </a:pPr>
            <a:r>
              <a:rPr lang="fr-BE" dirty="0">
                <a:latin typeface="Constantia" panose="02030602050306030303" pitchFamily="18" charset="0"/>
                <a:ea typeface="Calibri" panose="020F0502020204030204" pitchFamily="34" charset="0"/>
                <a:cs typeface="Times New Roman" panose="02020603050405020304" pitchFamily="18" charset="0"/>
              </a:rPr>
              <a:t>E</a:t>
            </a:r>
            <a:r>
              <a:rPr lang="fr-BE" dirty="0" smtClean="0">
                <a:latin typeface="Constantia" panose="02030602050306030303" pitchFamily="18" charset="0"/>
                <a:ea typeface="Calibri" panose="020F0502020204030204" pitchFamily="34" charset="0"/>
                <a:cs typeface="Times New Roman" panose="02020603050405020304" pitchFamily="18" charset="0"/>
              </a:rPr>
              <a:t>st </a:t>
            </a:r>
            <a:r>
              <a:rPr lang="fr-BE" dirty="0">
                <a:latin typeface="Constantia" panose="02030602050306030303" pitchFamily="18" charset="0"/>
                <a:ea typeface="Calibri" panose="020F0502020204030204" pitchFamily="34" charset="0"/>
                <a:cs typeface="Times New Roman" panose="02020603050405020304" pitchFamily="18" charset="0"/>
              </a:rPr>
              <a:t>une « </a:t>
            </a:r>
            <a:r>
              <a:rPr lang="fr-BE" i="1" dirty="0">
                <a:latin typeface="Constantia" panose="02030602050306030303" pitchFamily="18" charset="0"/>
                <a:ea typeface="Calibri" panose="020F0502020204030204" pitchFamily="34" charset="0"/>
                <a:cs typeface="Times New Roman" panose="02020603050405020304" pitchFamily="18" charset="0"/>
              </a:rPr>
              <a:t>entreprise</a:t>
            </a:r>
            <a:r>
              <a:rPr lang="fr-BE" dirty="0">
                <a:latin typeface="Constantia" panose="02030602050306030303" pitchFamily="18" charset="0"/>
                <a:ea typeface="Calibri" panose="020F0502020204030204" pitchFamily="34" charset="0"/>
                <a:cs typeface="Times New Roman" panose="02020603050405020304" pitchFamily="18" charset="0"/>
              </a:rPr>
              <a:t> » au sens du livre XX, « </a:t>
            </a:r>
            <a:r>
              <a:rPr lang="fr-BE" b="1" i="1" dirty="0">
                <a:latin typeface="Constantia" panose="02030602050306030303" pitchFamily="18" charset="0"/>
                <a:ea typeface="Calibri" panose="020F0502020204030204" pitchFamily="34" charset="0"/>
                <a:cs typeface="Times New Roman" panose="02020603050405020304" pitchFamily="18" charset="0"/>
              </a:rPr>
              <a:t>toute personne physique qui exerce à titre indépendant une activité professionnelle, </a:t>
            </a:r>
            <a:r>
              <a:rPr lang="fr-BE" b="1" dirty="0">
                <a:latin typeface="Constantia" panose="02030602050306030303" pitchFamily="18" charset="0"/>
                <a:ea typeface="Calibri" panose="020F0502020204030204" pitchFamily="34" charset="0"/>
                <a:cs typeface="Times New Roman" panose="02020603050405020304" pitchFamily="18" charset="0"/>
              </a:rPr>
              <a:t>ainsi que</a:t>
            </a:r>
            <a:r>
              <a:rPr lang="fr-BE" b="1" i="1" dirty="0">
                <a:latin typeface="Constantia" panose="02030602050306030303" pitchFamily="18" charset="0"/>
                <a:ea typeface="Calibri" panose="020F0502020204030204" pitchFamily="34" charset="0"/>
                <a:cs typeface="Times New Roman" panose="02020603050405020304" pitchFamily="18" charset="0"/>
              </a:rPr>
              <a:t> </a:t>
            </a:r>
            <a:r>
              <a:rPr lang="fr-BE" b="1" i="1" dirty="0" smtClean="0">
                <a:latin typeface="Constantia" panose="02030602050306030303" pitchFamily="18" charset="0"/>
                <a:ea typeface="Calibri" panose="020F0502020204030204" pitchFamily="34" charset="0"/>
                <a:cs typeface="Times New Roman" panose="02020603050405020304" pitchFamily="18" charset="0"/>
              </a:rPr>
              <a:t>«toute </a:t>
            </a:r>
            <a:r>
              <a:rPr lang="fr-BE" b="1" i="1" dirty="0">
                <a:latin typeface="Constantia" panose="02030602050306030303" pitchFamily="18" charset="0"/>
                <a:ea typeface="Calibri" panose="020F0502020204030204" pitchFamily="34" charset="0"/>
                <a:cs typeface="Times New Roman" panose="02020603050405020304" pitchFamily="18" charset="0"/>
              </a:rPr>
              <a:t>personne morale » (à l’exclusion des personnes morales de droit public</a:t>
            </a:r>
            <a:r>
              <a:rPr lang="fr-BE" dirty="0">
                <a:latin typeface="Constantia" panose="02030602050306030303" pitchFamily="18" charset="0"/>
                <a:ea typeface="Calibri" panose="020F0502020204030204" pitchFamily="34" charset="0"/>
                <a:cs typeface="Times New Roman" panose="02020603050405020304" pitchFamily="18" charset="0"/>
              </a:rPr>
              <a:t>) </a:t>
            </a:r>
            <a:r>
              <a:rPr lang="fr-BE" dirty="0" smtClean="0">
                <a:latin typeface="Constantia" panose="02030602050306030303" pitchFamily="18" charset="0"/>
                <a:ea typeface="Calibri" panose="020F0502020204030204" pitchFamily="34" charset="0"/>
                <a:cs typeface="Times New Roman" panose="02020603050405020304" pitchFamily="18" charset="0"/>
              </a:rPr>
              <a:t>».</a:t>
            </a:r>
          </a:p>
          <a:p>
            <a:pPr marL="285750" indent="-285750" algn="just">
              <a:lnSpc>
                <a:spcPct val="107000"/>
              </a:lnSpc>
              <a:spcAft>
                <a:spcPts val="800"/>
              </a:spcAft>
              <a:buFont typeface="Wingdings" panose="05000000000000000000" pitchFamily="2" charset="2"/>
              <a:buChar char="Ø"/>
            </a:pPr>
            <a:r>
              <a:rPr lang="fr-BE" dirty="0" smtClean="0">
                <a:effectLst/>
                <a:latin typeface="Constantia" panose="02030602050306030303" pitchFamily="18" charset="0"/>
                <a:ea typeface="Calibri" panose="020F0502020204030204" pitchFamily="34" charset="0"/>
                <a:cs typeface="Times New Roman" panose="02020603050405020304" pitchFamily="18" charset="0"/>
              </a:rPr>
              <a:t>Disparition de la notion de commerçant.</a:t>
            </a:r>
            <a:endParaRPr lang="fr-B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ZoneTexte 6"/>
          <p:cNvSpPr txBox="1"/>
          <p:nvPr/>
        </p:nvSpPr>
        <p:spPr>
          <a:xfrm>
            <a:off x="397864" y="3930931"/>
            <a:ext cx="3273012" cy="369332"/>
          </a:xfrm>
          <a:prstGeom prst="rect">
            <a:avLst/>
          </a:prstGeom>
          <a:noFill/>
        </p:spPr>
        <p:txBody>
          <a:bodyPr wrap="none" rtlCol="0">
            <a:spAutoFit/>
          </a:bodyPr>
          <a:lstStyle/>
          <a:p>
            <a:pPr marL="285750" indent="-285750">
              <a:buFont typeface="Wingdings" panose="05000000000000000000" pitchFamily="2" charset="2"/>
              <a:buChar char="Ø"/>
            </a:pPr>
            <a:r>
              <a:rPr lang="fr-BE" dirty="0" smtClean="0">
                <a:latin typeface="Constantia" panose="02030602050306030303" pitchFamily="18" charset="0"/>
                <a:ea typeface="Calibri" panose="020F0502020204030204" pitchFamily="34" charset="0"/>
                <a:cs typeface="Times New Roman" panose="02020603050405020304" pitchFamily="18" charset="0"/>
              </a:rPr>
              <a:t>Entrée </a:t>
            </a:r>
            <a:r>
              <a:rPr lang="fr-BE" dirty="0">
                <a:latin typeface="Constantia" panose="02030602050306030303" pitchFamily="18" charset="0"/>
                <a:ea typeface="Calibri" panose="020F0502020204030204" pitchFamily="34" charset="0"/>
                <a:cs typeface="Times New Roman" panose="02020603050405020304" pitchFamily="18" charset="0"/>
              </a:rPr>
              <a:t>en vigueur 1 mai 2018</a:t>
            </a:r>
          </a:p>
        </p:txBody>
      </p:sp>
      <p:sp>
        <p:nvSpPr>
          <p:cNvPr id="2" name="ZoneTexte 1"/>
          <p:cNvSpPr txBox="1"/>
          <p:nvPr/>
        </p:nvSpPr>
        <p:spPr>
          <a:xfrm>
            <a:off x="409424" y="4581128"/>
            <a:ext cx="8403128" cy="1754326"/>
          </a:xfrm>
          <a:prstGeom prst="rect">
            <a:avLst/>
          </a:prstGeom>
          <a:noFill/>
        </p:spPr>
        <p:txBody>
          <a:bodyPr wrap="square" rtlCol="0">
            <a:spAutoFit/>
          </a:bodyPr>
          <a:lstStyle/>
          <a:p>
            <a:pPr marL="285750" indent="-285750" algn="just">
              <a:buFont typeface="Wingdings" panose="05000000000000000000" pitchFamily="2" charset="2"/>
              <a:buChar char="§"/>
            </a:pPr>
            <a:r>
              <a:rPr lang="fr-BE" dirty="0" smtClean="0">
                <a:latin typeface="Constantia" panose="02030602050306030303" pitchFamily="18" charset="0"/>
              </a:rPr>
              <a:t>L’indépendant (commerçant ou non) en difficulté n’a plus accès au règlement collectif de dettes. </a:t>
            </a:r>
            <a:endParaRPr lang="fr-BE" dirty="0">
              <a:latin typeface="Constantia" panose="02030602050306030303" pitchFamily="18" charset="0"/>
            </a:endParaRPr>
          </a:p>
          <a:p>
            <a:pPr marL="285750" indent="-285750" algn="just">
              <a:buFont typeface="Wingdings" panose="05000000000000000000" pitchFamily="2" charset="2"/>
              <a:buChar char="§"/>
            </a:pPr>
            <a:r>
              <a:rPr lang="fr-BE" dirty="0" smtClean="0">
                <a:latin typeface="Constantia" panose="02030602050306030303" pitchFamily="18" charset="0"/>
              </a:rPr>
              <a:t>Médiation amiable</a:t>
            </a:r>
          </a:p>
          <a:p>
            <a:pPr marL="285750" indent="-285750" algn="just">
              <a:buFont typeface="Wingdings" panose="05000000000000000000" pitchFamily="2" charset="2"/>
              <a:buChar char="§"/>
            </a:pPr>
            <a:r>
              <a:rPr lang="fr-BE" dirty="0" smtClean="0">
                <a:latin typeface="Constantia" panose="02030602050306030303" pitchFamily="18" charset="0"/>
              </a:rPr>
              <a:t>Médiation d’entreprise</a:t>
            </a:r>
          </a:p>
          <a:p>
            <a:pPr marL="285750" indent="-285750" algn="just">
              <a:buFont typeface="Wingdings" panose="05000000000000000000" pitchFamily="2" charset="2"/>
              <a:buChar char="§"/>
            </a:pPr>
            <a:r>
              <a:rPr lang="fr-BE" dirty="0" smtClean="0">
                <a:latin typeface="Constantia" panose="02030602050306030303" pitchFamily="18" charset="0"/>
              </a:rPr>
              <a:t>Réorganisation judiciaire</a:t>
            </a:r>
          </a:p>
          <a:p>
            <a:pPr marL="285750" indent="-285750" algn="just">
              <a:buFont typeface="Wingdings" panose="05000000000000000000" pitchFamily="2" charset="2"/>
              <a:buChar char="§"/>
            </a:pPr>
            <a:r>
              <a:rPr lang="fr-BE" dirty="0" smtClean="0">
                <a:latin typeface="Constantia" panose="02030602050306030303" pitchFamily="18" charset="0"/>
              </a:rPr>
              <a:t>Faillite</a:t>
            </a:r>
          </a:p>
        </p:txBody>
      </p:sp>
      <p:sp>
        <p:nvSpPr>
          <p:cNvPr id="4" name="ZoneTexte 3"/>
          <p:cNvSpPr txBox="1"/>
          <p:nvPr/>
        </p:nvSpPr>
        <p:spPr>
          <a:xfrm>
            <a:off x="397864" y="776523"/>
            <a:ext cx="2442015" cy="461665"/>
          </a:xfrm>
          <a:prstGeom prst="rect">
            <a:avLst/>
          </a:prstGeom>
          <a:noFill/>
        </p:spPr>
        <p:txBody>
          <a:bodyPr wrap="none" rtlCol="0">
            <a:spAutoFit/>
          </a:bodyPr>
          <a:lstStyle/>
          <a:p>
            <a:r>
              <a:rPr lang="fr-BE" sz="2400" dirty="0" smtClean="0">
                <a:solidFill>
                  <a:srgbClr val="00B0F0"/>
                </a:solidFill>
              </a:rPr>
              <a:t>1.1. Indépendants</a:t>
            </a:r>
            <a:endParaRPr lang="fr-BE" sz="2400" dirty="0">
              <a:solidFill>
                <a:srgbClr val="00B0F0"/>
              </a:solidFill>
            </a:endParaRPr>
          </a:p>
        </p:txBody>
      </p:sp>
    </p:spTree>
    <p:extLst>
      <p:ext uri="{BB962C8B-B14F-4D97-AF65-F5344CB8AC3E}">
        <p14:creationId xmlns:p14="http://schemas.microsoft.com/office/powerpoint/2010/main" val="15663886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404664"/>
            <a:ext cx="8352928" cy="646331"/>
          </a:xfrm>
          <a:prstGeom prst="rect">
            <a:avLst/>
          </a:prstGeom>
        </p:spPr>
        <p:txBody>
          <a:bodyPr wrap="square">
            <a:spAutoFit/>
          </a:bodyPr>
          <a:lstStyle/>
          <a:p>
            <a:pPr algn="just"/>
            <a:r>
              <a:rPr lang="fr-BE" dirty="0" smtClean="0">
                <a:solidFill>
                  <a:srgbClr val="FF0000"/>
                </a:solidFill>
                <a:latin typeface="Constantia" panose="02030602050306030303" pitchFamily="18" charset="0"/>
                <a:ea typeface="Calibri" panose="020F0502020204030204" pitchFamily="34" charset="0"/>
                <a:cs typeface="Times New Roman" panose="02020603050405020304" pitchFamily="18" charset="0"/>
              </a:rPr>
              <a:t>Mais</a:t>
            </a:r>
            <a:r>
              <a:rPr lang="fr-BE" dirty="0" smtClean="0">
                <a:latin typeface="Constantia" panose="02030602050306030303" pitchFamily="18" charset="0"/>
                <a:ea typeface="Calibri" panose="020F0502020204030204" pitchFamily="34" charset="0"/>
                <a:cs typeface="Times New Roman" panose="02020603050405020304" pitchFamily="18" charset="0"/>
              </a:rPr>
              <a:t> voir </a:t>
            </a:r>
            <a:r>
              <a:rPr lang="fr-BE" dirty="0" smtClean="0">
                <a:solidFill>
                  <a:srgbClr val="FF0000"/>
                </a:solidFill>
                <a:latin typeface="Constantia" panose="02030602050306030303" pitchFamily="18" charset="0"/>
                <a:ea typeface="Calibri" panose="020F0502020204030204" pitchFamily="34" charset="0"/>
                <a:cs typeface="Times New Roman" panose="02020603050405020304" pitchFamily="18" charset="0"/>
              </a:rPr>
              <a:t>loi </a:t>
            </a:r>
            <a:r>
              <a:rPr lang="fr-BE" dirty="0">
                <a:solidFill>
                  <a:srgbClr val="FF0000"/>
                </a:solidFill>
                <a:latin typeface="Constantia" panose="02030602050306030303" pitchFamily="18" charset="0"/>
                <a:ea typeface="Calibri" panose="020F0502020204030204" pitchFamily="34" charset="0"/>
                <a:cs typeface="Times New Roman" panose="02020603050405020304" pitchFamily="18" charset="0"/>
              </a:rPr>
              <a:t>« réparatrice » du 15 avril 2018 portant réforme du droit des </a:t>
            </a:r>
            <a:r>
              <a:rPr lang="fr-BE" dirty="0" smtClean="0">
                <a:solidFill>
                  <a:srgbClr val="FF0000"/>
                </a:solidFill>
                <a:latin typeface="Constantia" panose="02030602050306030303" pitchFamily="18" charset="0"/>
                <a:ea typeface="Calibri" panose="020F0502020204030204" pitchFamily="34" charset="0"/>
                <a:cs typeface="Times New Roman" panose="02020603050405020304" pitchFamily="18" charset="0"/>
              </a:rPr>
              <a:t>entreprises.</a:t>
            </a:r>
          </a:p>
        </p:txBody>
      </p:sp>
      <p:sp>
        <p:nvSpPr>
          <p:cNvPr id="5" name="Rectangle 4"/>
          <p:cNvSpPr/>
          <p:nvPr/>
        </p:nvSpPr>
        <p:spPr>
          <a:xfrm>
            <a:off x="423992" y="1159537"/>
            <a:ext cx="8349480" cy="1200329"/>
          </a:xfrm>
          <a:prstGeom prst="rect">
            <a:avLst/>
          </a:prstGeom>
        </p:spPr>
        <p:txBody>
          <a:bodyPr wrap="square">
            <a:spAutoFit/>
          </a:bodyPr>
          <a:lstStyle/>
          <a:p>
            <a:pPr marL="285750" indent="-285750">
              <a:buFont typeface="Wingdings" panose="05000000000000000000" pitchFamily="2" charset="2"/>
              <a:buChar char="Ø"/>
            </a:pPr>
            <a:r>
              <a:rPr lang="fr-BE" dirty="0">
                <a:latin typeface="Constantia" panose="02030602050306030303" pitchFamily="18" charset="0"/>
                <a:ea typeface="Calibri" panose="020F0502020204030204" pitchFamily="34" charset="0"/>
                <a:cs typeface="Times New Roman" panose="02020603050405020304" pitchFamily="18" charset="0"/>
              </a:rPr>
              <a:t>A</a:t>
            </a:r>
            <a:r>
              <a:rPr lang="fr-BE" dirty="0" smtClean="0">
                <a:latin typeface="Constantia" panose="02030602050306030303" pitchFamily="18" charset="0"/>
                <a:ea typeface="Calibri" panose="020F0502020204030204" pitchFamily="34" charset="0"/>
                <a:cs typeface="Times New Roman" panose="02020603050405020304" pitchFamily="18" charset="0"/>
              </a:rPr>
              <a:t>rticle </a:t>
            </a:r>
            <a:r>
              <a:rPr lang="fr-BE" dirty="0">
                <a:latin typeface="Constantia" panose="02030602050306030303" pitchFamily="18" charset="0"/>
                <a:ea typeface="Calibri" panose="020F0502020204030204" pitchFamily="34" charset="0"/>
                <a:cs typeface="Times New Roman" panose="02020603050405020304" pitchFamily="18" charset="0"/>
              </a:rPr>
              <a:t>254 : « </a:t>
            </a:r>
            <a:r>
              <a:rPr lang="fr-BE" b="1" dirty="0">
                <a:latin typeface="Constantia" panose="02030602050306030303" pitchFamily="18" charset="0"/>
                <a:ea typeface="Calibri" panose="020F0502020204030204" pitchFamily="34" charset="0"/>
                <a:cs typeface="Times New Roman" panose="02020603050405020304" pitchFamily="18" charset="0"/>
              </a:rPr>
              <a:t>à compter de la date d’entrée en vigueur de la présente loi</a:t>
            </a:r>
            <a:r>
              <a:rPr lang="fr-BE" dirty="0">
                <a:latin typeface="Constantia" panose="02030602050306030303" pitchFamily="18" charset="0"/>
                <a:ea typeface="Calibri" panose="020F0502020204030204" pitchFamily="34" charset="0"/>
                <a:cs typeface="Times New Roman" panose="02020603050405020304" pitchFamily="18" charset="0"/>
              </a:rPr>
              <a:t>, </a:t>
            </a:r>
            <a:r>
              <a:rPr lang="fr-BE" i="1" dirty="0">
                <a:latin typeface="Constantia" panose="02030602050306030303" pitchFamily="18" charset="0"/>
                <a:ea typeface="Calibri" panose="020F0502020204030204" pitchFamily="34" charset="0"/>
                <a:cs typeface="Times New Roman" panose="02020603050405020304" pitchFamily="18" charset="0"/>
              </a:rPr>
              <a:t>sauf dispositions contraires, dans toutes les lois, la notion de « commerçant » au sens de l’article 1er du Code de commerce doit être comprise comme « entreprise » au sens de l’article I.1. du Code de droit économique </a:t>
            </a:r>
            <a:r>
              <a:rPr lang="fr-BE" dirty="0">
                <a:latin typeface="Constantia" panose="02030602050306030303" pitchFamily="18" charset="0"/>
                <a:ea typeface="Calibri" panose="020F0502020204030204" pitchFamily="34" charset="0"/>
                <a:cs typeface="Times New Roman" panose="02020603050405020304" pitchFamily="18" charset="0"/>
              </a:rPr>
              <a:t>». </a:t>
            </a:r>
            <a:endParaRPr lang="fr-BE" dirty="0"/>
          </a:p>
        </p:txBody>
      </p:sp>
      <p:sp>
        <p:nvSpPr>
          <p:cNvPr id="6" name="ZoneTexte 5"/>
          <p:cNvSpPr txBox="1"/>
          <p:nvPr/>
        </p:nvSpPr>
        <p:spPr>
          <a:xfrm>
            <a:off x="395536" y="2638606"/>
            <a:ext cx="8946873" cy="369332"/>
          </a:xfrm>
          <a:prstGeom prst="rect">
            <a:avLst/>
          </a:prstGeom>
          <a:noFill/>
        </p:spPr>
        <p:txBody>
          <a:bodyPr wrap="none" rtlCol="0">
            <a:spAutoFit/>
          </a:bodyPr>
          <a:lstStyle/>
          <a:p>
            <a:pPr marL="285750" indent="-285750">
              <a:buFont typeface="Wingdings" panose="05000000000000000000" pitchFamily="2" charset="2"/>
              <a:buChar char="Ø"/>
            </a:pPr>
            <a:r>
              <a:rPr lang="fr-BE" dirty="0" smtClean="0">
                <a:latin typeface="Constantia" panose="02030602050306030303" pitchFamily="18" charset="0"/>
              </a:rPr>
              <a:t>Entrée en vigueur: 1</a:t>
            </a:r>
            <a:r>
              <a:rPr lang="fr-BE" baseline="30000" dirty="0" smtClean="0">
                <a:latin typeface="Constantia" panose="02030602050306030303" pitchFamily="18" charset="0"/>
              </a:rPr>
              <a:t>er</a:t>
            </a:r>
            <a:r>
              <a:rPr lang="fr-BE" dirty="0" smtClean="0">
                <a:latin typeface="Constantia" panose="02030602050306030303" pitchFamily="18" charset="0"/>
              </a:rPr>
              <a:t> novembre 2018 (sauf arrêté royal qui en déciderait autrement)</a:t>
            </a:r>
            <a:endParaRPr lang="fr-BE" dirty="0">
              <a:latin typeface="Constantia" panose="02030602050306030303" pitchFamily="18" charset="0"/>
            </a:endParaRPr>
          </a:p>
        </p:txBody>
      </p:sp>
      <p:sp>
        <p:nvSpPr>
          <p:cNvPr id="7" name="ZoneTexte 6"/>
          <p:cNvSpPr txBox="1"/>
          <p:nvPr/>
        </p:nvSpPr>
        <p:spPr>
          <a:xfrm>
            <a:off x="1251025" y="3441750"/>
            <a:ext cx="6425926" cy="1200329"/>
          </a:xfrm>
          <a:prstGeom prst="rect">
            <a:avLst/>
          </a:prstGeom>
          <a:noFill/>
        </p:spPr>
        <p:txBody>
          <a:bodyPr wrap="none" rtlCol="0">
            <a:spAutoFit/>
          </a:bodyPr>
          <a:lstStyle/>
          <a:p>
            <a:r>
              <a:rPr lang="fr-BE" dirty="0" smtClean="0">
                <a:latin typeface="Constantia" panose="02030602050306030303" pitchFamily="18" charset="0"/>
              </a:rPr>
              <a:t>A partir de quand les indépendants n’ont-ils plus accès au RCD?</a:t>
            </a:r>
          </a:p>
          <a:p>
            <a:pPr marL="285750" indent="-285750">
              <a:buFont typeface="Wingdings" panose="05000000000000000000" pitchFamily="2" charset="2"/>
              <a:buChar char="Ø"/>
            </a:pPr>
            <a:r>
              <a:rPr lang="fr-BE" dirty="0" smtClean="0">
                <a:latin typeface="Constantia" panose="02030602050306030303" pitchFamily="18" charset="0"/>
              </a:rPr>
              <a:t>1</a:t>
            </a:r>
            <a:r>
              <a:rPr lang="fr-BE" baseline="30000" dirty="0" smtClean="0">
                <a:latin typeface="Constantia" panose="02030602050306030303" pitchFamily="18" charset="0"/>
              </a:rPr>
              <a:t>er</a:t>
            </a:r>
            <a:r>
              <a:rPr lang="fr-BE" dirty="0" smtClean="0">
                <a:latin typeface="Constantia" panose="02030602050306030303" pitchFamily="18" charset="0"/>
              </a:rPr>
              <a:t> mai?</a:t>
            </a:r>
          </a:p>
          <a:p>
            <a:pPr marL="285750" indent="-285750">
              <a:buFont typeface="Wingdings" panose="05000000000000000000" pitchFamily="2" charset="2"/>
              <a:buChar char="Ø"/>
            </a:pPr>
            <a:r>
              <a:rPr lang="fr-BE" dirty="0" smtClean="0">
                <a:latin typeface="Constantia" panose="02030602050306030303" pitchFamily="18" charset="0"/>
              </a:rPr>
              <a:t>1</a:t>
            </a:r>
            <a:r>
              <a:rPr lang="fr-BE" baseline="30000" dirty="0" smtClean="0">
                <a:latin typeface="Constantia" panose="02030602050306030303" pitchFamily="18" charset="0"/>
              </a:rPr>
              <a:t>er</a:t>
            </a:r>
            <a:r>
              <a:rPr lang="fr-BE" dirty="0" smtClean="0">
                <a:latin typeface="Constantia" panose="02030602050306030303" pitchFamily="18" charset="0"/>
              </a:rPr>
              <a:t> novembre?</a:t>
            </a:r>
          </a:p>
          <a:p>
            <a:endParaRPr lang="fr-BE" dirty="0"/>
          </a:p>
        </p:txBody>
      </p:sp>
      <p:sp>
        <p:nvSpPr>
          <p:cNvPr id="9" name="ZoneTexte 8"/>
          <p:cNvSpPr txBox="1"/>
          <p:nvPr/>
        </p:nvSpPr>
        <p:spPr>
          <a:xfrm>
            <a:off x="213531" y="5229200"/>
            <a:ext cx="8716938" cy="923330"/>
          </a:xfrm>
          <a:prstGeom prst="rect">
            <a:avLst/>
          </a:prstGeom>
          <a:noFill/>
        </p:spPr>
        <p:txBody>
          <a:bodyPr wrap="none" rtlCol="0">
            <a:spAutoFit/>
          </a:bodyPr>
          <a:lstStyle/>
          <a:p>
            <a:r>
              <a:rPr lang="fr-BE" dirty="0" smtClean="0">
                <a:latin typeface="Constantia" panose="02030602050306030303" pitchFamily="18" charset="0"/>
              </a:rPr>
              <a:t>Attention: pour les anciens indépendants, rien ne change:</a:t>
            </a:r>
          </a:p>
          <a:p>
            <a:pPr marL="285750" indent="-285750">
              <a:buFontTx/>
              <a:buChar char="-"/>
            </a:pPr>
            <a:r>
              <a:rPr lang="fr-BE" dirty="0" smtClean="0">
                <a:latin typeface="Constantia" panose="02030602050306030303" pitchFamily="18" charset="0"/>
              </a:rPr>
              <a:t>l’indépendant qui a cessé son activité depuis plus de 6 mois peut introduire un RCD</a:t>
            </a:r>
          </a:p>
          <a:p>
            <a:pPr marL="285750" indent="-285750">
              <a:buFontTx/>
              <a:buChar char="-"/>
            </a:pPr>
            <a:r>
              <a:rPr lang="fr-BE" dirty="0" smtClean="0">
                <a:latin typeface="Constantia" panose="02030602050306030303" pitchFamily="18" charset="0"/>
              </a:rPr>
              <a:t>L’indépendant dont la faillite est clôturée peut introduire un RCD. </a:t>
            </a:r>
            <a:endParaRPr lang="fr-BE" dirty="0">
              <a:latin typeface="Constantia" panose="02030602050306030303" pitchFamily="18" charset="0"/>
            </a:endParaRPr>
          </a:p>
        </p:txBody>
      </p:sp>
      <p:sp>
        <p:nvSpPr>
          <p:cNvPr id="2" name="Rectangle 1"/>
          <p:cNvSpPr/>
          <p:nvPr/>
        </p:nvSpPr>
        <p:spPr>
          <a:xfrm>
            <a:off x="971600" y="3286678"/>
            <a:ext cx="6984776" cy="15104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 name="Rectangle 2"/>
          <p:cNvSpPr/>
          <p:nvPr/>
        </p:nvSpPr>
        <p:spPr>
          <a:xfrm>
            <a:off x="251520" y="5075892"/>
            <a:ext cx="8784976" cy="13054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991107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71001" y="317991"/>
            <a:ext cx="4831707" cy="461665"/>
          </a:xfrm>
          <a:prstGeom prst="rect">
            <a:avLst/>
          </a:prstGeom>
          <a:noFill/>
        </p:spPr>
        <p:txBody>
          <a:bodyPr wrap="none" rtlCol="0">
            <a:spAutoFit/>
          </a:bodyPr>
          <a:lstStyle/>
          <a:p>
            <a:r>
              <a:rPr lang="fr-BE" sz="2400" dirty="0" smtClean="0">
                <a:solidFill>
                  <a:srgbClr val="00B0F0"/>
                </a:solidFill>
                <a:latin typeface="Constantia" panose="02030602050306030303" pitchFamily="18" charset="0"/>
              </a:rPr>
              <a:t>1.2. Ventes – article  1675/7 §2 du CJ</a:t>
            </a:r>
          </a:p>
        </p:txBody>
      </p:sp>
      <p:sp>
        <p:nvSpPr>
          <p:cNvPr id="2" name="ZoneTexte 1"/>
          <p:cNvSpPr txBox="1"/>
          <p:nvPr/>
        </p:nvSpPr>
        <p:spPr>
          <a:xfrm>
            <a:off x="179512" y="837316"/>
            <a:ext cx="8640960" cy="1015663"/>
          </a:xfrm>
          <a:prstGeom prst="rect">
            <a:avLst/>
          </a:prstGeom>
          <a:noFill/>
        </p:spPr>
        <p:txBody>
          <a:bodyPr wrap="square" rtlCol="0">
            <a:spAutoFit/>
          </a:bodyPr>
          <a:lstStyle/>
          <a:p>
            <a:pPr algn="just"/>
            <a:r>
              <a:rPr lang="fr-BE" sz="2000" b="1" i="1" dirty="0" smtClean="0">
                <a:latin typeface="Constantia" panose="02030602050306030303" pitchFamily="18" charset="0"/>
              </a:rPr>
              <a:t>a) Possibilité de demander la </a:t>
            </a:r>
            <a:r>
              <a:rPr lang="fr-BE" sz="2000" b="1" i="1" dirty="0" smtClean="0">
                <a:solidFill>
                  <a:srgbClr val="FF0000"/>
                </a:solidFill>
                <a:latin typeface="Constantia" panose="02030602050306030303" pitchFamily="18" charset="0"/>
              </a:rPr>
              <a:t>suspension de la vente forcée </a:t>
            </a:r>
            <a:r>
              <a:rPr lang="fr-BE" sz="2000" b="1" i="1" dirty="0" smtClean="0">
                <a:latin typeface="Constantia" panose="02030602050306030303" pitchFamily="18" charset="0"/>
              </a:rPr>
              <a:t>entamée avant l’introduction du RCD si l’intérêt de la masse l’exige. Modification de l’article 1675/7 §2 du CJ</a:t>
            </a:r>
            <a:endParaRPr lang="fr-BE" sz="2000" b="1" i="1" dirty="0">
              <a:latin typeface="Constantia" panose="02030602050306030303" pitchFamily="18" charset="0"/>
            </a:endParaRPr>
          </a:p>
        </p:txBody>
      </p:sp>
      <p:sp>
        <p:nvSpPr>
          <p:cNvPr id="3" name="ZoneTexte 2"/>
          <p:cNvSpPr txBox="1"/>
          <p:nvPr/>
        </p:nvSpPr>
        <p:spPr>
          <a:xfrm>
            <a:off x="539552" y="1958158"/>
            <a:ext cx="1764714" cy="369332"/>
          </a:xfrm>
          <a:prstGeom prst="rect">
            <a:avLst/>
          </a:prstGeom>
          <a:noFill/>
        </p:spPr>
        <p:txBody>
          <a:bodyPr wrap="none" rtlCol="0">
            <a:spAutoFit/>
          </a:bodyPr>
          <a:lstStyle/>
          <a:p>
            <a:r>
              <a:rPr lang="fr-BE" i="1" u="sng" dirty="0" smtClean="0">
                <a:solidFill>
                  <a:srgbClr val="00B050"/>
                </a:solidFill>
                <a:latin typeface="Constantia" panose="02030602050306030303" pitchFamily="18" charset="0"/>
              </a:rPr>
              <a:t>Vente mobilière</a:t>
            </a:r>
            <a:endParaRPr lang="fr-BE" i="1" u="sng" dirty="0">
              <a:solidFill>
                <a:srgbClr val="00B050"/>
              </a:solidFill>
              <a:latin typeface="Constantia" panose="02030602050306030303" pitchFamily="18" charset="0"/>
            </a:endParaRPr>
          </a:p>
        </p:txBody>
      </p:sp>
      <p:sp>
        <p:nvSpPr>
          <p:cNvPr id="7" name="ZoneTexte 6"/>
          <p:cNvSpPr txBox="1"/>
          <p:nvPr/>
        </p:nvSpPr>
        <p:spPr>
          <a:xfrm>
            <a:off x="170376" y="2420888"/>
            <a:ext cx="8765495" cy="1815882"/>
          </a:xfrm>
          <a:prstGeom prst="rect">
            <a:avLst/>
          </a:prstGeom>
          <a:noFill/>
        </p:spPr>
        <p:txBody>
          <a:bodyPr wrap="square" rtlCol="0">
            <a:spAutoFit/>
          </a:bodyPr>
          <a:lstStyle/>
          <a:p>
            <a:r>
              <a:rPr lang="fr-BE" sz="1600" b="1" dirty="0" smtClean="0"/>
              <a:t>« </a:t>
            </a:r>
            <a:r>
              <a:rPr lang="fr-BE" sz="1600" i="1" dirty="0" smtClean="0">
                <a:latin typeface="Constantia" panose="02030602050306030303" pitchFamily="18" charset="0"/>
              </a:rPr>
              <a:t>Toutes </a:t>
            </a:r>
            <a:r>
              <a:rPr lang="fr-BE" sz="1600" i="1" dirty="0">
                <a:latin typeface="Constantia" panose="02030602050306030303" pitchFamily="18" charset="0"/>
              </a:rPr>
              <a:t>les voies d'exécution qui tendent au paiement d'une somme d'argent sont suspendues. Il en est de même pour les saisies pratiquées antérieurement à la décision d'admissibilité. Ces dernières conservent cependant leur caractère conservatoire.</a:t>
            </a:r>
            <a:br>
              <a:rPr lang="fr-BE" sz="1600" i="1" dirty="0">
                <a:latin typeface="Constantia" panose="02030602050306030303" pitchFamily="18" charset="0"/>
              </a:rPr>
            </a:br>
            <a:r>
              <a:rPr lang="fr-BE" sz="1600" i="1" dirty="0">
                <a:latin typeface="Constantia" panose="02030602050306030303" pitchFamily="18" charset="0"/>
              </a:rPr>
              <a:t> </a:t>
            </a:r>
            <a:r>
              <a:rPr lang="fr-BE" sz="1600" i="1" dirty="0" smtClean="0">
                <a:solidFill>
                  <a:srgbClr val="FF0000"/>
                </a:solidFill>
                <a:latin typeface="Constantia" panose="02030602050306030303" pitchFamily="18" charset="0"/>
              </a:rPr>
              <a:t>Toutefois</a:t>
            </a:r>
            <a:r>
              <a:rPr lang="fr-BE" sz="1600" i="1" dirty="0">
                <a:latin typeface="Constantia" panose="02030602050306030303" pitchFamily="18" charset="0"/>
              </a:rPr>
              <a:t>, si antérieurement à cette décision, </a:t>
            </a:r>
            <a:r>
              <a:rPr lang="fr-BE" sz="1600" i="1" u="sng" dirty="0">
                <a:latin typeface="Constantia" panose="02030602050306030303" pitchFamily="18" charset="0"/>
              </a:rPr>
              <a:t>le jour de la vente forcée des meubles saisis a déjà été fixé et publié par les affiches, cette vente a lieu pour le compte de la masse.</a:t>
            </a:r>
            <a:r>
              <a:rPr lang="fr-BE" sz="1600" i="1" dirty="0">
                <a:latin typeface="Constantia" panose="02030602050306030303" pitchFamily="18" charset="0"/>
              </a:rPr>
              <a:t> </a:t>
            </a:r>
            <a:r>
              <a:rPr lang="fr-BE" sz="1600" i="1" dirty="0">
                <a:solidFill>
                  <a:srgbClr val="FF0000"/>
                </a:solidFill>
                <a:latin typeface="Constantia" panose="02030602050306030303" pitchFamily="18" charset="0"/>
              </a:rPr>
              <a:t>Si l'intérêt de la masse l'exige</a:t>
            </a:r>
            <a:r>
              <a:rPr lang="fr-BE" sz="1600" i="1" dirty="0">
                <a:latin typeface="Constantia" panose="02030602050306030303" pitchFamily="18" charset="0"/>
              </a:rPr>
              <a:t>, le tribunal du travail peut, sur la demande du débiteur ou du médiateur de dettes agissant dans le cadre d'un plan de règlement judiciaire, autoriser la remise ou l'abandon de la </a:t>
            </a:r>
            <a:r>
              <a:rPr lang="fr-BE" sz="1600" i="1" dirty="0" smtClean="0">
                <a:latin typeface="Constantia" panose="02030602050306030303" pitchFamily="18" charset="0"/>
              </a:rPr>
              <a:t>vente</a:t>
            </a:r>
            <a:r>
              <a:rPr lang="fr-BE" sz="1600" dirty="0" smtClean="0"/>
              <a:t> ».</a:t>
            </a:r>
            <a:endParaRPr lang="fr-BE" sz="1600" dirty="0"/>
          </a:p>
        </p:txBody>
      </p:sp>
      <p:cxnSp>
        <p:nvCxnSpPr>
          <p:cNvPr id="6" name="Connecteur droit avec flèche 5"/>
          <p:cNvCxnSpPr/>
          <p:nvPr/>
        </p:nvCxnSpPr>
        <p:spPr>
          <a:xfrm>
            <a:off x="755576" y="5260262"/>
            <a:ext cx="832247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a:off x="1115616" y="5188254"/>
            <a:ext cx="0" cy="320419"/>
          </a:xfrm>
          <a:prstGeom prst="line">
            <a:avLst/>
          </a:prstGeom>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500511" y="4799216"/>
            <a:ext cx="1328822" cy="276999"/>
          </a:xfrm>
          <a:prstGeom prst="rect">
            <a:avLst/>
          </a:prstGeom>
          <a:noFill/>
        </p:spPr>
        <p:txBody>
          <a:bodyPr wrap="square" rtlCol="0">
            <a:spAutoFit/>
          </a:bodyPr>
          <a:lstStyle/>
          <a:p>
            <a:r>
              <a:rPr lang="fr-BE" sz="1200" dirty="0" smtClean="0">
                <a:latin typeface="Constantia" panose="02030602050306030303" pitchFamily="18" charset="0"/>
              </a:rPr>
              <a:t>Saisie mobilière</a:t>
            </a:r>
            <a:endParaRPr lang="fr-BE" sz="1200" dirty="0">
              <a:latin typeface="Constantia" panose="02030602050306030303" pitchFamily="18" charset="0"/>
            </a:endParaRPr>
          </a:p>
        </p:txBody>
      </p:sp>
      <p:cxnSp>
        <p:nvCxnSpPr>
          <p:cNvPr id="12" name="Connecteur droit 11"/>
          <p:cNvCxnSpPr/>
          <p:nvPr/>
        </p:nvCxnSpPr>
        <p:spPr>
          <a:xfrm>
            <a:off x="3635896" y="5129890"/>
            <a:ext cx="0" cy="286503"/>
          </a:xfrm>
          <a:prstGeom prst="line">
            <a:avLst/>
          </a:prstGeom>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3264961" y="4808325"/>
            <a:ext cx="801338" cy="276999"/>
          </a:xfrm>
          <a:prstGeom prst="rect">
            <a:avLst/>
          </a:prstGeom>
          <a:noFill/>
        </p:spPr>
        <p:txBody>
          <a:bodyPr wrap="square" rtlCol="0">
            <a:spAutoFit/>
          </a:bodyPr>
          <a:lstStyle>
            <a:defPPr>
              <a:defRPr lang="fr-FR"/>
            </a:defPPr>
            <a:lvl1pPr>
              <a:defRPr sz="1200">
                <a:latin typeface="Constantia" panose="02030602050306030303" pitchFamily="18" charset="0"/>
              </a:defRPr>
            </a:lvl1pPr>
          </a:lstStyle>
          <a:p>
            <a:r>
              <a:rPr lang="fr-BE" dirty="0"/>
              <a:t>Placards</a:t>
            </a:r>
          </a:p>
        </p:txBody>
      </p:sp>
      <p:cxnSp>
        <p:nvCxnSpPr>
          <p:cNvPr id="15" name="Connecteur droit 14"/>
          <p:cNvCxnSpPr/>
          <p:nvPr/>
        </p:nvCxnSpPr>
        <p:spPr>
          <a:xfrm>
            <a:off x="5398983" y="5149738"/>
            <a:ext cx="0" cy="286503"/>
          </a:xfrm>
          <a:prstGeom prst="line">
            <a:avLst/>
          </a:prstGeom>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4822363" y="4725144"/>
            <a:ext cx="1831718" cy="369332"/>
          </a:xfrm>
          <a:prstGeom prst="rect">
            <a:avLst/>
          </a:prstGeom>
          <a:noFill/>
        </p:spPr>
        <p:txBody>
          <a:bodyPr wrap="square" rtlCol="0">
            <a:spAutoFit/>
          </a:bodyPr>
          <a:lstStyle>
            <a:defPPr>
              <a:defRPr lang="fr-FR"/>
            </a:defPPr>
          </a:lstStyle>
          <a:p>
            <a:r>
              <a:rPr lang="fr-BE" dirty="0">
                <a:solidFill>
                  <a:srgbClr val="FF0000"/>
                </a:solidFill>
                <a:latin typeface="Constantia" panose="02030602050306030303" pitchFamily="18" charset="0"/>
              </a:rPr>
              <a:t>Vente publique</a:t>
            </a:r>
          </a:p>
        </p:txBody>
      </p:sp>
      <p:sp>
        <p:nvSpPr>
          <p:cNvPr id="19" name="ZoneTexte 18"/>
          <p:cNvSpPr txBox="1"/>
          <p:nvPr/>
        </p:nvSpPr>
        <p:spPr>
          <a:xfrm>
            <a:off x="2123727" y="5072728"/>
            <a:ext cx="395129" cy="369332"/>
          </a:xfrm>
          <a:prstGeom prst="rect">
            <a:avLst/>
          </a:prstGeom>
          <a:noFill/>
        </p:spPr>
        <p:txBody>
          <a:bodyPr wrap="square" rtlCol="0">
            <a:spAutoFit/>
          </a:bodyPr>
          <a:lstStyle/>
          <a:p>
            <a:r>
              <a:rPr lang="fr-BE" dirty="0" smtClean="0">
                <a:solidFill>
                  <a:srgbClr val="00B050"/>
                </a:solidFill>
                <a:latin typeface="Cambria" panose="02040503050406030204" pitchFamily="18" charset="0"/>
              </a:rPr>
              <a:t>∎</a:t>
            </a:r>
            <a:endParaRPr lang="fr-BE" dirty="0">
              <a:solidFill>
                <a:srgbClr val="00B050"/>
              </a:solidFill>
            </a:endParaRPr>
          </a:p>
        </p:txBody>
      </p:sp>
      <p:sp>
        <p:nvSpPr>
          <p:cNvPr id="20" name="ZoneTexte 19"/>
          <p:cNvSpPr txBox="1"/>
          <p:nvPr/>
        </p:nvSpPr>
        <p:spPr>
          <a:xfrm>
            <a:off x="1550693" y="5477073"/>
            <a:ext cx="1627955" cy="400110"/>
          </a:xfrm>
          <a:prstGeom prst="rect">
            <a:avLst/>
          </a:prstGeom>
          <a:noFill/>
        </p:spPr>
        <p:txBody>
          <a:bodyPr wrap="square" rtlCol="0">
            <a:spAutoFit/>
          </a:bodyPr>
          <a:lstStyle/>
          <a:p>
            <a:r>
              <a:rPr lang="fr-BE" sz="1000" dirty="0" smtClean="0">
                <a:solidFill>
                  <a:srgbClr val="00B050"/>
                </a:solidFill>
                <a:latin typeface="Contantia"/>
              </a:rPr>
              <a:t>Admissibilité:</a:t>
            </a:r>
          </a:p>
          <a:p>
            <a:r>
              <a:rPr lang="fr-BE" sz="1000" dirty="0" smtClean="0">
                <a:solidFill>
                  <a:srgbClr val="00B050"/>
                </a:solidFill>
                <a:latin typeface="Contantia"/>
              </a:rPr>
              <a:t>Suspension de la vente</a:t>
            </a:r>
            <a:endParaRPr lang="fr-BE" sz="1000" dirty="0">
              <a:solidFill>
                <a:srgbClr val="00B050"/>
              </a:solidFill>
              <a:latin typeface="Contantia"/>
            </a:endParaRPr>
          </a:p>
        </p:txBody>
      </p:sp>
      <p:sp>
        <p:nvSpPr>
          <p:cNvPr id="21" name="ZoneTexte 20"/>
          <p:cNvSpPr txBox="1"/>
          <p:nvPr/>
        </p:nvSpPr>
        <p:spPr>
          <a:xfrm>
            <a:off x="4211091" y="5044239"/>
            <a:ext cx="395129" cy="369332"/>
          </a:xfrm>
          <a:prstGeom prst="rect">
            <a:avLst/>
          </a:prstGeom>
          <a:noFill/>
        </p:spPr>
        <p:txBody>
          <a:bodyPr wrap="square" rtlCol="0">
            <a:spAutoFit/>
          </a:bodyPr>
          <a:lstStyle/>
          <a:p>
            <a:r>
              <a:rPr lang="fr-BE" dirty="0" smtClean="0">
                <a:solidFill>
                  <a:schemeClr val="tx2">
                    <a:lumMod val="60000"/>
                    <a:lumOff val="40000"/>
                  </a:schemeClr>
                </a:solidFill>
                <a:latin typeface="Cambria" panose="02040503050406030204" pitchFamily="18" charset="0"/>
              </a:rPr>
              <a:t>∎</a:t>
            </a:r>
            <a:endParaRPr lang="fr-BE" dirty="0">
              <a:solidFill>
                <a:schemeClr val="tx2">
                  <a:lumMod val="60000"/>
                  <a:lumOff val="40000"/>
                </a:schemeClr>
              </a:solidFill>
            </a:endParaRPr>
          </a:p>
        </p:txBody>
      </p:sp>
      <p:sp>
        <p:nvSpPr>
          <p:cNvPr id="22" name="ZoneTexte 21"/>
          <p:cNvSpPr txBox="1"/>
          <p:nvPr/>
        </p:nvSpPr>
        <p:spPr>
          <a:xfrm>
            <a:off x="3923928" y="5395478"/>
            <a:ext cx="1728192" cy="861774"/>
          </a:xfrm>
          <a:prstGeom prst="rect">
            <a:avLst/>
          </a:prstGeom>
          <a:noFill/>
        </p:spPr>
        <p:txBody>
          <a:bodyPr wrap="square" rtlCol="0">
            <a:spAutoFit/>
          </a:bodyPr>
          <a:lstStyle/>
          <a:p>
            <a:pPr algn="just"/>
            <a:r>
              <a:rPr lang="fr-BE" sz="1000" dirty="0" smtClean="0">
                <a:solidFill>
                  <a:schemeClr val="tx2">
                    <a:lumMod val="60000"/>
                    <a:lumOff val="40000"/>
                  </a:schemeClr>
                </a:solidFill>
                <a:latin typeface="Contantia"/>
              </a:rPr>
              <a:t>Admissibilité:</a:t>
            </a:r>
          </a:p>
          <a:p>
            <a:pPr algn="just"/>
            <a:r>
              <a:rPr lang="fr-BE" sz="1000" dirty="0" smtClean="0">
                <a:solidFill>
                  <a:schemeClr val="tx2">
                    <a:lumMod val="60000"/>
                    <a:lumOff val="40000"/>
                  </a:schemeClr>
                </a:solidFill>
                <a:latin typeface="Contantia"/>
              </a:rPr>
              <a:t>La </a:t>
            </a:r>
            <a:r>
              <a:rPr lang="fr-BE" sz="1000" u="sng" dirty="0" smtClean="0">
                <a:solidFill>
                  <a:schemeClr val="tx2">
                    <a:lumMod val="60000"/>
                    <a:lumOff val="40000"/>
                  </a:schemeClr>
                </a:solidFill>
                <a:latin typeface="Contantia"/>
              </a:rPr>
              <a:t>vente a lieu pour le compte de la </a:t>
            </a:r>
            <a:r>
              <a:rPr lang="fr-BE" sz="1000" b="1" u="sng" dirty="0" smtClean="0">
                <a:solidFill>
                  <a:schemeClr val="tx2">
                    <a:lumMod val="60000"/>
                    <a:lumOff val="40000"/>
                  </a:schemeClr>
                </a:solidFill>
                <a:latin typeface="Contantia"/>
              </a:rPr>
              <a:t>masse </a:t>
            </a:r>
            <a:r>
              <a:rPr lang="fr-BE" sz="1000" b="1" dirty="0" smtClean="0">
                <a:solidFill>
                  <a:schemeClr val="tx2">
                    <a:lumMod val="60000"/>
                    <a:lumOff val="40000"/>
                  </a:schemeClr>
                </a:solidFill>
                <a:latin typeface="Contantia"/>
              </a:rPr>
              <a:t>sauf </a:t>
            </a:r>
            <a:r>
              <a:rPr lang="fr-BE" sz="1000" dirty="0" smtClean="0">
                <a:solidFill>
                  <a:schemeClr val="tx2">
                    <a:lumMod val="60000"/>
                    <a:lumOff val="40000"/>
                  </a:schemeClr>
                </a:solidFill>
                <a:latin typeface="Contantia"/>
              </a:rPr>
              <a:t>demande de suspension si l’intérêt de la masse l’exige</a:t>
            </a:r>
            <a:endParaRPr lang="fr-BE" sz="1000" dirty="0">
              <a:solidFill>
                <a:schemeClr val="tx2">
                  <a:lumMod val="60000"/>
                  <a:lumOff val="40000"/>
                </a:schemeClr>
              </a:solidFill>
              <a:latin typeface="Contantia"/>
            </a:endParaRPr>
          </a:p>
        </p:txBody>
      </p:sp>
      <p:sp>
        <p:nvSpPr>
          <p:cNvPr id="17" name="ZoneTexte 16"/>
          <p:cNvSpPr txBox="1"/>
          <p:nvPr/>
        </p:nvSpPr>
        <p:spPr>
          <a:xfrm>
            <a:off x="4484865" y="5044239"/>
            <a:ext cx="395129" cy="369332"/>
          </a:xfrm>
          <a:prstGeom prst="rect">
            <a:avLst/>
          </a:prstGeom>
          <a:noFill/>
        </p:spPr>
        <p:txBody>
          <a:bodyPr wrap="square" rtlCol="0">
            <a:spAutoFit/>
          </a:bodyPr>
          <a:lstStyle/>
          <a:p>
            <a:r>
              <a:rPr lang="fr-BE" dirty="0" smtClean="0">
                <a:solidFill>
                  <a:schemeClr val="tx2">
                    <a:lumMod val="60000"/>
                    <a:lumOff val="40000"/>
                  </a:schemeClr>
                </a:solidFill>
                <a:latin typeface="Cambria" panose="02040503050406030204" pitchFamily="18" charset="0"/>
              </a:rPr>
              <a:t>∎</a:t>
            </a:r>
            <a:endParaRPr lang="fr-BE" dirty="0">
              <a:solidFill>
                <a:schemeClr val="tx2">
                  <a:lumMod val="60000"/>
                  <a:lumOff val="40000"/>
                </a:schemeClr>
              </a:solidFill>
            </a:endParaRPr>
          </a:p>
        </p:txBody>
      </p:sp>
      <p:sp>
        <p:nvSpPr>
          <p:cNvPr id="18" name="ZoneTexte 17"/>
          <p:cNvSpPr txBox="1"/>
          <p:nvPr/>
        </p:nvSpPr>
        <p:spPr>
          <a:xfrm>
            <a:off x="4788023" y="5049603"/>
            <a:ext cx="395129" cy="369332"/>
          </a:xfrm>
          <a:prstGeom prst="rect">
            <a:avLst/>
          </a:prstGeom>
          <a:noFill/>
        </p:spPr>
        <p:txBody>
          <a:bodyPr wrap="square" rtlCol="0">
            <a:spAutoFit/>
          </a:bodyPr>
          <a:lstStyle/>
          <a:p>
            <a:r>
              <a:rPr lang="fr-BE" dirty="0" smtClean="0">
                <a:solidFill>
                  <a:schemeClr val="tx2">
                    <a:lumMod val="60000"/>
                    <a:lumOff val="40000"/>
                  </a:schemeClr>
                </a:solidFill>
                <a:latin typeface="Cambria" panose="02040503050406030204" pitchFamily="18" charset="0"/>
              </a:rPr>
              <a:t>∎</a:t>
            </a:r>
            <a:endParaRPr lang="fr-BE" dirty="0">
              <a:solidFill>
                <a:schemeClr val="tx2">
                  <a:lumMod val="60000"/>
                  <a:lumOff val="40000"/>
                </a:schemeClr>
              </a:solidFill>
            </a:endParaRPr>
          </a:p>
        </p:txBody>
      </p:sp>
    </p:spTree>
    <p:extLst>
      <p:ext uri="{BB962C8B-B14F-4D97-AF65-F5344CB8AC3E}">
        <p14:creationId xmlns:p14="http://schemas.microsoft.com/office/powerpoint/2010/main" val="35342113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67544" y="260648"/>
            <a:ext cx="2211952" cy="369332"/>
          </a:xfrm>
          <a:prstGeom prst="rect">
            <a:avLst/>
          </a:prstGeom>
          <a:noFill/>
        </p:spPr>
        <p:txBody>
          <a:bodyPr wrap="none" rtlCol="0">
            <a:spAutoFit/>
          </a:bodyPr>
          <a:lstStyle/>
          <a:p>
            <a:r>
              <a:rPr lang="fr-BE" b="1" i="1" u="sng" dirty="0" smtClean="0">
                <a:solidFill>
                  <a:srgbClr val="00B050"/>
                </a:solidFill>
                <a:latin typeface="Constantia" panose="02030602050306030303" pitchFamily="18" charset="0"/>
              </a:rPr>
              <a:t>Vente immobilière</a:t>
            </a:r>
            <a:endParaRPr lang="fr-BE" b="1" i="1" u="sng" dirty="0">
              <a:solidFill>
                <a:srgbClr val="00B050"/>
              </a:solidFill>
              <a:latin typeface="Constantia" panose="02030602050306030303" pitchFamily="18" charset="0"/>
            </a:endParaRPr>
          </a:p>
        </p:txBody>
      </p:sp>
      <p:sp>
        <p:nvSpPr>
          <p:cNvPr id="5" name="Rectangle 4"/>
          <p:cNvSpPr/>
          <p:nvPr/>
        </p:nvSpPr>
        <p:spPr>
          <a:xfrm>
            <a:off x="218399" y="788396"/>
            <a:ext cx="8496944" cy="3046988"/>
          </a:xfrm>
          <a:prstGeom prst="rect">
            <a:avLst/>
          </a:prstGeom>
        </p:spPr>
        <p:txBody>
          <a:bodyPr wrap="square">
            <a:spAutoFit/>
          </a:bodyPr>
          <a:lstStyle/>
          <a:p>
            <a:pPr algn="just"/>
            <a:r>
              <a:rPr lang="fr-BE" sz="1600" b="1" i="1" dirty="0" smtClean="0">
                <a:latin typeface="Constantia" panose="02030602050306030303" pitchFamily="18" charset="0"/>
              </a:rPr>
              <a:t>« </a:t>
            </a:r>
            <a:r>
              <a:rPr lang="fr-BE" sz="1600" i="1" dirty="0" smtClean="0">
                <a:latin typeface="Constantia" panose="02030602050306030303" pitchFamily="18" charset="0"/>
              </a:rPr>
              <a:t>Si </a:t>
            </a:r>
            <a:r>
              <a:rPr lang="fr-BE" sz="1600" i="1" dirty="0">
                <a:solidFill>
                  <a:srgbClr val="FF0000"/>
                </a:solidFill>
                <a:latin typeface="Constantia" panose="02030602050306030303" pitchFamily="18" charset="0"/>
              </a:rPr>
              <a:t>antérieurement</a:t>
            </a:r>
            <a:r>
              <a:rPr lang="fr-BE" sz="1600" i="1" dirty="0">
                <a:latin typeface="Constantia" panose="02030602050306030303" pitchFamily="18" charset="0"/>
              </a:rPr>
              <a:t> à cette décision d'amissibilité, </a:t>
            </a:r>
            <a:r>
              <a:rPr lang="fr-BE" sz="1600" i="1" dirty="0">
                <a:solidFill>
                  <a:srgbClr val="FF0000"/>
                </a:solidFill>
                <a:latin typeface="Constantia" panose="02030602050306030303" pitchFamily="18" charset="0"/>
              </a:rPr>
              <a:t>l'ordonnance rendue conformément aux articles 1580, 1580bis et 1580ter</a:t>
            </a:r>
            <a:r>
              <a:rPr lang="fr-BE" sz="1600" i="1" dirty="0">
                <a:latin typeface="Constantia" panose="02030602050306030303" pitchFamily="18" charset="0"/>
              </a:rPr>
              <a:t>, n'est plus susceptible d'être frappée par l'opposition visée aux articles 1033 et 1034, les opérations de vente sur saisie exécution immobilière peuvent se poursuivre pour le compte de la masse. </a:t>
            </a:r>
            <a:endParaRPr lang="fr-BE" sz="1600" i="1" dirty="0" smtClean="0">
              <a:latin typeface="Constantia" panose="02030602050306030303" pitchFamily="18" charset="0"/>
            </a:endParaRPr>
          </a:p>
          <a:p>
            <a:pPr algn="just"/>
            <a:r>
              <a:rPr lang="fr-BE" sz="1600" i="1" dirty="0" smtClean="0">
                <a:solidFill>
                  <a:srgbClr val="FF0000"/>
                </a:solidFill>
                <a:latin typeface="Constantia" panose="02030602050306030303" pitchFamily="18" charset="0"/>
              </a:rPr>
              <a:t>Si </a:t>
            </a:r>
            <a:r>
              <a:rPr lang="fr-BE" sz="1600" i="1" dirty="0">
                <a:solidFill>
                  <a:srgbClr val="FF0000"/>
                </a:solidFill>
                <a:latin typeface="Constantia" panose="02030602050306030303" pitchFamily="18" charset="0"/>
              </a:rPr>
              <a:t>l'intérêt de la masse l'exige</a:t>
            </a:r>
            <a:r>
              <a:rPr lang="fr-BE" sz="1600" i="1" dirty="0">
                <a:latin typeface="Constantia" panose="02030602050306030303" pitchFamily="18" charset="0"/>
              </a:rPr>
              <a:t>, le tribunal du travail peut, </a:t>
            </a:r>
            <a:r>
              <a:rPr lang="fr-BE" sz="1600" i="1" u="sng" dirty="0">
                <a:latin typeface="Constantia" panose="02030602050306030303" pitchFamily="18" charset="0"/>
              </a:rPr>
              <a:t>sur la demande du débiteur ou du médiateur de dettes agissant dans le cadre d'un plan de règlement judiciaire</a:t>
            </a:r>
            <a:r>
              <a:rPr lang="fr-BE" sz="1600" i="1" dirty="0">
                <a:latin typeface="Constantia" panose="02030602050306030303" pitchFamily="18" charset="0"/>
              </a:rPr>
              <a:t> et après avoir appelé les créanciers hypothécaires, privilégiés inscrits et le créancier saisissant à la procédure d'autorisation par pli judiciaire notifié au moins huit jours avant l'audience, </a:t>
            </a:r>
            <a:r>
              <a:rPr lang="fr-BE" sz="1600" i="1" dirty="0">
                <a:solidFill>
                  <a:srgbClr val="FF0000"/>
                </a:solidFill>
                <a:latin typeface="Constantia" panose="02030602050306030303" pitchFamily="18" charset="0"/>
              </a:rPr>
              <a:t>autoriser la remise ou l'abandon de la vente</a:t>
            </a:r>
            <a:r>
              <a:rPr lang="fr-BE" sz="1600" i="1" dirty="0">
                <a:latin typeface="Constantia" panose="02030602050306030303" pitchFamily="18" charset="0"/>
              </a:rPr>
              <a:t>. </a:t>
            </a:r>
            <a:r>
              <a:rPr lang="fr-BE" sz="1600" i="1" dirty="0">
                <a:solidFill>
                  <a:srgbClr val="FF0000"/>
                </a:solidFill>
                <a:latin typeface="Constantia" panose="02030602050306030303" pitchFamily="18" charset="0"/>
              </a:rPr>
              <a:t>Le débiteur ou le médiateur doit immédiatement informer par écrit le notaire chargé de vendre le bien, de sa demande de remise ou abandon.</a:t>
            </a:r>
            <a:r>
              <a:rPr lang="fr-BE" sz="1600" i="1" dirty="0">
                <a:latin typeface="Constantia" panose="02030602050306030303" pitchFamily="18" charset="0"/>
              </a:rPr>
              <a:t> </a:t>
            </a:r>
            <a:r>
              <a:rPr lang="fr-BE" sz="1600" i="1" dirty="0">
                <a:solidFill>
                  <a:srgbClr val="FF0000"/>
                </a:solidFill>
                <a:latin typeface="Constantia" panose="02030602050306030303" pitchFamily="18" charset="0"/>
              </a:rPr>
              <a:t>Cette demande de remise ou d'abandon de vente </a:t>
            </a:r>
            <a:r>
              <a:rPr lang="fr-BE" sz="1600" i="1" u="sng" dirty="0">
                <a:solidFill>
                  <a:srgbClr val="FF0000"/>
                </a:solidFill>
                <a:latin typeface="Constantia" panose="02030602050306030303" pitchFamily="18" charset="0"/>
              </a:rPr>
              <a:t>n'est plus recevable à dater de la sommation faite au débiteur saisi conformément à l'article </a:t>
            </a:r>
            <a:r>
              <a:rPr lang="fr-BE" sz="1600" i="1" u="sng" dirty="0" smtClean="0">
                <a:solidFill>
                  <a:srgbClr val="FF0000"/>
                </a:solidFill>
                <a:latin typeface="Constantia" panose="02030602050306030303" pitchFamily="18" charset="0"/>
              </a:rPr>
              <a:t>1582 (= prise de connaissance du cahier des charges</a:t>
            </a:r>
            <a:r>
              <a:rPr lang="fr-BE" sz="1600" i="1" dirty="0" smtClean="0">
                <a:solidFill>
                  <a:srgbClr val="FF0000"/>
                </a:solidFill>
                <a:latin typeface="Constantia" panose="02030602050306030303" pitchFamily="18" charset="0"/>
              </a:rPr>
              <a:t>)</a:t>
            </a:r>
            <a:r>
              <a:rPr lang="fr-BE" sz="1600" dirty="0" smtClean="0">
                <a:solidFill>
                  <a:srgbClr val="000000"/>
                </a:solidFill>
                <a:latin typeface="Times New Roman" panose="02020603050405020304" pitchFamily="18" charset="0"/>
              </a:rPr>
              <a:t>. »</a:t>
            </a:r>
            <a:endParaRPr lang="fr-BE" sz="1600" dirty="0"/>
          </a:p>
        </p:txBody>
      </p:sp>
      <p:cxnSp>
        <p:nvCxnSpPr>
          <p:cNvPr id="3" name="Connecteur droit avec flèche 2"/>
          <p:cNvCxnSpPr/>
          <p:nvPr/>
        </p:nvCxnSpPr>
        <p:spPr>
          <a:xfrm>
            <a:off x="251520" y="5347749"/>
            <a:ext cx="82809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a:off x="611560" y="5203733"/>
            <a:ext cx="0" cy="360040"/>
          </a:xfrm>
          <a:prstGeom prst="line">
            <a:avLst/>
          </a:prstGeom>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07504" y="4777202"/>
            <a:ext cx="1406539" cy="276999"/>
          </a:xfrm>
          <a:prstGeom prst="rect">
            <a:avLst/>
          </a:prstGeom>
          <a:noFill/>
        </p:spPr>
        <p:txBody>
          <a:bodyPr wrap="none" rtlCol="0">
            <a:spAutoFit/>
          </a:bodyPr>
          <a:lstStyle>
            <a:defPPr>
              <a:defRPr lang="fr-FR"/>
            </a:defPPr>
            <a:lvl1pPr>
              <a:defRPr sz="1200">
                <a:latin typeface="Constantia" panose="02030602050306030303" pitchFamily="18" charset="0"/>
              </a:defRPr>
            </a:lvl1pPr>
          </a:lstStyle>
          <a:p>
            <a:r>
              <a:rPr lang="fr-BE" dirty="0"/>
              <a:t>Saisie immobilière</a:t>
            </a:r>
          </a:p>
        </p:txBody>
      </p:sp>
      <p:cxnSp>
        <p:nvCxnSpPr>
          <p:cNvPr id="10" name="Connecteur droit 9"/>
          <p:cNvCxnSpPr>
            <a:stCxn id="11" idx="2"/>
          </p:cNvCxnSpPr>
          <p:nvPr/>
        </p:nvCxnSpPr>
        <p:spPr>
          <a:xfrm>
            <a:off x="3133032" y="5193641"/>
            <a:ext cx="1" cy="328682"/>
          </a:xfrm>
          <a:prstGeom prst="line">
            <a:avLst/>
          </a:prstGeom>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2137848" y="4731976"/>
            <a:ext cx="1990368" cy="461665"/>
          </a:xfrm>
          <a:prstGeom prst="rect">
            <a:avLst/>
          </a:prstGeom>
          <a:noFill/>
        </p:spPr>
        <p:txBody>
          <a:bodyPr wrap="square" rtlCol="0">
            <a:spAutoFit/>
          </a:bodyPr>
          <a:lstStyle>
            <a:defPPr>
              <a:defRPr lang="fr-FR"/>
            </a:defPPr>
            <a:lvl1pPr>
              <a:defRPr sz="1200">
                <a:latin typeface="Constantia" panose="02030602050306030303" pitchFamily="18" charset="0"/>
              </a:defRPr>
            </a:lvl1pPr>
          </a:lstStyle>
          <a:p>
            <a:r>
              <a:rPr lang="fr-BE" dirty="0"/>
              <a:t>Ordonnance désignant un notaire définitive</a:t>
            </a:r>
          </a:p>
        </p:txBody>
      </p:sp>
      <p:sp>
        <p:nvSpPr>
          <p:cNvPr id="16" name="ZoneTexte 15"/>
          <p:cNvSpPr txBox="1"/>
          <p:nvPr/>
        </p:nvSpPr>
        <p:spPr>
          <a:xfrm>
            <a:off x="1228011" y="5163083"/>
            <a:ext cx="365806" cy="369332"/>
          </a:xfrm>
          <a:prstGeom prst="rect">
            <a:avLst/>
          </a:prstGeom>
          <a:noFill/>
        </p:spPr>
        <p:txBody>
          <a:bodyPr wrap="none" rtlCol="0">
            <a:spAutoFit/>
          </a:bodyPr>
          <a:lstStyle/>
          <a:p>
            <a:r>
              <a:rPr lang="fr-BE" dirty="0" smtClean="0">
                <a:solidFill>
                  <a:srgbClr val="00B050"/>
                </a:solidFill>
                <a:latin typeface="Cambria" panose="02040503050406030204" pitchFamily="18" charset="0"/>
              </a:rPr>
              <a:t>∎</a:t>
            </a:r>
            <a:endParaRPr lang="fr-BE" dirty="0">
              <a:solidFill>
                <a:srgbClr val="00B050"/>
              </a:solidFill>
            </a:endParaRPr>
          </a:p>
        </p:txBody>
      </p:sp>
      <p:sp>
        <p:nvSpPr>
          <p:cNvPr id="17" name="ZoneTexte 16"/>
          <p:cNvSpPr txBox="1"/>
          <p:nvPr/>
        </p:nvSpPr>
        <p:spPr>
          <a:xfrm>
            <a:off x="705180" y="5528804"/>
            <a:ext cx="2242922" cy="400110"/>
          </a:xfrm>
          <a:prstGeom prst="rect">
            <a:avLst/>
          </a:prstGeom>
          <a:noFill/>
        </p:spPr>
        <p:txBody>
          <a:bodyPr wrap="none" rtlCol="0">
            <a:spAutoFit/>
          </a:bodyPr>
          <a:lstStyle/>
          <a:p>
            <a:r>
              <a:rPr lang="fr-BE" sz="1000" dirty="0" smtClean="0">
                <a:solidFill>
                  <a:srgbClr val="00B050"/>
                </a:solidFill>
                <a:latin typeface="Contantia"/>
              </a:rPr>
              <a:t>Admissibilité:</a:t>
            </a:r>
          </a:p>
          <a:p>
            <a:r>
              <a:rPr lang="fr-BE" sz="1000" dirty="0" smtClean="0">
                <a:solidFill>
                  <a:srgbClr val="00B050"/>
                </a:solidFill>
                <a:latin typeface="Contantia"/>
              </a:rPr>
              <a:t>Suspension automatique de la vente</a:t>
            </a:r>
            <a:endParaRPr lang="fr-BE" sz="1000" dirty="0">
              <a:solidFill>
                <a:srgbClr val="00B050"/>
              </a:solidFill>
              <a:latin typeface="Contantia"/>
            </a:endParaRPr>
          </a:p>
        </p:txBody>
      </p:sp>
      <p:cxnSp>
        <p:nvCxnSpPr>
          <p:cNvPr id="21" name="Connecteur droit 20"/>
          <p:cNvCxnSpPr/>
          <p:nvPr/>
        </p:nvCxnSpPr>
        <p:spPr>
          <a:xfrm>
            <a:off x="5364088" y="5163083"/>
            <a:ext cx="0" cy="360040"/>
          </a:xfrm>
          <a:prstGeom prst="line">
            <a:avLst/>
          </a:prstGeom>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4383146" y="4509120"/>
            <a:ext cx="2016224" cy="646331"/>
          </a:xfrm>
          <a:prstGeom prst="rect">
            <a:avLst/>
          </a:prstGeom>
          <a:noFill/>
        </p:spPr>
        <p:txBody>
          <a:bodyPr wrap="square" rtlCol="0">
            <a:spAutoFit/>
          </a:bodyPr>
          <a:lstStyle>
            <a:defPPr>
              <a:defRPr lang="fr-FR"/>
            </a:defPPr>
            <a:lvl1pPr>
              <a:defRPr sz="1200">
                <a:latin typeface="Constantia" panose="02030602050306030303" pitchFamily="18" charset="0"/>
              </a:defRPr>
            </a:lvl1pPr>
          </a:lstStyle>
          <a:p>
            <a:r>
              <a:rPr lang="fr-BE" dirty="0"/>
              <a:t>Sommation de prendre connaissance du cahier des charges</a:t>
            </a:r>
          </a:p>
        </p:txBody>
      </p:sp>
      <p:sp>
        <p:nvSpPr>
          <p:cNvPr id="23" name="ZoneTexte 22"/>
          <p:cNvSpPr txBox="1"/>
          <p:nvPr/>
        </p:nvSpPr>
        <p:spPr>
          <a:xfrm>
            <a:off x="4101065" y="5132195"/>
            <a:ext cx="365806" cy="369332"/>
          </a:xfrm>
          <a:prstGeom prst="rect">
            <a:avLst/>
          </a:prstGeom>
          <a:noFill/>
        </p:spPr>
        <p:txBody>
          <a:bodyPr wrap="none" rtlCol="0">
            <a:spAutoFit/>
          </a:bodyPr>
          <a:lstStyle/>
          <a:p>
            <a:r>
              <a:rPr lang="fr-BE" dirty="0" smtClean="0">
                <a:solidFill>
                  <a:schemeClr val="tx2">
                    <a:lumMod val="60000"/>
                    <a:lumOff val="40000"/>
                  </a:schemeClr>
                </a:solidFill>
                <a:latin typeface="Cambria" panose="02040503050406030204" pitchFamily="18" charset="0"/>
              </a:rPr>
              <a:t>∎</a:t>
            </a:r>
            <a:endParaRPr lang="fr-BE" dirty="0">
              <a:solidFill>
                <a:schemeClr val="tx2">
                  <a:lumMod val="60000"/>
                  <a:lumOff val="40000"/>
                </a:schemeClr>
              </a:solidFill>
            </a:endParaRPr>
          </a:p>
        </p:txBody>
      </p:sp>
      <p:sp>
        <p:nvSpPr>
          <p:cNvPr id="24" name="ZoneTexte 23"/>
          <p:cNvSpPr txBox="1"/>
          <p:nvPr/>
        </p:nvSpPr>
        <p:spPr>
          <a:xfrm>
            <a:off x="3666900" y="5356140"/>
            <a:ext cx="1599942" cy="1015663"/>
          </a:xfrm>
          <a:prstGeom prst="rect">
            <a:avLst/>
          </a:prstGeom>
          <a:noFill/>
        </p:spPr>
        <p:txBody>
          <a:bodyPr wrap="square" rtlCol="0">
            <a:spAutoFit/>
          </a:bodyPr>
          <a:lstStyle/>
          <a:p>
            <a:pPr algn="just"/>
            <a:r>
              <a:rPr lang="fr-BE" sz="1000" dirty="0" smtClean="0">
                <a:solidFill>
                  <a:schemeClr val="tx2">
                    <a:lumMod val="60000"/>
                    <a:lumOff val="40000"/>
                  </a:schemeClr>
                </a:solidFill>
                <a:latin typeface="Contantia"/>
              </a:rPr>
              <a:t>Admissibilité:</a:t>
            </a:r>
          </a:p>
          <a:p>
            <a:pPr algn="just"/>
            <a:r>
              <a:rPr lang="fr-BE" sz="1000" dirty="0" smtClean="0">
                <a:solidFill>
                  <a:schemeClr val="tx2">
                    <a:lumMod val="60000"/>
                    <a:lumOff val="40000"/>
                  </a:schemeClr>
                </a:solidFill>
                <a:latin typeface="Contantia"/>
              </a:rPr>
              <a:t>La </a:t>
            </a:r>
            <a:r>
              <a:rPr lang="fr-BE" sz="1000" u="sng" dirty="0" smtClean="0">
                <a:solidFill>
                  <a:schemeClr val="tx2">
                    <a:lumMod val="60000"/>
                    <a:lumOff val="40000"/>
                  </a:schemeClr>
                </a:solidFill>
                <a:latin typeface="Contantia"/>
              </a:rPr>
              <a:t>vente a lieu pour le compte de la </a:t>
            </a:r>
            <a:r>
              <a:rPr lang="fr-BE" sz="1000" b="1" u="sng" dirty="0" smtClean="0">
                <a:solidFill>
                  <a:schemeClr val="tx2">
                    <a:lumMod val="60000"/>
                    <a:lumOff val="40000"/>
                  </a:schemeClr>
                </a:solidFill>
                <a:latin typeface="Contantia"/>
              </a:rPr>
              <a:t>masse </a:t>
            </a:r>
            <a:r>
              <a:rPr lang="fr-BE" sz="1000" b="1" dirty="0" smtClean="0">
                <a:solidFill>
                  <a:schemeClr val="tx2">
                    <a:lumMod val="60000"/>
                    <a:lumOff val="40000"/>
                  </a:schemeClr>
                </a:solidFill>
                <a:latin typeface="Contantia"/>
              </a:rPr>
              <a:t>sauf </a:t>
            </a:r>
            <a:r>
              <a:rPr lang="fr-BE" sz="1000" dirty="0" smtClean="0">
                <a:solidFill>
                  <a:schemeClr val="tx2">
                    <a:lumMod val="60000"/>
                    <a:lumOff val="40000"/>
                  </a:schemeClr>
                </a:solidFill>
                <a:latin typeface="Contantia"/>
              </a:rPr>
              <a:t>demande de suspension si l’intérêt de la masse l’exige</a:t>
            </a:r>
            <a:endParaRPr lang="fr-BE" sz="1000" dirty="0">
              <a:solidFill>
                <a:schemeClr val="tx2">
                  <a:lumMod val="60000"/>
                  <a:lumOff val="40000"/>
                </a:schemeClr>
              </a:solidFill>
              <a:latin typeface="Contantia"/>
            </a:endParaRPr>
          </a:p>
        </p:txBody>
      </p:sp>
      <p:sp>
        <p:nvSpPr>
          <p:cNvPr id="25" name="ZoneTexte 24"/>
          <p:cNvSpPr txBox="1"/>
          <p:nvPr/>
        </p:nvSpPr>
        <p:spPr>
          <a:xfrm>
            <a:off x="6013747" y="5142899"/>
            <a:ext cx="365806" cy="369332"/>
          </a:xfrm>
          <a:prstGeom prst="rect">
            <a:avLst/>
          </a:prstGeom>
          <a:noFill/>
        </p:spPr>
        <p:txBody>
          <a:bodyPr wrap="none" rtlCol="0">
            <a:spAutoFit/>
          </a:bodyPr>
          <a:lstStyle/>
          <a:p>
            <a:r>
              <a:rPr lang="fr-BE" dirty="0" smtClean="0">
                <a:solidFill>
                  <a:schemeClr val="accent6"/>
                </a:solidFill>
                <a:latin typeface="Cambria" panose="02040503050406030204" pitchFamily="18" charset="0"/>
              </a:rPr>
              <a:t>∎</a:t>
            </a:r>
            <a:endParaRPr lang="fr-BE" dirty="0">
              <a:solidFill>
                <a:schemeClr val="accent6"/>
              </a:solidFill>
            </a:endParaRPr>
          </a:p>
        </p:txBody>
      </p:sp>
      <p:sp>
        <p:nvSpPr>
          <p:cNvPr id="26" name="ZoneTexte 25"/>
          <p:cNvSpPr txBox="1"/>
          <p:nvPr/>
        </p:nvSpPr>
        <p:spPr>
          <a:xfrm>
            <a:off x="5714807" y="5419287"/>
            <a:ext cx="1599942" cy="861774"/>
          </a:xfrm>
          <a:prstGeom prst="rect">
            <a:avLst/>
          </a:prstGeom>
          <a:noFill/>
        </p:spPr>
        <p:txBody>
          <a:bodyPr wrap="square" rtlCol="0">
            <a:spAutoFit/>
          </a:bodyPr>
          <a:lstStyle/>
          <a:p>
            <a:pPr algn="just"/>
            <a:r>
              <a:rPr lang="fr-BE" sz="1000" dirty="0" smtClean="0">
                <a:solidFill>
                  <a:schemeClr val="accent6"/>
                </a:solidFill>
                <a:latin typeface="Contantia"/>
              </a:rPr>
              <a:t>Admissibilité:</a:t>
            </a:r>
          </a:p>
          <a:p>
            <a:pPr algn="just"/>
            <a:r>
              <a:rPr lang="fr-BE" sz="1000" dirty="0" smtClean="0">
                <a:solidFill>
                  <a:schemeClr val="accent6"/>
                </a:solidFill>
                <a:latin typeface="Contantia"/>
              </a:rPr>
              <a:t>La </a:t>
            </a:r>
            <a:r>
              <a:rPr lang="fr-BE" sz="1000" u="sng" dirty="0" smtClean="0">
                <a:solidFill>
                  <a:schemeClr val="accent6"/>
                </a:solidFill>
                <a:latin typeface="Contantia"/>
              </a:rPr>
              <a:t>vente a lieu pour le compte de la </a:t>
            </a:r>
            <a:r>
              <a:rPr lang="fr-BE" sz="1000" b="1" u="sng" dirty="0" smtClean="0">
                <a:solidFill>
                  <a:schemeClr val="accent6"/>
                </a:solidFill>
                <a:latin typeface="Contantia"/>
              </a:rPr>
              <a:t>masse. Elle ne peut plus être stoppée.</a:t>
            </a:r>
            <a:endParaRPr lang="fr-BE" sz="1000" dirty="0">
              <a:solidFill>
                <a:schemeClr val="accent6"/>
              </a:solidFill>
              <a:latin typeface="Contantia"/>
            </a:endParaRPr>
          </a:p>
        </p:txBody>
      </p:sp>
      <p:cxnSp>
        <p:nvCxnSpPr>
          <p:cNvPr id="28" name="Connecteur droit 27"/>
          <p:cNvCxnSpPr/>
          <p:nvPr/>
        </p:nvCxnSpPr>
        <p:spPr>
          <a:xfrm>
            <a:off x="7812360" y="5203733"/>
            <a:ext cx="0" cy="308498"/>
          </a:xfrm>
          <a:prstGeom prst="line">
            <a:avLst/>
          </a:prstGeom>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7236296" y="4731976"/>
            <a:ext cx="1695785" cy="369332"/>
          </a:xfrm>
          <a:prstGeom prst="rect">
            <a:avLst/>
          </a:prstGeom>
          <a:noFill/>
        </p:spPr>
        <p:txBody>
          <a:bodyPr wrap="none" rtlCol="0">
            <a:spAutoFit/>
          </a:bodyPr>
          <a:lstStyle/>
          <a:p>
            <a:r>
              <a:rPr lang="fr-BE" dirty="0" smtClean="0">
                <a:solidFill>
                  <a:srgbClr val="FF0000"/>
                </a:solidFill>
                <a:latin typeface="Constantia" panose="02030602050306030303" pitchFamily="18" charset="0"/>
              </a:rPr>
              <a:t>Vente publique</a:t>
            </a:r>
            <a:endParaRPr lang="fr-BE" dirty="0">
              <a:solidFill>
                <a:srgbClr val="FF0000"/>
              </a:solidFill>
              <a:latin typeface="Constantia" panose="02030602050306030303" pitchFamily="18" charset="0"/>
            </a:endParaRPr>
          </a:p>
        </p:txBody>
      </p:sp>
    </p:spTree>
    <p:extLst>
      <p:ext uri="{BB962C8B-B14F-4D97-AF65-F5344CB8AC3E}">
        <p14:creationId xmlns:p14="http://schemas.microsoft.com/office/powerpoint/2010/main" val="812378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4681" y="2611944"/>
            <a:ext cx="8640960" cy="4524315"/>
          </a:xfrm>
          <a:prstGeom prst="rect">
            <a:avLst/>
          </a:prstGeom>
        </p:spPr>
        <p:txBody>
          <a:bodyPr wrap="square">
            <a:spAutoFit/>
          </a:bodyPr>
          <a:lstStyle/>
          <a:p>
            <a:r>
              <a:rPr lang="fr-BE" i="1" dirty="0" smtClean="0">
                <a:latin typeface="Constantia" panose="02030602050306030303" pitchFamily="18" charset="0"/>
              </a:rPr>
              <a:t>§</a:t>
            </a:r>
            <a:r>
              <a:rPr lang="fr-BE" i="1" dirty="0">
                <a:latin typeface="Constantia" panose="02030602050306030303" pitchFamily="18" charset="0"/>
              </a:rPr>
              <a:t>1</a:t>
            </a:r>
            <a:r>
              <a:rPr lang="fr-BE" i="1" dirty="0" smtClean="0">
                <a:latin typeface="Constantia" panose="02030602050306030303" pitchFamily="18" charset="0"/>
              </a:rPr>
              <a:t>. «</a:t>
            </a:r>
            <a:r>
              <a:rPr lang="fr-BE" i="1" dirty="0">
                <a:latin typeface="Constantia" panose="02030602050306030303" pitchFamily="18" charset="0"/>
              </a:rPr>
              <a:t> Lorsqu’au cours de l’élaboration ou de l’exécution du plan, des biens meubles ou immeubles doivent être réalisés, sur la base de l’article 1675/7, §3 ou sur la base du plan de règlement amiable ou judiciaire, la </a:t>
            </a:r>
            <a:r>
              <a:rPr lang="fr-BE" i="1" dirty="0" smtClean="0">
                <a:latin typeface="Constantia" panose="02030602050306030303" pitchFamily="18" charset="0"/>
              </a:rPr>
              <a:t>vente </a:t>
            </a:r>
            <a:r>
              <a:rPr lang="fr-BE" i="1" dirty="0">
                <a:latin typeface="Constantia" panose="02030602050306030303" pitchFamily="18" charset="0"/>
              </a:rPr>
              <a:t>publique ou de gré à gré, a lieu conformément aux règles de l’exécution forcée sans signification préalable d’un commandement ou d’une saisie</a:t>
            </a:r>
            <a:r>
              <a:rPr lang="fr-BE" i="1" dirty="0" smtClean="0">
                <a:latin typeface="Constantia" panose="02030602050306030303" pitchFamily="18" charset="0"/>
              </a:rPr>
              <a:t>.</a:t>
            </a:r>
          </a:p>
          <a:p>
            <a:r>
              <a:rPr lang="fr-BE" i="1" dirty="0" smtClean="0">
                <a:latin typeface="Constantia" panose="02030602050306030303" pitchFamily="18" charset="0"/>
              </a:rPr>
              <a:t>(…)</a:t>
            </a:r>
            <a:endParaRPr lang="fr-BE" i="1" dirty="0">
              <a:latin typeface="Constantia" panose="02030602050306030303" pitchFamily="18" charset="0"/>
            </a:endParaRPr>
          </a:p>
          <a:p>
            <a:r>
              <a:rPr lang="fr-BE" dirty="0"/>
              <a:t> </a:t>
            </a:r>
            <a:r>
              <a:rPr lang="fr-BE" i="1" dirty="0">
                <a:latin typeface="Constantia" panose="02030602050306030303" pitchFamily="18" charset="0"/>
              </a:rPr>
              <a:t>§ 2. Lorsque des immeubles </a:t>
            </a:r>
            <a:r>
              <a:rPr lang="fr-BE" i="1" dirty="0">
                <a:solidFill>
                  <a:srgbClr val="FF0000"/>
                </a:solidFill>
                <a:latin typeface="Constantia" panose="02030602050306030303" pitchFamily="18" charset="0"/>
              </a:rPr>
              <a:t>appartiennent en copropriété au débiteur et à d'autres personnes</a:t>
            </a:r>
            <a:r>
              <a:rPr lang="fr-BE" i="1" dirty="0">
                <a:latin typeface="Constantia" panose="02030602050306030303" pitchFamily="18" charset="0"/>
              </a:rPr>
              <a:t>, le tribunal du travail </a:t>
            </a:r>
            <a:r>
              <a:rPr lang="fr-BE" i="1" dirty="0">
                <a:solidFill>
                  <a:srgbClr val="FF0000"/>
                </a:solidFill>
                <a:latin typeface="Constantia" panose="02030602050306030303" pitchFamily="18" charset="0"/>
              </a:rPr>
              <a:t>peut</a:t>
            </a:r>
            <a:r>
              <a:rPr lang="fr-BE" i="1" dirty="0">
                <a:latin typeface="Constantia" panose="02030602050306030303" pitchFamily="18" charset="0"/>
              </a:rPr>
              <a:t>, </a:t>
            </a:r>
            <a:r>
              <a:rPr lang="fr-BE" i="1" u="sng" dirty="0">
                <a:latin typeface="Constantia" panose="02030602050306030303" pitchFamily="18" charset="0"/>
              </a:rPr>
              <a:t>sur demande du débiteur ou du médiateur de dettes agissant dans le cadre d'un plan de règlement judiciaire</a:t>
            </a:r>
            <a:r>
              <a:rPr lang="fr-BE" i="1" dirty="0">
                <a:latin typeface="Constantia" panose="02030602050306030303" pitchFamily="18" charset="0"/>
              </a:rPr>
              <a:t>, </a:t>
            </a:r>
            <a:r>
              <a:rPr lang="fr-BE" i="1" dirty="0">
                <a:solidFill>
                  <a:srgbClr val="FF0000"/>
                </a:solidFill>
                <a:latin typeface="Constantia" panose="02030602050306030303" pitchFamily="18" charset="0"/>
              </a:rPr>
              <a:t>ordonner la vente des immeubles indivis</a:t>
            </a:r>
            <a:r>
              <a:rPr lang="fr-BE" i="1" dirty="0">
                <a:latin typeface="Constantia" panose="02030602050306030303" pitchFamily="18" charset="0"/>
              </a:rPr>
              <a:t>. Les créanciers hypothécaires ou privilégiés inscrits, les créanciers ayant fait transcrire un commandement ou un exploit de saisie ainsi que les autres copropriétaires doivent être appelés à la procédure d'autorisation par pli judiciaire notifié au moins huit jours avant l'audience. </a:t>
            </a:r>
            <a:r>
              <a:rPr lang="fr-BE" i="1" dirty="0">
                <a:solidFill>
                  <a:srgbClr val="FF0000"/>
                </a:solidFill>
                <a:latin typeface="Constantia" panose="02030602050306030303" pitchFamily="18" charset="0"/>
              </a:rPr>
              <a:t>Il en est de même du débiteur en cas de plan de règlement judiciaire. En ce cas, la vente se fait à la requête du médiateur de dettes </a:t>
            </a:r>
            <a:r>
              <a:rPr lang="fr-BE" i="1" dirty="0" smtClean="0">
                <a:solidFill>
                  <a:srgbClr val="FF0000"/>
                </a:solidFill>
                <a:latin typeface="Constantia" panose="02030602050306030303" pitchFamily="18" charset="0"/>
              </a:rPr>
              <a:t>seul (?)</a:t>
            </a:r>
            <a:r>
              <a:rPr lang="fr-BE" i="1" dirty="0" smtClean="0">
                <a:latin typeface="Constantia" panose="02030602050306030303" pitchFamily="18" charset="0"/>
              </a:rPr>
              <a:t>.</a:t>
            </a:r>
            <a:r>
              <a:rPr lang="fr-BE" i="1" dirty="0">
                <a:latin typeface="Constantia" panose="02030602050306030303" pitchFamily="18" charset="0"/>
              </a:rPr>
              <a:t/>
            </a:r>
            <a:br>
              <a:rPr lang="fr-BE" i="1" dirty="0">
                <a:latin typeface="Constantia" panose="02030602050306030303" pitchFamily="18" charset="0"/>
              </a:rPr>
            </a:br>
            <a:r>
              <a:rPr lang="fr-BE" dirty="0"/>
              <a:t>  </a:t>
            </a:r>
            <a:endParaRPr lang="fr-BE" dirty="0">
              <a:latin typeface="Constantia" panose="02030602050306030303" pitchFamily="18" charset="0"/>
            </a:endParaRPr>
          </a:p>
        </p:txBody>
      </p:sp>
      <p:sp>
        <p:nvSpPr>
          <p:cNvPr id="5" name="ZoneTexte 4"/>
          <p:cNvSpPr txBox="1"/>
          <p:nvPr/>
        </p:nvSpPr>
        <p:spPr>
          <a:xfrm>
            <a:off x="179513" y="980728"/>
            <a:ext cx="8640960" cy="1631216"/>
          </a:xfrm>
          <a:prstGeom prst="rect">
            <a:avLst/>
          </a:prstGeom>
          <a:noFill/>
        </p:spPr>
        <p:txBody>
          <a:bodyPr wrap="square" rtlCol="0">
            <a:spAutoFit/>
          </a:bodyPr>
          <a:lstStyle>
            <a:defPPr>
              <a:defRPr lang="fr-FR"/>
            </a:defPPr>
            <a:lvl1pPr algn="just">
              <a:defRPr sz="2000" b="1" i="1">
                <a:latin typeface="Constantia" panose="02030602050306030303" pitchFamily="18" charset="0"/>
              </a:defRPr>
            </a:lvl1pPr>
          </a:lstStyle>
          <a:p>
            <a:r>
              <a:rPr lang="fr-BE" dirty="0" smtClean="0"/>
              <a:t>b) Possibilité de demander au tribunal d’autoriser ou d’imposer la vente d’un bien immeuble indivis.</a:t>
            </a:r>
            <a:endParaRPr lang="fr-BE" dirty="0"/>
          </a:p>
          <a:p>
            <a:r>
              <a:rPr lang="fr-BE" dirty="0" smtClean="0"/>
              <a:t>Objectif: économie procédurale. Plus </a:t>
            </a:r>
            <a:r>
              <a:rPr lang="fr-BE" dirty="0"/>
              <a:t>de détour par le tribunal de première instance ou de la </a:t>
            </a:r>
            <a:r>
              <a:rPr lang="fr-BE" dirty="0" smtClean="0"/>
              <a:t>famille pour statuer sur la sortie d’indivision</a:t>
            </a:r>
            <a:endParaRPr lang="fr-BE" dirty="0"/>
          </a:p>
        </p:txBody>
      </p:sp>
      <p:sp>
        <p:nvSpPr>
          <p:cNvPr id="6" name="ZoneTexte 5"/>
          <p:cNvSpPr txBox="1"/>
          <p:nvPr/>
        </p:nvSpPr>
        <p:spPr>
          <a:xfrm>
            <a:off x="251520" y="260648"/>
            <a:ext cx="6207790"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smtClean="0"/>
              <a:t>1.2 (suite) Ventes </a:t>
            </a:r>
            <a:r>
              <a:rPr lang="fr-BE" dirty="0"/>
              <a:t>– article 1675/14 bis nouveau</a:t>
            </a:r>
          </a:p>
        </p:txBody>
      </p:sp>
    </p:spTree>
    <p:extLst>
      <p:ext uri="{BB962C8B-B14F-4D97-AF65-F5344CB8AC3E}">
        <p14:creationId xmlns:p14="http://schemas.microsoft.com/office/powerpoint/2010/main" val="2395173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692696"/>
            <a:ext cx="8784976" cy="2585323"/>
          </a:xfrm>
          <a:prstGeom prst="rect">
            <a:avLst/>
          </a:prstGeom>
        </p:spPr>
        <p:txBody>
          <a:bodyPr wrap="square">
            <a:spAutoFit/>
          </a:bodyPr>
          <a:lstStyle/>
          <a:p>
            <a:pPr algn="just"/>
            <a:r>
              <a:rPr lang="fr-BE" i="1" dirty="0">
                <a:solidFill>
                  <a:srgbClr val="FF0000"/>
                </a:solidFill>
                <a:latin typeface="Constantia" panose="02030602050306030303" pitchFamily="18" charset="0"/>
              </a:rPr>
              <a:t>En cas d'accord de tous les copropriétaires</a:t>
            </a:r>
            <a:r>
              <a:rPr lang="fr-BE" i="1" dirty="0">
                <a:latin typeface="Constantia" panose="02030602050306030303" pitchFamily="18" charset="0"/>
              </a:rPr>
              <a:t> quant à la vente de l'immeuble indivis</a:t>
            </a:r>
            <a:r>
              <a:rPr lang="fr-BE" i="1" dirty="0">
                <a:solidFill>
                  <a:srgbClr val="FF0000"/>
                </a:solidFill>
                <a:latin typeface="Constantia" panose="02030602050306030303" pitchFamily="18" charset="0"/>
              </a:rPr>
              <a:t>, le tribunal du travail peut autoriser </a:t>
            </a:r>
            <a:r>
              <a:rPr lang="fr-BE" i="1" dirty="0">
                <a:latin typeface="Constantia" panose="02030602050306030303" pitchFamily="18" charset="0"/>
              </a:rPr>
              <a:t>celle-ci, </a:t>
            </a:r>
            <a:r>
              <a:rPr lang="fr-BE" i="1" u="sng" dirty="0">
                <a:latin typeface="Constantia" panose="02030602050306030303" pitchFamily="18" charset="0"/>
              </a:rPr>
              <a:t>sur demande conjointe du débiteur ou du médiateur de dettes agissant dans le cadre d'un plan de règlement judiciaire et des autres copropriétaires</a:t>
            </a:r>
            <a:r>
              <a:rPr lang="fr-BE" i="1" dirty="0">
                <a:latin typeface="Constantia" panose="02030602050306030303" pitchFamily="18" charset="0"/>
              </a:rPr>
              <a:t>, après avoir appelé les créanciers hypothécaires ou privilégiés inscrits ainsi que les créanciers ayant fait transcrire un commandement ou un exploit de saisie doivent être appelés à la procédure d'autorisation par pli judiciaire notifié au moins huit jours à l'avance. </a:t>
            </a:r>
            <a:r>
              <a:rPr lang="fr-BE" i="1" dirty="0">
                <a:solidFill>
                  <a:srgbClr val="FF0000"/>
                </a:solidFill>
                <a:latin typeface="Constantia" panose="02030602050306030303" pitchFamily="18" charset="0"/>
              </a:rPr>
              <a:t>Il en est de même du débiteur en cas de plan de règlement </a:t>
            </a:r>
            <a:r>
              <a:rPr lang="fr-BE" i="1" dirty="0" smtClean="0">
                <a:solidFill>
                  <a:srgbClr val="FF0000"/>
                </a:solidFill>
                <a:latin typeface="Constantia" panose="02030602050306030303" pitchFamily="18" charset="0"/>
              </a:rPr>
              <a:t>judiciaire (??)</a:t>
            </a:r>
            <a:r>
              <a:rPr lang="fr-BE" i="1" dirty="0" smtClean="0">
                <a:latin typeface="Constantia" panose="02030602050306030303" pitchFamily="18" charset="0"/>
              </a:rPr>
              <a:t>.</a:t>
            </a:r>
            <a:r>
              <a:rPr lang="fr-BE" i="1" dirty="0">
                <a:latin typeface="Constantia" panose="02030602050306030303" pitchFamily="18" charset="0"/>
              </a:rPr>
              <a:t/>
            </a:r>
            <a:br>
              <a:rPr lang="fr-BE" i="1" dirty="0">
                <a:latin typeface="Constantia" panose="02030602050306030303" pitchFamily="18" charset="0"/>
              </a:rPr>
            </a:br>
            <a:r>
              <a:rPr lang="fr-BE" i="1" dirty="0">
                <a:latin typeface="Constantia" panose="02030602050306030303" pitchFamily="18" charset="0"/>
              </a:rPr>
              <a:t> </a:t>
            </a:r>
            <a:r>
              <a:rPr lang="fr-BE" i="1" dirty="0" smtClean="0">
                <a:latin typeface="Constantia" panose="02030602050306030303" pitchFamily="18" charset="0"/>
              </a:rPr>
              <a:t>§ </a:t>
            </a:r>
            <a:r>
              <a:rPr lang="fr-BE" i="1" dirty="0">
                <a:latin typeface="Constantia" panose="02030602050306030303" pitchFamily="18" charset="0"/>
              </a:rPr>
              <a:t>3. Dans tous les cas, l'ordonnance mentionne l'identité des créanciers et des copropriétaires dûment appelés à la </a:t>
            </a:r>
            <a:r>
              <a:rPr lang="fr-BE" i="1" dirty="0" smtClean="0">
                <a:latin typeface="Constantia" panose="02030602050306030303" pitchFamily="18" charset="0"/>
              </a:rPr>
              <a:t>procédure.</a:t>
            </a:r>
            <a:endParaRPr lang="fr-BE" i="1" dirty="0">
              <a:latin typeface="Constantia" panose="02030602050306030303" pitchFamily="18" charset="0"/>
            </a:endParaRPr>
          </a:p>
        </p:txBody>
      </p:sp>
    </p:spTree>
    <p:extLst>
      <p:ext uri="{BB962C8B-B14F-4D97-AF65-F5344CB8AC3E}">
        <p14:creationId xmlns:p14="http://schemas.microsoft.com/office/powerpoint/2010/main" val="2469367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 y="188640"/>
            <a:ext cx="8964488" cy="769441"/>
          </a:xfrm>
          <a:prstGeom prst="rect">
            <a:avLst/>
          </a:prstGeom>
          <a:noFill/>
        </p:spPr>
        <p:txBody>
          <a:bodyPr wrap="square" rtlCol="0">
            <a:spAutoFit/>
          </a:bodyPr>
          <a:lstStyle>
            <a:defPPr>
              <a:defRPr lang="fr-FR"/>
            </a:defPPr>
            <a:lvl1pPr>
              <a:defRPr sz="2200" i="1">
                <a:solidFill>
                  <a:srgbClr val="FF0000"/>
                </a:solidFill>
                <a:latin typeface="Constantia" panose="02030602050306030303" pitchFamily="18" charset="0"/>
              </a:defRPr>
            </a:lvl1pPr>
          </a:lstStyle>
          <a:p>
            <a:r>
              <a:rPr lang="fr-BE" dirty="0"/>
              <a:t>II. Modifications apportées par l’entrée en vigueur de la loi du 11 juillet 2013 modifiant le code civil en ce qui concerne les sûretés réelles mobilière</a:t>
            </a:r>
          </a:p>
        </p:txBody>
      </p:sp>
      <p:sp>
        <p:nvSpPr>
          <p:cNvPr id="5" name="ZoneTexte 4"/>
          <p:cNvSpPr txBox="1"/>
          <p:nvPr/>
        </p:nvSpPr>
        <p:spPr>
          <a:xfrm>
            <a:off x="179512" y="1095082"/>
            <a:ext cx="4470134"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a:t>La clause de réserve de propriété</a:t>
            </a:r>
          </a:p>
        </p:txBody>
      </p:sp>
      <p:sp>
        <p:nvSpPr>
          <p:cNvPr id="7" name="ZoneTexte 6"/>
          <p:cNvSpPr txBox="1"/>
          <p:nvPr/>
        </p:nvSpPr>
        <p:spPr>
          <a:xfrm>
            <a:off x="179512" y="1716114"/>
            <a:ext cx="8856984" cy="4462760"/>
          </a:xfrm>
          <a:prstGeom prst="rect">
            <a:avLst/>
          </a:prstGeom>
          <a:noFill/>
        </p:spPr>
        <p:txBody>
          <a:bodyPr wrap="square" rtlCol="0">
            <a:spAutoFit/>
          </a:bodyPr>
          <a:lstStyle/>
          <a:p>
            <a:pPr algn="just"/>
            <a:r>
              <a:rPr lang="fr-BE" dirty="0" smtClean="0">
                <a:latin typeface="Constantia" panose="02030602050306030303" pitchFamily="18" charset="0"/>
              </a:rPr>
              <a:t>La jurisprudence a toujours estimé que la clause de réserve de propriété ne pouvait plus être mise en œuvre dans les situations de concours, sauf hypothèse de la faillite, à certaines conditions.</a:t>
            </a:r>
          </a:p>
          <a:p>
            <a:pPr algn="just"/>
            <a:endParaRPr lang="fr-BE" dirty="0">
              <a:latin typeface="Constantia" panose="02030602050306030303" pitchFamily="18" charset="0"/>
            </a:endParaRPr>
          </a:p>
          <a:p>
            <a:pPr algn="just"/>
            <a:r>
              <a:rPr lang="fr-BE" dirty="0" smtClean="0">
                <a:latin typeface="Constantia" panose="02030602050306030303" pitchFamily="18" charset="0"/>
              </a:rPr>
              <a:t>Depuis </a:t>
            </a:r>
            <a:r>
              <a:rPr lang="fr-BE" dirty="0" smtClean="0">
                <a:solidFill>
                  <a:srgbClr val="FF0000"/>
                </a:solidFill>
                <a:latin typeface="Constantia" panose="02030602050306030303" pitchFamily="18" charset="0"/>
              </a:rPr>
              <a:t>le 1</a:t>
            </a:r>
            <a:r>
              <a:rPr lang="fr-BE" baseline="30000" dirty="0" smtClean="0">
                <a:solidFill>
                  <a:srgbClr val="FF0000"/>
                </a:solidFill>
                <a:latin typeface="Constantia" panose="02030602050306030303" pitchFamily="18" charset="0"/>
              </a:rPr>
              <a:t>er</a:t>
            </a:r>
            <a:r>
              <a:rPr lang="fr-BE" dirty="0" smtClean="0">
                <a:solidFill>
                  <a:srgbClr val="FF0000"/>
                </a:solidFill>
                <a:latin typeface="Constantia" panose="02030602050306030303" pitchFamily="18" charset="0"/>
              </a:rPr>
              <a:t> janvier 2018, </a:t>
            </a:r>
            <a:r>
              <a:rPr lang="fr-BE" dirty="0" smtClean="0">
                <a:latin typeface="Constantia" panose="02030602050306030303" pitchFamily="18" charset="0"/>
              </a:rPr>
              <a:t>la clause de réserve de propriété pourra être mise en œuvre dans toutes les situations de concours</a:t>
            </a:r>
            <a:r>
              <a:rPr lang="fr-BE" u="sng" dirty="0" smtClean="0">
                <a:latin typeface="Constantia" panose="02030602050306030303" pitchFamily="18" charset="0"/>
              </a:rPr>
              <a:t>, y compris en règlement collectif de dettes</a:t>
            </a:r>
            <a:r>
              <a:rPr lang="fr-BE" dirty="0" smtClean="0">
                <a:latin typeface="Constantia" panose="02030602050306030303" pitchFamily="18" charset="0"/>
              </a:rPr>
              <a:t>.</a:t>
            </a:r>
          </a:p>
          <a:p>
            <a:endParaRPr lang="fr-BE" dirty="0"/>
          </a:p>
          <a:p>
            <a:r>
              <a:rPr lang="fr-BE" sz="1600" u="sng" dirty="0" smtClean="0">
                <a:latin typeface="Constantia" panose="02030602050306030303" pitchFamily="18" charset="0"/>
              </a:rPr>
              <a:t>L’article 69  du livre III, titre XVII du code civil est rédigé comme suit:</a:t>
            </a:r>
          </a:p>
          <a:p>
            <a:endParaRPr lang="fr-BE" sz="1600" u="sng" dirty="0" smtClean="0">
              <a:latin typeface="Constantia" panose="02030602050306030303" pitchFamily="18" charset="0"/>
            </a:endParaRPr>
          </a:p>
          <a:p>
            <a:pPr algn="just"/>
            <a:r>
              <a:rPr lang="fr-BE" dirty="0" smtClean="0"/>
              <a:t>«</a:t>
            </a:r>
            <a:r>
              <a:rPr lang="fr-BE" dirty="0" smtClean="0">
                <a:latin typeface="Constantia" panose="02030602050306030303" pitchFamily="18" charset="0"/>
              </a:rPr>
              <a:t> </a:t>
            </a:r>
            <a:r>
              <a:rPr lang="fr-BE" i="1" dirty="0" smtClean="0">
                <a:latin typeface="Constantia" panose="02030602050306030303" pitchFamily="18" charset="0"/>
              </a:rPr>
              <a:t>Des </a:t>
            </a:r>
            <a:r>
              <a:rPr lang="fr-BE" i="1" dirty="0">
                <a:latin typeface="Constantia" panose="02030602050306030303" pitchFamily="18" charset="0"/>
              </a:rPr>
              <a:t>biens meubles vendus avec une clause suspendant le transfert de propriété jusqu'au paiement intégral du prix peuvent être revendiqués lorsque l'acheteur reste en défaut de payer le prix d'achat, </a:t>
            </a:r>
            <a:r>
              <a:rPr lang="fr-BE" i="1" dirty="0">
                <a:solidFill>
                  <a:srgbClr val="FF0000"/>
                </a:solidFill>
                <a:latin typeface="Constantia" panose="02030602050306030303" pitchFamily="18" charset="0"/>
              </a:rPr>
              <a:t>pour autant que cette clause ait été établie par écrit </a:t>
            </a:r>
            <a:r>
              <a:rPr lang="fr-BE" i="1" dirty="0">
                <a:latin typeface="Constantia" panose="02030602050306030303" pitchFamily="18" charset="0"/>
              </a:rPr>
              <a:t>au </a:t>
            </a:r>
            <a:r>
              <a:rPr lang="fr-BE" i="1" dirty="0">
                <a:solidFill>
                  <a:srgbClr val="FF0000"/>
                </a:solidFill>
                <a:latin typeface="Constantia" panose="02030602050306030303" pitchFamily="18" charset="0"/>
              </a:rPr>
              <a:t>plus tard au moment de la délivrance des biens</a:t>
            </a:r>
            <a:r>
              <a:rPr lang="fr-BE" i="1" dirty="0">
                <a:latin typeface="Constantia" panose="02030602050306030303" pitchFamily="18" charset="0"/>
              </a:rPr>
              <a:t>. </a:t>
            </a:r>
            <a:r>
              <a:rPr lang="fr-BE" i="1" u="sng" dirty="0">
                <a:latin typeface="Constantia" panose="02030602050306030303" pitchFamily="18" charset="0"/>
              </a:rPr>
              <a:t>Si l'acheteur est un consommateur </a:t>
            </a:r>
            <a:r>
              <a:rPr lang="fr-BE" i="1" dirty="0">
                <a:latin typeface="Constantia" panose="02030602050306030303" pitchFamily="18" charset="0"/>
              </a:rPr>
              <a:t>au sens de l'article I.1, 2°, du livre Ier du Code de droit économique, </a:t>
            </a:r>
            <a:r>
              <a:rPr lang="fr-BE" i="1" dirty="0">
                <a:solidFill>
                  <a:srgbClr val="FF0000"/>
                </a:solidFill>
                <a:latin typeface="Constantia" panose="02030602050306030303" pitchFamily="18" charset="0"/>
              </a:rPr>
              <a:t>l'accord de l'acheteur doit apparaître de l'écrit</a:t>
            </a:r>
            <a:r>
              <a:rPr lang="fr-BE" i="1" dirty="0">
                <a:latin typeface="Constantia" panose="02030602050306030303" pitchFamily="18" charset="0"/>
              </a:rPr>
              <a:t>. Le droit de revendication en vertu d'une clause de réserve de propriété peut être exercé quelle que soit la nature du contrat dans lequel il est repris </a:t>
            </a:r>
            <a:r>
              <a:rPr lang="fr-BE" dirty="0"/>
              <a:t>»</a:t>
            </a:r>
          </a:p>
        </p:txBody>
      </p:sp>
    </p:spTree>
    <p:extLst>
      <p:ext uri="{BB962C8B-B14F-4D97-AF65-F5344CB8AC3E}">
        <p14:creationId xmlns:p14="http://schemas.microsoft.com/office/powerpoint/2010/main" val="3982701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95536" y="476672"/>
            <a:ext cx="8352928" cy="5909310"/>
          </a:xfrm>
          <a:prstGeom prst="rect">
            <a:avLst/>
          </a:prstGeom>
          <a:noFill/>
        </p:spPr>
        <p:txBody>
          <a:bodyPr wrap="square" rtlCol="0">
            <a:spAutoFit/>
          </a:bodyPr>
          <a:lstStyle/>
          <a:p>
            <a:r>
              <a:rPr lang="fr-BE" u="sng" dirty="0" smtClean="0">
                <a:latin typeface="Constantia" panose="02030602050306030303" pitchFamily="18" charset="0"/>
              </a:rPr>
              <a:t>Conditions:</a:t>
            </a:r>
          </a:p>
          <a:p>
            <a:pPr marL="285750" indent="-285750">
              <a:buFontTx/>
              <a:buChar char="-"/>
            </a:pPr>
            <a:r>
              <a:rPr lang="fr-BE" dirty="0" smtClean="0">
                <a:latin typeface="Constantia" panose="02030602050306030303" pitchFamily="18" charset="0"/>
              </a:rPr>
              <a:t>Un écrit</a:t>
            </a:r>
          </a:p>
          <a:p>
            <a:pPr marL="285750" indent="-285750">
              <a:buFontTx/>
              <a:buChar char="-"/>
            </a:pPr>
            <a:r>
              <a:rPr lang="fr-BE" dirty="0" smtClean="0">
                <a:latin typeface="Constantia" panose="02030602050306030303" pitchFamily="18" charset="0"/>
              </a:rPr>
              <a:t>Rédigé au plus tard au moment de la livraison</a:t>
            </a:r>
          </a:p>
          <a:p>
            <a:pPr marL="285750" indent="-285750">
              <a:buFontTx/>
              <a:buChar char="-"/>
            </a:pPr>
            <a:r>
              <a:rPr lang="fr-BE" dirty="0" smtClean="0">
                <a:latin typeface="Constantia" panose="02030602050306030303" pitchFamily="18" charset="0"/>
              </a:rPr>
              <a:t>Accord exprès du consommateur sur la clause de réserve de propriété.</a:t>
            </a:r>
          </a:p>
          <a:p>
            <a:endParaRPr lang="fr-BE" dirty="0" smtClean="0">
              <a:latin typeface="Constantia" panose="02030602050306030303" pitchFamily="18" charset="0"/>
            </a:endParaRPr>
          </a:p>
          <a:p>
            <a:r>
              <a:rPr lang="fr-BE" dirty="0" smtClean="0">
                <a:latin typeface="Constantia" panose="02030602050306030303" pitchFamily="18" charset="0"/>
              </a:rPr>
              <a:t>Pareille clause est généralement stipulée dans les conditions générales d’un crédit « auto » pour permettre au vendeur/prêteur impayé de revendiquer la voiture « sous financement » dont le prêt ne serait plus payé. </a:t>
            </a:r>
          </a:p>
          <a:p>
            <a:r>
              <a:rPr lang="fr-BE" dirty="0" smtClean="0">
                <a:latin typeface="Constantia" panose="02030602050306030303" pitchFamily="18" charset="0"/>
              </a:rPr>
              <a:t>Or, dans le cadre d’un crédit à la consommation, la clause de réserve de propriété ne peut être mise en œuvre que moyennant des conditions strictes si 40% du montant en principal a déjà été payé.</a:t>
            </a:r>
          </a:p>
          <a:p>
            <a:endParaRPr lang="fr-BE" u="sng" dirty="0">
              <a:solidFill>
                <a:srgbClr val="00B050"/>
              </a:solidFill>
              <a:latin typeface="Constantia" panose="02030602050306030303" pitchFamily="18" charset="0"/>
            </a:endParaRPr>
          </a:p>
          <a:p>
            <a:r>
              <a:rPr lang="fr-BE" u="sng" dirty="0" smtClean="0">
                <a:solidFill>
                  <a:srgbClr val="00B050"/>
                </a:solidFill>
                <a:latin typeface="Constantia" panose="02030602050306030303" pitchFamily="18" charset="0"/>
              </a:rPr>
              <a:t>En pratique</a:t>
            </a:r>
            <a:r>
              <a:rPr lang="fr-BE" u="sng" dirty="0" smtClean="0">
                <a:latin typeface="Constantia" panose="02030602050306030303" pitchFamily="18" charset="0"/>
              </a:rPr>
              <a:t>:</a:t>
            </a:r>
          </a:p>
          <a:p>
            <a:endParaRPr lang="fr-BE" dirty="0" smtClean="0"/>
          </a:p>
          <a:p>
            <a:pPr algn="just"/>
            <a:r>
              <a:rPr lang="fr-BE" dirty="0">
                <a:latin typeface="Constantia" panose="02030602050306030303" pitchFamily="18" charset="0"/>
              </a:rPr>
              <a:t>Lors de l’élaboration d’une requête en RCD, il faudra expliquer au débiteur le risque de la mise en œuvre de la clause de réserve de propriété. En outre, on peut lui conseiller de poursuivre le paiement des mensualités et solliciter du juge, dès sa requête, de pouvoir faire sortir du plan le crédit voiture tout en justifiant l’utilité de conserver le véhicule en raison de la dignité humaine du médié et/ ou pour maintenir les revenus du travail qui permettront de dégager du disponible pour payer les créanciers et ainsi de garantir la faisabilité d’un plan de règlement.</a:t>
            </a:r>
          </a:p>
        </p:txBody>
      </p:sp>
    </p:spTree>
    <p:extLst>
      <p:ext uri="{BB962C8B-B14F-4D97-AF65-F5344CB8AC3E}">
        <p14:creationId xmlns:p14="http://schemas.microsoft.com/office/powerpoint/2010/main" val="3746157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88171" y="672701"/>
            <a:ext cx="8515601"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a:t>Distribution solde du compte de </a:t>
            </a:r>
            <a:r>
              <a:rPr lang="fr-BE" dirty="0" smtClean="0"/>
              <a:t>médiation en fin de procédure</a:t>
            </a:r>
            <a:endParaRPr lang="fr-BE" dirty="0"/>
          </a:p>
        </p:txBody>
      </p:sp>
      <p:sp>
        <p:nvSpPr>
          <p:cNvPr id="5" name="ZoneTexte 4"/>
          <p:cNvSpPr txBox="1"/>
          <p:nvPr/>
        </p:nvSpPr>
        <p:spPr>
          <a:xfrm>
            <a:off x="196966" y="1244455"/>
            <a:ext cx="7472579" cy="369332"/>
          </a:xfrm>
          <a:prstGeom prst="rect">
            <a:avLst/>
          </a:prstGeom>
          <a:noFill/>
        </p:spPr>
        <p:txBody>
          <a:bodyPr wrap="square" rtlCol="0">
            <a:spAutoFit/>
          </a:bodyPr>
          <a:lstStyle/>
          <a:p>
            <a:pPr algn="just"/>
            <a:r>
              <a:rPr lang="fr-BE" i="1" u="sng" dirty="0" smtClean="0">
                <a:solidFill>
                  <a:srgbClr val="00B050"/>
                </a:solidFill>
                <a:latin typeface="Constantia" panose="02030602050306030303" pitchFamily="18" charset="0"/>
              </a:rPr>
              <a:t>Voir arrêt de la Cour de Cassation du 8 janvier 2018</a:t>
            </a:r>
          </a:p>
        </p:txBody>
      </p:sp>
      <p:sp>
        <p:nvSpPr>
          <p:cNvPr id="6" name="Rectangle 5"/>
          <p:cNvSpPr/>
          <p:nvPr/>
        </p:nvSpPr>
        <p:spPr>
          <a:xfrm>
            <a:off x="196966" y="1772816"/>
            <a:ext cx="8624707" cy="4616648"/>
          </a:xfrm>
          <a:prstGeom prst="rect">
            <a:avLst/>
          </a:prstGeom>
        </p:spPr>
        <p:txBody>
          <a:bodyPr wrap="square">
            <a:spAutoFit/>
          </a:bodyPr>
          <a:lstStyle/>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La Cour du Travail de Liège confirme un jugement ordonnant au médiateur de dettes </a:t>
            </a:r>
            <a:r>
              <a:rPr lang="fr-BE" sz="1400" dirty="0" smtClean="0">
                <a:latin typeface="Constantia" panose="02030602050306030303" pitchFamily="18" charset="0"/>
                <a:ea typeface="Calibri" panose="020F0502020204030204" pitchFamily="34" charset="0"/>
                <a:cs typeface="Times New Roman" panose="02020603050405020304" pitchFamily="18" charset="0"/>
              </a:rPr>
              <a:t>de répartir, après révocation, les </a:t>
            </a:r>
            <a:r>
              <a:rPr lang="fr-BE" sz="1400" dirty="0">
                <a:latin typeface="Constantia" panose="02030602050306030303" pitchFamily="18" charset="0"/>
                <a:ea typeface="Calibri" panose="020F0502020204030204" pitchFamily="34" charset="0"/>
                <a:cs typeface="Times New Roman" panose="02020603050405020304" pitchFamily="18" charset="0"/>
              </a:rPr>
              <a:t>avoirs détenus sur le compte de la médiation</a:t>
            </a:r>
            <a:r>
              <a:rPr lang="fr-BE" sz="1400" dirty="0" smtClean="0">
                <a:latin typeface="Constantia" panose="02030602050306030303" pitchFamily="18" charset="0"/>
                <a:ea typeface="Calibri" panose="020F0502020204030204" pitchFamily="34" charset="0"/>
                <a:cs typeface="Times New Roman" panose="02020603050405020304" pitchFamily="18" charset="0"/>
              </a:rPr>
              <a:t>, au </a:t>
            </a:r>
            <a:r>
              <a:rPr lang="fr-BE" sz="1400" dirty="0">
                <a:latin typeface="Constantia" panose="02030602050306030303" pitchFamily="18" charset="0"/>
                <a:ea typeface="Calibri" panose="020F0502020204030204" pitchFamily="34" charset="0"/>
                <a:cs typeface="Times New Roman" panose="02020603050405020304" pitchFamily="18" charset="0"/>
              </a:rPr>
              <a:t>marc </a:t>
            </a:r>
            <a:r>
              <a:rPr lang="fr-BE" sz="1400" dirty="0" smtClean="0">
                <a:latin typeface="Constantia" panose="02030602050306030303" pitchFamily="18" charset="0"/>
                <a:ea typeface="Calibri" panose="020F0502020204030204" pitchFamily="34" charset="0"/>
                <a:cs typeface="Times New Roman" panose="02020603050405020304" pitchFamily="18" charset="0"/>
              </a:rPr>
              <a:t>le franc </a:t>
            </a:r>
            <a:r>
              <a:rPr lang="fr-BE" sz="1400" dirty="0">
                <a:latin typeface="Constantia" panose="02030602050306030303" pitchFamily="18" charset="0"/>
                <a:ea typeface="Calibri" panose="020F0502020204030204" pitchFamily="34" charset="0"/>
                <a:cs typeface="Times New Roman" panose="02020603050405020304" pitchFamily="18" charset="0"/>
              </a:rPr>
              <a:t>pour l’apurement des dettes nouvelles, soit celles qui sont postérieures à la décision d’admissibilité.</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 </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La Cour fonde son arrêt sur l’interprétation qu’il fait de l’article 1675/15, §2/1 et §3, tel que modifié par la loi du 14 janvier 2013. La réforme légale doit être comprise comme neutralisant les causes de préférence lors de la répartition du solde du compte de la médiation, tout en donnant compétence au juge de décider le paiement de dettes prioritaires, ou toute autre décision étendant le bénéfice de la répartition à d’autres créanciers que ceux participants au plan.</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 </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Un pourvoi en cassation est introduit par l’Etat belge (créancier privilégié) contre l’arrêt. La Cour casse l’arrêt de la Cour d’appel de </a:t>
            </a:r>
            <a:r>
              <a:rPr lang="fr-BE" sz="1400" dirty="0" smtClean="0">
                <a:latin typeface="Constantia" panose="02030602050306030303" pitchFamily="18" charset="0"/>
                <a:ea typeface="Calibri" panose="020F0502020204030204" pitchFamily="34" charset="0"/>
                <a:cs typeface="Times New Roman" panose="02020603050405020304" pitchFamily="18" charset="0"/>
              </a:rPr>
              <a:t>Liège. Elle prône</a:t>
            </a:r>
            <a:r>
              <a:rPr lang="fr-BE" sz="1400" dirty="0">
                <a:latin typeface="Constantia" panose="02030602050306030303" pitchFamily="18" charset="0"/>
                <a:ea typeface="Calibri" panose="020F0502020204030204" pitchFamily="34" charset="0"/>
                <a:cs typeface="Times New Roman" panose="02020603050405020304" pitchFamily="18" charset="0"/>
              </a:rPr>
              <a:t>, ainsi qu’elle l’avait déjà fait dans un arrêt du 5 janvier 2015, la répartition en tenant compte des causes légitimes de préférences.</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 </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Par contre, cet arrêt ne se prononce pas spécifiquement sur la pouvoir d’appréciation du juge d’étendre ou de limiter le bénéfice de la répartition à d’autres créanciers que ceux participants au plan. </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 </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On suppose qu’en admettant le principe du respect des causes légitimes de préférences, la Cour entend rejoindre la thèse suivant laquelle l’ensemble des créanciers est concerné par la répartition (toutes les créances même les nouvelles).</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 </a:t>
            </a:r>
            <a:endParaRPr lang="fr-BE" sz="1400" dirty="0">
              <a:effectLst/>
              <a:latin typeface="Constantia" panose="02030602050306030303" pitchFamily="18" charset="0"/>
              <a:ea typeface="Calibri" panose="020F0502020204030204" pitchFamily="34" charset="0"/>
              <a:cs typeface="Times New Roman" panose="02020603050405020304" pitchFamily="18" charset="0"/>
            </a:endParaRPr>
          </a:p>
        </p:txBody>
      </p:sp>
      <p:sp>
        <p:nvSpPr>
          <p:cNvPr id="8" name="ZoneTexte 7"/>
          <p:cNvSpPr txBox="1"/>
          <p:nvPr/>
        </p:nvSpPr>
        <p:spPr>
          <a:xfrm>
            <a:off x="88171" y="168811"/>
            <a:ext cx="2115451" cy="430887"/>
          </a:xfrm>
          <a:prstGeom prst="rect">
            <a:avLst/>
          </a:prstGeom>
          <a:noFill/>
        </p:spPr>
        <p:txBody>
          <a:bodyPr wrap="none" rtlCol="0">
            <a:spAutoFit/>
          </a:bodyPr>
          <a:lstStyle/>
          <a:p>
            <a:pPr marL="285750" indent="-285750">
              <a:buFont typeface="Wingdings" panose="05000000000000000000" pitchFamily="2" charset="2"/>
              <a:buChar char="Ø"/>
            </a:pPr>
            <a:r>
              <a:rPr lang="fr-BE" sz="2200" i="1" dirty="0" smtClean="0">
                <a:solidFill>
                  <a:srgbClr val="FF0000"/>
                </a:solidFill>
                <a:latin typeface="Constantia" panose="02030602050306030303" pitchFamily="18" charset="0"/>
              </a:rPr>
              <a:t>Jurisprudence</a:t>
            </a:r>
            <a:endParaRPr lang="fr-BE" sz="2200" i="1" dirty="0">
              <a:solidFill>
                <a:srgbClr val="FF0000"/>
              </a:solidFill>
              <a:latin typeface="Constantia" panose="02030602050306030303" pitchFamily="18" charset="0"/>
            </a:endParaRPr>
          </a:p>
        </p:txBody>
      </p:sp>
    </p:spTree>
    <p:extLst>
      <p:ext uri="{BB962C8B-B14F-4D97-AF65-F5344CB8AC3E}">
        <p14:creationId xmlns:p14="http://schemas.microsoft.com/office/powerpoint/2010/main" val="1884633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51520" y="332656"/>
            <a:ext cx="7833491"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smtClean="0"/>
              <a:t>Suspension des voies d’exécution pour les dettes nouvelles</a:t>
            </a:r>
            <a:endParaRPr lang="fr-BE" dirty="0"/>
          </a:p>
        </p:txBody>
      </p:sp>
      <p:sp>
        <p:nvSpPr>
          <p:cNvPr id="5" name="ZoneTexte 4"/>
          <p:cNvSpPr txBox="1"/>
          <p:nvPr/>
        </p:nvSpPr>
        <p:spPr>
          <a:xfrm>
            <a:off x="323528" y="980728"/>
            <a:ext cx="3993914" cy="369332"/>
          </a:xfrm>
          <a:prstGeom prst="rect">
            <a:avLst/>
          </a:prstGeom>
          <a:noFill/>
        </p:spPr>
        <p:txBody>
          <a:bodyPr wrap="square" rtlCol="0">
            <a:spAutoFit/>
          </a:bodyPr>
          <a:lstStyle>
            <a:defPPr>
              <a:defRPr lang="fr-FR"/>
            </a:defPPr>
            <a:lvl1pPr algn="just">
              <a:defRPr>
                <a:solidFill>
                  <a:srgbClr val="00B050"/>
                </a:solidFill>
                <a:latin typeface="Constantia" panose="02030602050306030303" pitchFamily="18" charset="0"/>
              </a:defRPr>
            </a:lvl1pPr>
          </a:lstStyle>
          <a:p>
            <a:r>
              <a:rPr lang="fr-BE" i="1" u="sng" dirty="0"/>
              <a:t>Cour du travail de Liège, 9 janvier 2018</a:t>
            </a:r>
          </a:p>
        </p:txBody>
      </p:sp>
      <p:sp>
        <p:nvSpPr>
          <p:cNvPr id="6" name="Rectangle 5"/>
          <p:cNvSpPr/>
          <p:nvPr/>
        </p:nvSpPr>
        <p:spPr>
          <a:xfrm>
            <a:off x="251520" y="1536467"/>
            <a:ext cx="8640960" cy="5262979"/>
          </a:xfrm>
          <a:prstGeom prst="rect">
            <a:avLst/>
          </a:prstGeom>
        </p:spPr>
        <p:txBody>
          <a:bodyPr wrap="square">
            <a:spAutoFit/>
          </a:bodyPr>
          <a:lstStyle/>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Les requérants sont admis en RCD en 04/2008. Ils sont autorisés à vendre leur immeuble par le tribunal en 2015. L’immeuble est </a:t>
            </a:r>
            <a:r>
              <a:rPr lang="fr-BE" sz="1400" dirty="0" smtClean="0">
                <a:latin typeface="Constantia" panose="02030602050306030303" pitchFamily="18" charset="0"/>
                <a:ea typeface="Calibri" panose="020F0502020204030204" pitchFamily="34" charset="0"/>
                <a:cs typeface="Times New Roman" panose="02020603050405020304" pitchFamily="18" charset="0"/>
              </a:rPr>
              <a:t>vendu. Le notaire établit un PV d’ordre, paie le solde du crédit hypothécaire et verse les fonds restants sur le compte de médiation afin qu’ils soient répartis entre les créanciers en concours.</a:t>
            </a:r>
            <a:endParaRPr lang="fr-BE" sz="1400" dirty="0">
              <a:latin typeface="Constantia" panose="02030602050306030303" pitchFamily="18" charset="0"/>
              <a:ea typeface="Calibri" panose="020F0502020204030204" pitchFamily="34" charset="0"/>
              <a:cs typeface="Times New Roman" panose="02020603050405020304" pitchFamily="18" charset="0"/>
            </a:endParaRP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 </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Dans l’intervalle le SPF Finances </a:t>
            </a:r>
            <a:r>
              <a:rPr lang="fr-BE" sz="1400" dirty="0" smtClean="0">
                <a:latin typeface="Constantia" panose="02030602050306030303" pitchFamily="18" charset="0"/>
                <a:ea typeface="Calibri" panose="020F0502020204030204" pitchFamily="34" charset="0"/>
                <a:cs typeface="Times New Roman" panose="02020603050405020304" pitchFamily="18" charset="0"/>
              </a:rPr>
              <a:t>avait pris des inscriptions hypothécaires légales sur l’immeuble, </a:t>
            </a:r>
            <a:r>
              <a:rPr lang="fr-BE" sz="1400" dirty="0">
                <a:latin typeface="Constantia" panose="02030602050306030303" pitchFamily="18" charset="0"/>
                <a:ea typeface="Calibri" panose="020F0502020204030204" pitchFamily="34" charset="0"/>
                <a:cs typeface="Times New Roman" panose="02020603050405020304" pitchFamily="18" charset="0"/>
              </a:rPr>
              <a:t>pour les dettes fiscales des requérants </a:t>
            </a:r>
            <a:r>
              <a:rPr lang="fr-BE" sz="1400" b="1" dirty="0">
                <a:latin typeface="Constantia" panose="02030602050306030303" pitchFamily="18" charset="0"/>
                <a:ea typeface="Calibri" panose="020F0502020204030204" pitchFamily="34" charset="0"/>
                <a:cs typeface="Times New Roman" panose="02020603050405020304" pitchFamily="18" charset="0"/>
              </a:rPr>
              <a:t>nées après l’admission à la procédure</a:t>
            </a:r>
            <a:r>
              <a:rPr lang="fr-BE" sz="1400" dirty="0">
                <a:latin typeface="Constantia" panose="02030602050306030303" pitchFamily="18" charset="0"/>
                <a:ea typeface="Calibri" panose="020F0502020204030204" pitchFamily="34" charset="0"/>
                <a:cs typeface="Times New Roman" panose="02020603050405020304" pitchFamily="18" charset="0"/>
              </a:rPr>
              <a:t>. </a:t>
            </a:r>
            <a:r>
              <a:rPr lang="fr-BE" sz="1400" dirty="0" smtClean="0">
                <a:latin typeface="Constantia" panose="02030602050306030303" pitchFamily="18" charset="0"/>
                <a:ea typeface="Calibri" panose="020F0502020204030204" pitchFamily="34" charset="0"/>
                <a:cs typeface="Times New Roman" panose="02020603050405020304" pitchFamily="18" charset="0"/>
              </a:rPr>
              <a:t>Le </a:t>
            </a:r>
            <a:r>
              <a:rPr lang="fr-BE" sz="1400" dirty="0" err="1" smtClean="0">
                <a:latin typeface="Constantia" panose="02030602050306030303" pitchFamily="18" charset="0"/>
                <a:ea typeface="Calibri" panose="020F0502020204030204" pitchFamily="34" charset="0"/>
                <a:cs typeface="Times New Roman" panose="02020603050405020304" pitchFamily="18" charset="0"/>
              </a:rPr>
              <a:t>Spf</a:t>
            </a:r>
            <a:r>
              <a:rPr lang="fr-BE" sz="1400" dirty="0" smtClean="0">
                <a:latin typeface="Constantia" panose="02030602050306030303" pitchFamily="18" charset="0"/>
                <a:ea typeface="Calibri" panose="020F0502020204030204" pitchFamily="34" charset="0"/>
                <a:cs typeface="Times New Roman" panose="02020603050405020304" pitchFamily="18" charset="0"/>
              </a:rPr>
              <a:t> remet en cause le procès-verbal </a:t>
            </a:r>
            <a:r>
              <a:rPr lang="fr-BE" sz="1400" dirty="0">
                <a:latin typeface="Constantia" panose="02030602050306030303" pitchFamily="18" charset="0"/>
                <a:ea typeface="Calibri" panose="020F0502020204030204" pitchFamily="34" charset="0"/>
                <a:cs typeface="Times New Roman" panose="02020603050405020304" pitchFamily="18" charset="0"/>
              </a:rPr>
              <a:t>d’ordre </a:t>
            </a:r>
            <a:r>
              <a:rPr lang="fr-BE" sz="1400" dirty="0" smtClean="0">
                <a:latin typeface="Constantia" panose="02030602050306030303" pitchFamily="18" charset="0"/>
                <a:ea typeface="Calibri" panose="020F0502020204030204" pitchFamily="34" charset="0"/>
                <a:cs typeface="Times New Roman" panose="02020603050405020304" pitchFamily="18" charset="0"/>
              </a:rPr>
              <a:t>établi par le notaire qui ne tient pas compte desdites </a:t>
            </a:r>
            <a:r>
              <a:rPr lang="fr-BE" sz="1400" dirty="0">
                <a:latin typeface="Constantia" panose="02030602050306030303" pitchFamily="18" charset="0"/>
                <a:ea typeface="Calibri" panose="020F0502020204030204" pitchFamily="34" charset="0"/>
                <a:cs typeface="Times New Roman" panose="02020603050405020304" pitchFamily="18" charset="0"/>
              </a:rPr>
              <a:t>hypothèques de deuxième et troisième rang </a:t>
            </a:r>
            <a:r>
              <a:rPr lang="fr-BE" sz="1400" dirty="0" smtClean="0">
                <a:latin typeface="Constantia" panose="02030602050306030303" pitchFamily="18" charset="0"/>
                <a:ea typeface="Calibri" panose="020F0502020204030204" pitchFamily="34" charset="0"/>
                <a:cs typeface="Times New Roman" panose="02020603050405020304" pitchFamily="18" charset="0"/>
              </a:rPr>
              <a:t>du trésor (prises après </a:t>
            </a:r>
            <a:r>
              <a:rPr lang="fr-BE" sz="1400" dirty="0">
                <a:latin typeface="Constantia" panose="02030602050306030303" pitchFamily="18" charset="0"/>
                <a:ea typeface="Calibri" panose="020F0502020204030204" pitchFamily="34" charset="0"/>
                <a:cs typeface="Times New Roman" panose="02020603050405020304" pitchFamily="18" charset="0"/>
              </a:rPr>
              <a:t>la </a:t>
            </a:r>
            <a:r>
              <a:rPr lang="fr-BE" sz="1400" dirty="0" smtClean="0">
                <a:latin typeface="Constantia" panose="02030602050306030303" pitchFamily="18" charset="0"/>
                <a:ea typeface="Calibri" panose="020F0502020204030204" pitchFamily="34" charset="0"/>
                <a:cs typeface="Times New Roman" panose="02020603050405020304" pitchFamily="18" charset="0"/>
              </a:rPr>
              <a:t>décision d’admissibilité). Le premier juge rejette la demande du SPF. La Cour confirme le premier jugement. </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 </a:t>
            </a:r>
          </a:p>
          <a:p>
            <a:pPr algn="just">
              <a:spcAft>
                <a:spcPts val="0"/>
              </a:spcAft>
            </a:pPr>
            <a:r>
              <a:rPr lang="fr-BE" sz="1400" dirty="0" smtClean="0">
                <a:latin typeface="Constantia" panose="02030602050306030303" pitchFamily="18" charset="0"/>
                <a:ea typeface="Calibri" panose="020F0502020204030204" pitchFamily="34" charset="0"/>
                <a:cs typeface="Times New Roman" panose="02020603050405020304" pitchFamily="18" charset="0"/>
              </a:rPr>
              <a:t>Les arguments du </a:t>
            </a:r>
            <a:r>
              <a:rPr lang="fr-BE" sz="1400" dirty="0">
                <a:latin typeface="Constantia" panose="02030602050306030303" pitchFamily="18" charset="0"/>
                <a:ea typeface="Calibri" panose="020F0502020204030204" pitchFamily="34" charset="0"/>
                <a:cs typeface="Times New Roman" panose="02020603050405020304" pitchFamily="18" charset="0"/>
              </a:rPr>
              <a:t>SPF </a:t>
            </a:r>
            <a:r>
              <a:rPr lang="fr-BE" sz="1400" dirty="0" smtClean="0">
                <a:latin typeface="Constantia" panose="02030602050306030303" pitchFamily="18" charset="0"/>
                <a:ea typeface="Calibri" panose="020F0502020204030204" pitchFamily="34" charset="0"/>
                <a:cs typeface="Times New Roman" panose="02020603050405020304" pitchFamily="18" charset="0"/>
              </a:rPr>
              <a:t>Finances:</a:t>
            </a:r>
            <a:endParaRPr lang="fr-BE" sz="1400" dirty="0">
              <a:latin typeface="Constantia" panose="02030602050306030303" pitchFamily="18" charset="0"/>
              <a:ea typeface="Calibri" panose="020F0502020204030204" pitchFamily="34" charset="0"/>
              <a:cs typeface="Times New Roman" panose="02020603050405020304" pitchFamily="18" charset="0"/>
            </a:endParaRPr>
          </a:p>
          <a:p>
            <a:pPr marL="342900" lvl="0" indent="-342900" algn="just">
              <a:spcAft>
                <a:spcPts val="0"/>
              </a:spcAft>
              <a:buFont typeface="Times New Roman" panose="02020603050405020304" pitchFamily="18" charset="0"/>
              <a:buChar char="-"/>
            </a:pPr>
            <a:r>
              <a:rPr lang="fr-BE" sz="1400" dirty="0">
                <a:latin typeface="Constantia" panose="02030602050306030303" pitchFamily="18" charset="0"/>
                <a:ea typeface="Calibri" panose="020F0502020204030204" pitchFamily="34" charset="0"/>
                <a:cs typeface="Times New Roman" panose="02020603050405020304" pitchFamily="18" charset="0"/>
              </a:rPr>
              <a:t>les hypothèques sont prises pour des dettes </a:t>
            </a:r>
            <a:r>
              <a:rPr lang="fr-BE" sz="1400" dirty="0" smtClean="0">
                <a:latin typeface="Constantia" panose="02030602050306030303" pitchFamily="18" charset="0"/>
                <a:ea typeface="Calibri" panose="020F0502020204030204" pitchFamily="34" charset="0"/>
                <a:cs typeface="Times New Roman" panose="02020603050405020304" pitchFamily="18" charset="0"/>
              </a:rPr>
              <a:t>nouvelles. Elles ne sont pas soumises au concours</a:t>
            </a:r>
          </a:p>
          <a:p>
            <a:pPr marL="342900" lvl="0" indent="-342900" algn="just">
              <a:spcAft>
                <a:spcPts val="0"/>
              </a:spcAft>
              <a:buFont typeface="Times New Roman" panose="02020603050405020304" pitchFamily="18" charset="0"/>
              <a:buChar char="-"/>
            </a:pPr>
            <a:r>
              <a:rPr lang="fr-BE" sz="1400" dirty="0" smtClean="0">
                <a:latin typeface="Constantia" panose="02030602050306030303" pitchFamily="18" charset="0"/>
                <a:ea typeface="Calibri" panose="020F0502020204030204" pitchFamily="34" charset="0"/>
                <a:cs typeface="Times New Roman" panose="02020603050405020304" pitchFamily="18" charset="0"/>
              </a:rPr>
              <a:t>La vente de l’immeuble met fin à la suspension des sûretés. Les créanciers (même nouveaux) peuvent faire valoir leurs droits sur le prix de réalisation du bien et doivent être payés selon les causes légitimes de préférence (</a:t>
            </a:r>
            <a:r>
              <a:rPr lang="fr-BE" sz="1400" dirty="0" err="1" smtClean="0">
                <a:latin typeface="Constantia" panose="02030602050306030303" pitchFamily="18" charset="0"/>
                <a:ea typeface="Calibri" panose="020F0502020204030204" pitchFamily="34" charset="0"/>
                <a:cs typeface="Times New Roman" panose="02020603050405020304" pitchFamily="18" charset="0"/>
              </a:rPr>
              <a:t>càd</a:t>
            </a:r>
            <a:r>
              <a:rPr lang="fr-BE" sz="1400" dirty="0" smtClean="0">
                <a:latin typeface="Constantia" panose="02030602050306030303" pitchFamily="18" charset="0"/>
                <a:ea typeface="Calibri" panose="020F0502020204030204" pitchFamily="34" charset="0"/>
                <a:cs typeface="Times New Roman" panose="02020603050405020304" pitchFamily="18" charset="0"/>
              </a:rPr>
              <a:t> en tenant compte des sûretés de chacun).</a:t>
            </a:r>
            <a:endParaRPr lang="fr-BE" sz="1400" dirty="0">
              <a:latin typeface="Constantia" panose="02030602050306030303" pitchFamily="18" charset="0"/>
              <a:ea typeface="Calibri" panose="020F0502020204030204" pitchFamily="34" charset="0"/>
              <a:cs typeface="Times New Roman" panose="02020603050405020304" pitchFamily="18" charset="0"/>
            </a:endParaRP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 </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La Cour rappelle plusieurs principes :</a:t>
            </a:r>
          </a:p>
          <a:p>
            <a:pPr marL="342900" lvl="0" indent="-342900" algn="just">
              <a:spcAft>
                <a:spcPts val="0"/>
              </a:spcAft>
              <a:buFont typeface="Times New Roman" panose="02020603050405020304" pitchFamily="18" charset="0"/>
              <a:buChar char="-"/>
            </a:pPr>
            <a:r>
              <a:rPr lang="fr-BE" sz="1400" dirty="0">
                <a:latin typeface="Constantia" panose="02030602050306030303" pitchFamily="18" charset="0"/>
                <a:ea typeface="Calibri" panose="020F0502020204030204" pitchFamily="34" charset="0"/>
                <a:cs typeface="Times New Roman" panose="02020603050405020304" pitchFamily="18" charset="0"/>
              </a:rPr>
              <a:t>la procédure a pour effet de globaliser la situation financière du débiteur en médiation ;</a:t>
            </a:r>
          </a:p>
          <a:p>
            <a:pPr marL="342900" lvl="0" indent="-342900" algn="just">
              <a:spcAft>
                <a:spcPts val="0"/>
              </a:spcAft>
              <a:buFont typeface="Times New Roman" panose="02020603050405020304" pitchFamily="18" charset="0"/>
              <a:buChar char="-"/>
            </a:pPr>
            <a:r>
              <a:rPr lang="fr-BE" sz="1400" dirty="0">
                <a:latin typeface="Constantia" panose="02030602050306030303" pitchFamily="18" charset="0"/>
                <a:ea typeface="Calibri" panose="020F0502020204030204" pitchFamily="34" charset="0"/>
                <a:cs typeface="Times New Roman" panose="02020603050405020304" pitchFamily="18" charset="0"/>
              </a:rPr>
              <a:t>l’admission à la procédure a pour effet le concours ;</a:t>
            </a:r>
          </a:p>
          <a:p>
            <a:pPr marL="342900" lvl="0" indent="-342900" algn="just">
              <a:spcAft>
                <a:spcPts val="0"/>
              </a:spcAft>
              <a:buFont typeface="Times New Roman" panose="02020603050405020304" pitchFamily="18" charset="0"/>
              <a:buChar char="-"/>
            </a:pPr>
            <a:r>
              <a:rPr lang="fr-BE" sz="1400" dirty="0">
                <a:latin typeface="Constantia" panose="02030602050306030303" pitchFamily="18" charset="0"/>
                <a:ea typeface="Calibri" panose="020F0502020204030204" pitchFamily="34" charset="0"/>
                <a:cs typeface="Times New Roman" panose="02020603050405020304" pitchFamily="18" charset="0"/>
              </a:rPr>
              <a:t>le règlement collectif de dettes crée une seule masse (active et passive) qui se cristallise au moment de l’admissibilité ;</a:t>
            </a:r>
          </a:p>
          <a:p>
            <a:pPr marL="342900" lvl="0" indent="-342900" algn="just">
              <a:spcAft>
                <a:spcPts val="0"/>
              </a:spcAft>
              <a:buFont typeface="Times New Roman" panose="02020603050405020304" pitchFamily="18" charset="0"/>
              <a:buChar char="-"/>
            </a:pPr>
            <a:r>
              <a:rPr lang="fr-BE" sz="1400" b="1" dirty="0">
                <a:latin typeface="Constantia" panose="02030602050306030303" pitchFamily="18" charset="0"/>
                <a:ea typeface="Calibri" panose="020F0502020204030204" pitchFamily="34" charset="0"/>
                <a:cs typeface="Times New Roman" panose="02020603050405020304" pitchFamily="18" charset="0"/>
              </a:rPr>
              <a:t>les nouveaux créanciers ne peuvent recourir aux voies d’exécution à l’égard du débiteur, sinon le rétablissement du débiteur pourrait être mis en péril.</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71111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764704"/>
            <a:ext cx="8784976" cy="3754874"/>
          </a:xfrm>
          <a:prstGeom prst="rect">
            <a:avLst/>
          </a:prstGeom>
        </p:spPr>
        <p:txBody>
          <a:bodyPr wrap="square">
            <a:spAutoFit/>
          </a:bodyPr>
          <a:lstStyle/>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 </a:t>
            </a:r>
          </a:p>
          <a:p>
            <a:pPr algn="just">
              <a:spcAft>
                <a:spcPts val="0"/>
              </a:spcAft>
            </a:pPr>
            <a:r>
              <a:rPr lang="fr-BE" sz="1400" dirty="0" smtClean="0">
                <a:latin typeface="Constantia" panose="02030602050306030303" pitchFamily="18" charset="0"/>
                <a:ea typeface="Calibri" panose="020F0502020204030204" pitchFamily="34" charset="0"/>
                <a:cs typeface="Times New Roman" panose="02020603050405020304" pitchFamily="18" charset="0"/>
              </a:rPr>
              <a:t>La Cour rappelle également le prescrit de l’article 1675/14 bis CJ qui </a:t>
            </a:r>
            <a:r>
              <a:rPr lang="fr-BE" sz="1400" dirty="0">
                <a:latin typeface="Constantia" panose="02030602050306030303" pitchFamily="18" charset="0"/>
                <a:ea typeface="Calibri" panose="020F0502020204030204" pitchFamily="34" charset="0"/>
                <a:cs typeface="Times New Roman" panose="02020603050405020304" pitchFamily="18" charset="0"/>
              </a:rPr>
              <a:t>règle le sort de la réalisation des biens </a:t>
            </a:r>
            <a:r>
              <a:rPr lang="fr-BE" sz="1400" dirty="0" smtClean="0">
                <a:latin typeface="Constantia" panose="02030602050306030303" pitchFamily="18" charset="0"/>
                <a:ea typeface="Calibri" panose="020F0502020204030204" pitchFamily="34" charset="0"/>
                <a:cs typeface="Times New Roman" panose="02020603050405020304" pitchFamily="18" charset="0"/>
              </a:rPr>
              <a:t>immeubles en </a:t>
            </a:r>
            <a:r>
              <a:rPr lang="fr-BE" sz="1400" dirty="0">
                <a:latin typeface="Constantia" panose="02030602050306030303" pitchFamily="18" charset="0"/>
                <a:ea typeface="Calibri" panose="020F0502020204030204" pitchFamily="34" charset="0"/>
                <a:cs typeface="Times New Roman" panose="02020603050405020304" pitchFamily="18" charset="0"/>
              </a:rPr>
              <a:t>cours de procédure et qui dispose que : </a:t>
            </a:r>
            <a:r>
              <a:rPr lang="fr-BE" sz="1400" i="1" dirty="0">
                <a:latin typeface="Constantia" panose="02030602050306030303" pitchFamily="18" charset="0"/>
                <a:ea typeface="Calibri" panose="020F0502020204030204" pitchFamily="34" charset="0"/>
                <a:cs typeface="Times New Roman" panose="02020603050405020304" pitchFamily="18" charset="0"/>
              </a:rPr>
              <a:t>« §3. Sous réserve d’autres modalités, </a:t>
            </a:r>
            <a:r>
              <a:rPr lang="fr-BE" sz="1400" i="1" dirty="0" smtClean="0">
                <a:latin typeface="Constantia" panose="02030602050306030303" pitchFamily="18" charset="0"/>
                <a:ea typeface="Calibri" panose="020F0502020204030204" pitchFamily="34" charset="0"/>
                <a:cs typeface="Times New Roman" panose="02020603050405020304" pitchFamily="18" charset="0"/>
              </a:rPr>
              <a:t>le notaire </a:t>
            </a:r>
            <a:r>
              <a:rPr lang="fr-BE" sz="1400" i="1" dirty="0">
                <a:latin typeface="Constantia" panose="02030602050306030303" pitchFamily="18" charset="0"/>
                <a:ea typeface="Calibri" panose="020F0502020204030204" pitchFamily="34" charset="0"/>
                <a:cs typeface="Times New Roman" panose="02020603050405020304" pitchFamily="18" charset="0"/>
              </a:rPr>
              <a:t>verse, après règlement des créanciers hypothécaires et des créanciers privilégiés spéciaux, le prix et ses accessoires au médiateur de dettes ».</a:t>
            </a:r>
            <a:endParaRPr lang="fr-BE" sz="1400" dirty="0">
              <a:latin typeface="Constantia" panose="02030602050306030303" pitchFamily="18" charset="0"/>
              <a:ea typeface="Calibri" panose="020F0502020204030204" pitchFamily="34" charset="0"/>
              <a:cs typeface="Times New Roman" panose="02020603050405020304" pitchFamily="18" charset="0"/>
            </a:endParaRP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 </a:t>
            </a:r>
          </a:p>
          <a:p>
            <a:pPr algn="just">
              <a:spcAft>
                <a:spcPts val="0"/>
              </a:spcAft>
            </a:pPr>
            <a:r>
              <a:rPr lang="fr-BE" sz="1400" dirty="0">
                <a:latin typeface="Constantia" panose="02030602050306030303" pitchFamily="18" charset="0"/>
                <a:ea typeface="Calibri" panose="020F0502020204030204" pitchFamily="34" charset="0"/>
                <a:cs typeface="Times New Roman" panose="02020603050405020304" pitchFamily="18" charset="0"/>
              </a:rPr>
              <a:t>La Cour juge que </a:t>
            </a:r>
            <a:r>
              <a:rPr lang="fr-BE" sz="1400" dirty="0" smtClean="0">
                <a:latin typeface="Constantia" panose="02030602050306030303" pitchFamily="18" charset="0"/>
                <a:ea typeface="Calibri" panose="020F0502020204030204" pitchFamily="34" charset="0"/>
                <a:cs typeface="Times New Roman" panose="02020603050405020304" pitchFamily="18" charset="0"/>
              </a:rPr>
              <a:t>les créanciers hypothécaires et privilégiés spéciaux dont il faut tenir compte sont ceux dont </a:t>
            </a:r>
            <a:r>
              <a:rPr lang="fr-BE" sz="1400" b="1" dirty="0" smtClean="0">
                <a:latin typeface="Constantia" panose="02030602050306030303" pitchFamily="18" charset="0"/>
                <a:ea typeface="Calibri" panose="020F0502020204030204" pitchFamily="34" charset="0"/>
                <a:cs typeface="Times New Roman" panose="02020603050405020304" pitchFamily="18" charset="0"/>
              </a:rPr>
              <a:t>l’inscription est antérieure à l’admissibilité</a:t>
            </a:r>
            <a:r>
              <a:rPr lang="fr-BE" sz="1400" dirty="0" smtClean="0">
                <a:latin typeface="Constantia" panose="02030602050306030303" pitchFamily="18" charset="0"/>
                <a:ea typeface="Calibri" panose="020F0502020204030204" pitchFamily="34" charset="0"/>
                <a:cs typeface="Times New Roman" panose="02020603050405020304" pitchFamily="18" charset="0"/>
              </a:rPr>
              <a:t>. </a:t>
            </a:r>
            <a:r>
              <a:rPr lang="fr-BE" sz="1400" dirty="0">
                <a:latin typeface="Constantia" panose="02030602050306030303" pitchFamily="18" charset="0"/>
                <a:ea typeface="Calibri" panose="020F0502020204030204" pitchFamily="34" charset="0"/>
                <a:cs typeface="Times New Roman" panose="02020603050405020304" pitchFamily="18" charset="0"/>
              </a:rPr>
              <a:t>A défaut de quoi, le concours serait mis en péril par une extension de la masse passible. Les droits des créanciers sont reportés sur le prix </a:t>
            </a:r>
            <a:r>
              <a:rPr lang="fr-BE" sz="1400" dirty="0" smtClean="0">
                <a:latin typeface="Constantia" panose="02030602050306030303" pitchFamily="18" charset="0"/>
                <a:ea typeface="Calibri" panose="020F0502020204030204" pitchFamily="34" charset="0"/>
                <a:cs typeface="Times New Roman" panose="02020603050405020304" pitchFamily="18" charset="0"/>
              </a:rPr>
              <a:t>de vente et </a:t>
            </a:r>
            <a:r>
              <a:rPr lang="fr-BE" sz="1400" dirty="0">
                <a:latin typeface="Constantia" panose="02030602050306030303" pitchFamily="18" charset="0"/>
                <a:ea typeface="Calibri" panose="020F0502020204030204" pitchFamily="34" charset="0"/>
                <a:cs typeface="Times New Roman" panose="02020603050405020304" pitchFamily="18" charset="0"/>
              </a:rPr>
              <a:t>correspondent aux montants dus lors de l’admissibilité et ayant fait l’objet d’une déclaration de créance</a:t>
            </a:r>
            <a:r>
              <a:rPr lang="fr-BE" sz="1400" dirty="0" smtClean="0">
                <a:latin typeface="Constantia" panose="02030602050306030303" pitchFamily="18" charset="0"/>
                <a:ea typeface="Calibri" panose="020F0502020204030204" pitchFamily="34" charset="0"/>
                <a:cs typeface="Times New Roman" panose="02020603050405020304" pitchFamily="18" charset="0"/>
              </a:rPr>
              <a:t>.</a:t>
            </a:r>
          </a:p>
          <a:p>
            <a:pPr algn="just">
              <a:spcAft>
                <a:spcPts val="0"/>
              </a:spcAft>
            </a:pPr>
            <a:endParaRPr lang="fr-BE" sz="1400" dirty="0">
              <a:latin typeface="Constantia" panose="02030602050306030303" pitchFamily="18" charset="0"/>
              <a:ea typeface="Calibri" panose="020F0502020204030204" pitchFamily="34" charset="0"/>
              <a:cs typeface="Times New Roman" panose="02020603050405020304" pitchFamily="18" charset="0"/>
            </a:endParaRPr>
          </a:p>
          <a:p>
            <a:pPr algn="just">
              <a:spcAft>
                <a:spcPts val="0"/>
              </a:spcAft>
            </a:pPr>
            <a:r>
              <a:rPr lang="fr-BE" sz="1400" dirty="0" smtClean="0">
                <a:latin typeface="Constantia" panose="02030602050306030303" pitchFamily="18" charset="0"/>
                <a:ea typeface="Calibri" panose="020F0502020204030204" pitchFamily="34" charset="0"/>
                <a:cs typeface="Times New Roman" panose="02020603050405020304" pitchFamily="18" charset="0"/>
              </a:rPr>
              <a:t>Compte </a:t>
            </a:r>
            <a:r>
              <a:rPr lang="fr-BE" sz="1400" dirty="0">
                <a:latin typeface="Constantia" panose="02030602050306030303" pitchFamily="18" charset="0"/>
                <a:ea typeface="Calibri" panose="020F0502020204030204" pitchFamily="34" charset="0"/>
                <a:cs typeface="Times New Roman" panose="02020603050405020304" pitchFamily="18" charset="0"/>
              </a:rPr>
              <a:t>tenu de ce constat, la Cour rappelle les effets spécifiques liés à la création de dettes nouvelles :</a:t>
            </a:r>
          </a:p>
          <a:p>
            <a:pPr marL="342900" lvl="0" indent="-342900" algn="just">
              <a:spcAft>
                <a:spcPts val="0"/>
              </a:spcAft>
              <a:buFont typeface="Times New Roman" panose="02020603050405020304" pitchFamily="18" charset="0"/>
              <a:buChar char="-"/>
            </a:pPr>
            <a:r>
              <a:rPr lang="fr-BE" sz="1400" dirty="0">
                <a:latin typeface="Constantia" panose="02030602050306030303" pitchFamily="18" charset="0"/>
                <a:ea typeface="Calibri" panose="020F0502020204030204" pitchFamily="34" charset="0"/>
                <a:cs typeface="Times New Roman" panose="02020603050405020304" pitchFamily="18" charset="0"/>
              </a:rPr>
              <a:t>la demande de révocation pour faute;</a:t>
            </a:r>
          </a:p>
          <a:p>
            <a:pPr marL="342900" lvl="0" indent="-342900" algn="just">
              <a:spcAft>
                <a:spcPts val="0"/>
              </a:spcAft>
              <a:buFont typeface="Times New Roman" panose="02020603050405020304" pitchFamily="18" charset="0"/>
              <a:buChar char="-"/>
            </a:pPr>
            <a:r>
              <a:rPr lang="fr-BE" sz="1400" dirty="0">
                <a:latin typeface="Constantia" panose="02030602050306030303" pitchFamily="18" charset="0"/>
                <a:ea typeface="Calibri" panose="020F0502020204030204" pitchFamily="34" charset="0"/>
                <a:cs typeface="Times New Roman" panose="02020603050405020304" pitchFamily="18" charset="0"/>
              </a:rPr>
              <a:t>Eventuellement, il peut être mis fin à la procédure si les dettes nouvelles empêchent le rétablissement de la situation financière du </a:t>
            </a:r>
            <a:r>
              <a:rPr lang="fr-BE" sz="1400" dirty="0" smtClean="0">
                <a:latin typeface="Constantia" panose="02030602050306030303" pitchFamily="18" charset="0"/>
                <a:ea typeface="Calibri" panose="020F0502020204030204" pitchFamily="34" charset="0"/>
                <a:cs typeface="Times New Roman" panose="02020603050405020304" pitchFamily="18" charset="0"/>
              </a:rPr>
              <a:t>médié;</a:t>
            </a:r>
          </a:p>
          <a:p>
            <a:pPr lvl="0" algn="just">
              <a:spcAft>
                <a:spcPts val="0"/>
              </a:spcAft>
            </a:pPr>
            <a:endParaRPr lang="fr-BE" sz="1400" dirty="0">
              <a:latin typeface="Constantia" panose="02030602050306030303" pitchFamily="18" charset="0"/>
              <a:ea typeface="Calibri" panose="020F0502020204030204" pitchFamily="34" charset="0"/>
              <a:cs typeface="Times New Roman" panose="02020603050405020304" pitchFamily="18" charset="0"/>
            </a:endParaRPr>
          </a:p>
          <a:p>
            <a:pPr algn="just">
              <a:spcAft>
                <a:spcPts val="0"/>
              </a:spcAft>
            </a:pPr>
            <a:r>
              <a:rPr lang="fr-BE" sz="1400" b="1" dirty="0" smtClean="0">
                <a:latin typeface="Constantia" panose="02030602050306030303" pitchFamily="18" charset="0"/>
                <a:ea typeface="Calibri" panose="020F0502020204030204" pitchFamily="34" charset="0"/>
                <a:cs typeface="Times New Roman" panose="02020603050405020304" pitchFamily="18" charset="0"/>
              </a:rPr>
              <a:t>Cet arrêt a fait l’objet d’un recours en cassation le 19 avril 2018</a:t>
            </a:r>
            <a:endParaRPr lang="fr-BE" sz="1400" b="1" dirty="0">
              <a:latin typeface="Constantia" panose="0203060205030603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2630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116632"/>
            <a:ext cx="9022095" cy="830997"/>
          </a:xfrm>
          <a:prstGeom prst="rect">
            <a:avLst/>
          </a:prstGeom>
          <a:noFill/>
        </p:spPr>
        <p:txBody>
          <a:bodyPr wrap="square" rtlCol="0">
            <a:spAutoFit/>
          </a:bodyPr>
          <a:lstStyle>
            <a:defPPr>
              <a:defRPr lang="fr-FR"/>
            </a:defPPr>
            <a:lvl1pPr>
              <a:defRPr sz="2400">
                <a:solidFill>
                  <a:srgbClr val="00B0F0"/>
                </a:solidFill>
                <a:latin typeface="Constantia" panose="02030602050306030303" pitchFamily="18" charset="0"/>
              </a:defRPr>
            </a:lvl1pPr>
          </a:lstStyle>
          <a:p>
            <a:pPr algn="just"/>
            <a:r>
              <a:rPr lang="fr-BE" dirty="0" smtClean="0"/>
              <a:t>Interdiction de remettre les dettes liées à la réparation d’un préjudice corporel causé par une infraction</a:t>
            </a:r>
            <a:endParaRPr lang="fr-BE" dirty="0"/>
          </a:p>
        </p:txBody>
      </p:sp>
      <p:sp>
        <p:nvSpPr>
          <p:cNvPr id="5" name="Rectangle 4"/>
          <p:cNvSpPr/>
          <p:nvPr/>
        </p:nvSpPr>
        <p:spPr>
          <a:xfrm>
            <a:off x="161763" y="1340768"/>
            <a:ext cx="8698567" cy="5410520"/>
          </a:xfrm>
          <a:prstGeom prst="rect">
            <a:avLst/>
          </a:prstGeom>
        </p:spPr>
        <p:txBody>
          <a:bodyPr wrap="square">
            <a:spAutoFit/>
          </a:bodyPr>
          <a:lstStyle/>
          <a:p>
            <a:pPr algn="just">
              <a:lnSpc>
                <a:spcPct val="107000"/>
              </a:lnSpc>
              <a:spcAft>
                <a:spcPts val="800"/>
              </a:spcAft>
            </a:pPr>
            <a:r>
              <a:rPr lang="fr-BE" sz="1400" dirty="0">
                <a:latin typeface="Constantia" panose="02030602050306030303" pitchFamily="18" charset="0"/>
                <a:ea typeface="Calibri" panose="020F0502020204030204" pitchFamily="34" charset="0"/>
                <a:cs typeface="Times New Roman" panose="02020603050405020304" pitchFamily="18" charset="0"/>
              </a:rPr>
              <a:t>Un individu est impliqué dans un accident de roulage qui a entraîné des dommages corporels pour plusieurs personnes.</a:t>
            </a:r>
          </a:p>
          <a:p>
            <a:pPr algn="just">
              <a:lnSpc>
                <a:spcPct val="107000"/>
              </a:lnSpc>
              <a:spcAft>
                <a:spcPts val="800"/>
              </a:spcAft>
            </a:pPr>
            <a:r>
              <a:rPr lang="fr-BE" sz="1400" dirty="0">
                <a:latin typeface="Constantia" panose="02030602050306030303" pitchFamily="18" charset="0"/>
                <a:ea typeface="Calibri" panose="020F0502020204030204" pitchFamily="34" charset="0"/>
                <a:cs typeface="Times New Roman" panose="02020603050405020304" pitchFamily="18" charset="0"/>
              </a:rPr>
              <a:t>Cette personne est déclarée responsable de l’accident et condamnée solidairement </a:t>
            </a:r>
            <a:r>
              <a:rPr lang="fr-BE" sz="1400" u="sng" dirty="0">
                <a:latin typeface="Constantia" panose="02030602050306030303" pitchFamily="18" charset="0"/>
                <a:ea typeface="Calibri" panose="020F0502020204030204" pitchFamily="34" charset="0"/>
                <a:cs typeface="Times New Roman" panose="02020603050405020304" pitchFamily="18" charset="0"/>
              </a:rPr>
              <a:t>avec le Fonds de garantie automobile (vu qu’il n’a pas d’assurance), à indemniser les victimes.</a:t>
            </a:r>
          </a:p>
          <a:p>
            <a:pPr algn="just">
              <a:lnSpc>
                <a:spcPct val="107000"/>
              </a:lnSpc>
              <a:spcAft>
                <a:spcPts val="800"/>
              </a:spcAft>
            </a:pPr>
            <a:r>
              <a:rPr lang="fr-BE" sz="1400" dirty="0">
                <a:latin typeface="Constantia" panose="02030602050306030303" pitchFamily="18" charset="0"/>
                <a:ea typeface="Calibri" panose="020F0502020204030204" pitchFamily="34" charset="0"/>
                <a:cs typeface="Times New Roman" panose="02020603050405020304" pitchFamily="18" charset="0"/>
              </a:rPr>
              <a:t>Le 11 juin 2009, cette personne est admise en RCD.</a:t>
            </a:r>
          </a:p>
          <a:p>
            <a:pPr algn="just">
              <a:lnSpc>
                <a:spcPct val="107000"/>
              </a:lnSpc>
              <a:spcAft>
                <a:spcPts val="800"/>
              </a:spcAft>
            </a:pPr>
            <a:r>
              <a:rPr lang="fr-BE" sz="1400" dirty="0">
                <a:latin typeface="Constantia" panose="02030602050306030303" pitchFamily="18" charset="0"/>
                <a:ea typeface="Calibri" panose="020F0502020204030204" pitchFamily="34" charset="0"/>
                <a:cs typeface="Times New Roman" panose="02020603050405020304" pitchFamily="18" charset="0"/>
              </a:rPr>
              <a:t>Une remise totale de dettes est imposée aux créanciers. Parmi ceux-ci figure le Fonds de garantie automobile qui est </a:t>
            </a:r>
            <a:r>
              <a:rPr lang="fr-BE" sz="1400" b="1" dirty="0">
                <a:latin typeface="Constantia" panose="02030602050306030303" pitchFamily="18" charset="0"/>
                <a:ea typeface="Calibri" panose="020F0502020204030204" pitchFamily="34" charset="0"/>
                <a:cs typeface="Times New Roman" panose="02020603050405020304" pitchFamily="18" charset="0"/>
              </a:rPr>
              <a:t>subrogé </a:t>
            </a:r>
            <a:r>
              <a:rPr lang="fr-BE" sz="1400" dirty="0">
                <a:latin typeface="Constantia" panose="02030602050306030303" pitchFamily="18" charset="0"/>
                <a:ea typeface="Calibri" panose="020F0502020204030204" pitchFamily="34" charset="0"/>
                <a:cs typeface="Times New Roman" panose="02020603050405020304" pitchFamily="18" charset="0"/>
              </a:rPr>
              <a:t>dans les droits des victimes après les avoir indemnisées.</a:t>
            </a:r>
          </a:p>
          <a:p>
            <a:pPr algn="just">
              <a:lnSpc>
                <a:spcPct val="107000"/>
              </a:lnSpc>
              <a:spcAft>
                <a:spcPts val="800"/>
              </a:spcAft>
            </a:pPr>
            <a:r>
              <a:rPr lang="fr-BE" sz="1400" dirty="0">
                <a:latin typeface="Constantia" panose="02030602050306030303" pitchFamily="18" charset="0"/>
                <a:ea typeface="Calibri" panose="020F0502020204030204" pitchFamily="34" charset="0"/>
                <a:cs typeface="Times New Roman" panose="02020603050405020304" pitchFamily="18" charset="0"/>
              </a:rPr>
              <a:t>Le Fonds fait appel de cette décision en invoquant le caractère incompressible de sa créance en vertu de l’article 1675/13§3).</a:t>
            </a:r>
          </a:p>
          <a:p>
            <a:pPr algn="just">
              <a:lnSpc>
                <a:spcPct val="107000"/>
              </a:lnSpc>
              <a:spcAft>
                <a:spcPts val="800"/>
              </a:spcAft>
            </a:pPr>
            <a:r>
              <a:rPr lang="fr-BE" sz="1400" dirty="0">
                <a:latin typeface="Constantia" panose="02030602050306030303" pitchFamily="18" charset="0"/>
                <a:ea typeface="Calibri" panose="020F0502020204030204" pitchFamily="34" charset="0"/>
                <a:cs typeface="Times New Roman" panose="02020603050405020304" pitchFamily="18" charset="0"/>
              </a:rPr>
              <a:t>La </a:t>
            </a:r>
            <a:r>
              <a:rPr lang="fr-BE" sz="1400" dirty="0" smtClean="0">
                <a:latin typeface="Constantia" panose="02030602050306030303" pitchFamily="18" charset="0"/>
                <a:ea typeface="Calibri" panose="020F0502020204030204" pitchFamily="34" charset="0"/>
                <a:cs typeface="Times New Roman" panose="02020603050405020304" pitchFamily="18" charset="0"/>
              </a:rPr>
              <a:t>Cour du travail </a:t>
            </a:r>
            <a:r>
              <a:rPr lang="fr-BE" sz="1400" dirty="0">
                <a:latin typeface="Constantia" panose="02030602050306030303" pitchFamily="18" charset="0"/>
                <a:ea typeface="Calibri" panose="020F0502020204030204" pitchFamily="34" charset="0"/>
                <a:cs typeface="Times New Roman" panose="02020603050405020304" pitchFamily="18" charset="0"/>
              </a:rPr>
              <a:t>confirme le jugement entrepris et dit pour droit que la remise de dette s’applique également à la créance du Fonds de garantie automobile. Le raisonnement de la Cour est le suivant : « La législation ayant institué le Fonds de garantie automobile et l’article 1675/13§3 du Code judiciaire poursuivent le même objectif, </a:t>
            </a:r>
            <a:r>
              <a:rPr lang="fr-BE" sz="1400" u="sng" dirty="0">
                <a:latin typeface="Constantia" panose="02030602050306030303" pitchFamily="18" charset="0"/>
                <a:ea typeface="Calibri" panose="020F0502020204030204" pitchFamily="34" charset="0"/>
                <a:cs typeface="Times New Roman" panose="02020603050405020304" pitchFamily="18" charset="0"/>
              </a:rPr>
              <a:t>à savoir garantir à la victime d’un sinistre la réparation de son préjudice</a:t>
            </a:r>
            <a:r>
              <a:rPr lang="fr-BE" sz="1400" dirty="0">
                <a:latin typeface="Constantia" panose="02030602050306030303" pitchFamily="18" charset="0"/>
                <a:ea typeface="Calibri" panose="020F0502020204030204" pitchFamily="34" charset="0"/>
                <a:cs typeface="Times New Roman" panose="02020603050405020304" pitchFamily="18" charset="0"/>
              </a:rPr>
              <a:t>. Dès lors que cet objectif est atteint, la primauté est accordée au subrogeant soit en l’espèce à la victime de manière telle que le privilège dont jouit le Fonds du fait de la subrogation n’a plus de raison d’être ».</a:t>
            </a:r>
          </a:p>
          <a:p>
            <a:pPr algn="just">
              <a:lnSpc>
                <a:spcPct val="107000"/>
              </a:lnSpc>
              <a:spcAft>
                <a:spcPts val="800"/>
              </a:spcAft>
            </a:pPr>
            <a:r>
              <a:rPr lang="fr-BE" sz="1400" dirty="0">
                <a:latin typeface="Constantia" panose="02030602050306030303" pitchFamily="18" charset="0"/>
                <a:ea typeface="Calibri" panose="020F0502020204030204" pitchFamily="34" charset="0"/>
                <a:cs typeface="Times New Roman" panose="02020603050405020304" pitchFamily="18" charset="0"/>
              </a:rPr>
              <a:t>Le Fonds introduit un pourvoi en Cassation.</a:t>
            </a:r>
          </a:p>
          <a:p>
            <a:pPr algn="just">
              <a:lnSpc>
                <a:spcPct val="107000"/>
              </a:lnSpc>
              <a:spcAft>
                <a:spcPts val="800"/>
              </a:spcAft>
            </a:pPr>
            <a:r>
              <a:rPr lang="fr-BE" sz="1400" dirty="0">
                <a:latin typeface="Constantia" panose="02030602050306030303" pitchFamily="18" charset="0"/>
                <a:ea typeface="Calibri" panose="020F0502020204030204" pitchFamily="34" charset="0"/>
                <a:cs typeface="Times New Roman" panose="02020603050405020304" pitchFamily="18" charset="0"/>
              </a:rPr>
              <a:t>La Cour de Cassation casse la décision de la Cour du travail au motif qu’une dette constituée d’indemnités accordées pour la réparation d’un préjudice corporel causé par une infraction commise par le médié ne peut faire l’objet d’une remise, </a:t>
            </a:r>
            <a:r>
              <a:rPr lang="fr-BE" sz="1400" u="sng" dirty="0">
                <a:latin typeface="Constantia" panose="02030602050306030303" pitchFamily="18" charset="0"/>
                <a:ea typeface="Calibri" panose="020F0502020204030204" pitchFamily="34" charset="0"/>
                <a:cs typeface="Times New Roman" panose="02020603050405020304" pitchFamily="18" charset="0"/>
              </a:rPr>
              <a:t>que le titulaire de la créance correspondante soit la personne atteinte dans son intégrité physique ou le tiers qui l’ayant indemnisée, est subrogée dans ses droits contre le médié</a:t>
            </a:r>
            <a:r>
              <a:rPr lang="fr-BE" sz="1400" dirty="0">
                <a:latin typeface="Constantia" panose="02030602050306030303" pitchFamily="18" charset="0"/>
                <a:ea typeface="Calibri" panose="020F0502020204030204" pitchFamily="34" charset="0"/>
                <a:cs typeface="Times New Roman" panose="02020603050405020304" pitchFamily="18" charset="0"/>
              </a:rPr>
              <a:t>.</a:t>
            </a:r>
            <a:endParaRPr lang="fr-BE" sz="1400" dirty="0">
              <a:effectLst/>
              <a:latin typeface="Constantia" panose="02030602050306030303" pitchFamily="18" charset="0"/>
              <a:ea typeface="Calibri" panose="020F0502020204030204" pitchFamily="34" charset="0"/>
              <a:cs typeface="Times New Roman" panose="02020603050405020304" pitchFamily="18" charset="0"/>
            </a:endParaRPr>
          </a:p>
        </p:txBody>
      </p:sp>
      <p:sp>
        <p:nvSpPr>
          <p:cNvPr id="6" name="ZoneTexte 5"/>
          <p:cNvSpPr txBox="1"/>
          <p:nvPr/>
        </p:nvSpPr>
        <p:spPr>
          <a:xfrm>
            <a:off x="256996" y="887552"/>
            <a:ext cx="7483356" cy="369332"/>
          </a:xfrm>
          <a:prstGeom prst="rect">
            <a:avLst/>
          </a:prstGeom>
          <a:noFill/>
        </p:spPr>
        <p:txBody>
          <a:bodyPr wrap="square" rtlCol="0">
            <a:spAutoFit/>
          </a:bodyPr>
          <a:lstStyle>
            <a:defPPr>
              <a:defRPr lang="fr-FR"/>
            </a:defPPr>
            <a:lvl1pPr algn="just">
              <a:defRPr>
                <a:solidFill>
                  <a:srgbClr val="00B050"/>
                </a:solidFill>
                <a:latin typeface="Constantia" panose="02030602050306030303" pitchFamily="18" charset="0"/>
              </a:defRPr>
            </a:lvl1pPr>
          </a:lstStyle>
          <a:p>
            <a:r>
              <a:rPr lang="fr-BE" i="1" u="sng" dirty="0"/>
              <a:t>Cour </a:t>
            </a:r>
            <a:r>
              <a:rPr lang="fr-BE" i="1" u="sng" dirty="0" smtClean="0"/>
              <a:t>de cassation, 2 </a:t>
            </a:r>
            <a:r>
              <a:rPr lang="fr-BE" i="1" u="sng" dirty="0"/>
              <a:t>janvier </a:t>
            </a:r>
            <a:r>
              <a:rPr lang="fr-BE" i="1" u="sng" dirty="0" smtClean="0"/>
              <a:t>2017- S14,0075,F</a:t>
            </a:r>
            <a:endParaRPr lang="fr-BE" i="1" u="sng" dirty="0"/>
          </a:p>
        </p:txBody>
      </p:sp>
    </p:spTree>
    <p:extLst>
      <p:ext uri="{BB962C8B-B14F-4D97-AF65-F5344CB8AC3E}">
        <p14:creationId xmlns:p14="http://schemas.microsoft.com/office/powerpoint/2010/main" val="791974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331640" y="2276872"/>
            <a:ext cx="6283771" cy="707886"/>
          </a:xfrm>
          <a:prstGeom prst="rect">
            <a:avLst/>
          </a:prstGeom>
          <a:noFill/>
        </p:spPr>
        <p:txBody>
          <a:bodyPr wrap="none" rtlCol="0">
            <a:spAutoFit/>
          </a:bodyPr>
          <a:lstStyle>
            <a:defPPr>
              <a:defRPr lang="fr-FR"/>
            </a:defPPr>
            <a:lvl1pPr>
              <a:defRPr sz="4000">
                <a:latin typeface="Constantia" panose="02030602050306030303" pitchFamily="18" charset="0"/>
              </a:defRPr>
            </a:lvl1pPr>
          </a:lstStyle>
          <a:p>
            <a:r>
              <a:rPr lang="fr-BE" dirty="0"/>
              <a:t>Vente publique d’immeuble</a:t>
            </a:r>
          </a:p>
        </p:txBody>
      </p:sp>
    </p:spTree>
    <p:extLst>
      <p:ext uri="{BB962C8B-B14F-4D97-AF65-F5344CB8AC3E}">
        <p14:creationId xmlns:p14="http://schemas.microsoft.com/office/powerpoint/2010/main" val="866482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79512" y="260648"/>
            <a:ext cx="8740406" cy="430887"/>
          </a:xfrm>
          <a:prstGeom prst="rect">
            <a:avLst/>
          </a:prstGeom>
          <a:noFill/>
        </p:spPr>
        <p:txBody>
          <a:bodyPr wrap="none" rtlCol="0">
            <a:spAutoFit/>
          </a:bodyPr>
          <a:lstStyle/>
          <a:p>
            <a:pPr marL="285750" indent="-285750">
              <a:buFont typeface="Wingdings" panose="05000000000000000000" pitchFamily="2" charset="2"/>
              <a:buChar char="Ø"/>
            </a:pPr>
            <a:r>
              <a:rPr lang="fr-BE" sz="2200" i="1" dirty="0" smtClean="0">
                <a:solidFill>
                  <a:srgbClr val="FF0000"/>
                </a:solidFill>
                <a:latin typeface="Constantia" panose="02030602050306030303" pitchFamily="18" charset="0"/>
              </a:rPr>
              <a:t>Modifications apportées par le livre XX du code de droit économique</a:t>
            </a:r>
            <a:endParaRPr lang="fr-BE" sz="2200" i="1" dirty="0">
              <a:solidFill>
                <a:srgbClr val="FF0000"/>
              </a:solidFill>
              <a:latin typeface="Constantia" panose="02030602050306030303" pitchFamily="18" charset="0"/>
            </a:endParaRPr>
          </a:p>
        </p:txBody>
      </p:sp>
      <p:sp>
        <p:nvSpPr>
          <p:cNvPr id="5" name="ZoneTexte 4"/>
          <p:cNvSpPr txBox="1"/>
          <p:nvPr/>
        </p:nvSpPr>
        <p:spPr>
          <a:xfrm>
            <a:off x="827584" y="1196752"/>
            <a:ext cx="4076372" cy="369332"/>
          </a:xfrm>
          <a:prstGeom prst="rect">
            <a:avLst/>
          </a:prstGeom>
          <a:noFill/>
        </p:spPr>
        <p:txBody>
          <a:bodyPr wrap="none" rtlCol="0">
            <a:spAutoFit/>
          </a:bodyPr>
          <a:lstStyle/>
          <a:p>
            <a:r>
              <a:rPr lang="fr-BE" dirty="0" smtClean="0">
                <a:latin typeface="Constantia" panose="02030602050306030303" pitchFamily="18" charset="0"/>
              </a:rPr>
              <a:t>Suppression de la faculté de surenchère</a:t>
            </a:r>
            <a:endParaRPr lang="fr-BE" dirty="0">
              <a:latin typeface="Constantia" panose="02030602050306030303" pitchFamily="18" charset="0"/>
            </a:endParaRPr>
          </a:p>
        </p:txBody>
      </p:sp>
    </p:spTree>
    <p:extLst>
      <p:ext uri="{BB962C8B-B14F-4D97-AF65-F5344CB8AC3E}">
        <p14:creationId xmlns:p14="http://schemas.microsoft.com/office/powerpoint/2010/main" val="482160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extLst>
              <p:ext uri="{D42A27DB-BD31-4B8C-83A1-F6EECF244321}">
                <p14:modId xmlns:p14="http://schemas.microsoft.com/office/powerpoint/2010/main" val="2954730593"/>
              </p:ext>
            </p:extLst>
          </p:nvPr>
        </p:nvGraphicFramePr>
        <p:xfrm>
          <a:off x="1396808" y="332656"/>
          <a:ext cx="6096000" cy="451612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xmlns="" val="2492491345"/>
                    </a:ext>
                  </a:extLst>
                </a:gridCol>
              </a:tblGrid>
              <a:tr h="370840">
                <a:tc>
                  <a:txBody>
                    <a:bodyPr/>
                    <a:lstStyle/>
                    <a:p>
                      <a:r>
                        <a:rPr lang="fr-BE" dirty="0" smtClean="0"/>
                        <a:t>Tentative</a:t>
                      </a:r>
                      <a:r>
                        <a:rPr lang="fr-BE" baseline="0" dirty="0" smtClean="0"/>
                        <a:t> de conciliation devant le juge des saisies (obligatoire uniquement pour les CH</a:t>
                      </a:r>
                      <a:endParaRPr lang="fr-BE" dirty="0"/>
                    </a:p>
                  </a:txBody>
                  <a:tcPr/>
                </a:tc>
                <a:extLst>
                  <a:ext uri="{0D108BD9-81ED-4DB2-BD59-A6C34878D82A}">
                    <a16:rowId xmlns:a16="http://schemas.microsoft.com/office/drawing/2014/main" xmlns="" val="2591611058"/>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Commandement préalable à saisie</a:t>
                      </a:r>
                      <a:r>
                        <a:rPr lang="fr-BE" baseline="0" dirty="0" smtClean="0"/>
                        <a:t> immobilière</a:t>
                      </a:r>
                    </a:p>
                  </a:txBody>
                  <a:tcPr/>
                </a:tc>
                <a:extLst>
                  <a:ext uri="{0D108BD9-81ED-4DB2-BD59-A6C34878D82A}">
                    <a16:rowId xmlns:a16="http://schemas.microsoft.com/office/drawing/2014/main" xmlns="" val="42832699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PV de saisie immobilière</a:t>
                      </a:r>
                    </a:p>
                  </a:txBody>
                  <a:tcPr/>
                </a:tc>
                <a:extLst>
                  <a:ext uri="{0D108BD9-81ED-4DB2-BD59-A6C34878D82A}">
                    <a16:rowId xmlns:a16="http://schemas.microsoft.com/office/drawing/2014/main" xmlns="" val="187383182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Retranscription</a:t>
                      </a:r>
                      <a:r>
                        <a:rPr lang="fr-BE" baseline="0" dirty="0" smtClean="0"/>
                        <a:t> de la saisie au bureau des Hypothèques</a:t>
                      </a:r>
                      <a:endParaRPr lang="fr-BE" dirty="0" smtClean="0"/>
                    </a:p>
                  </a:txBody>
                  <a:tcPr/>
                </a:tc>
                <a:extLst>
                  <a:ext uri="{0D108BD9-81ED-4DB2-BD59-A6C34878D82A}">
                    <a16:rowId xmlns:a16="http://schemas.microsoft.com/office/drawing/2014/main" xmlns="" val="2043231376"/>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Requête en</a:t>
                      </a:r>
                      <a:r>
                        <a:rPr lang="fr-BE" baseline="0" dirty="0" smtClean="0"/>
                        <a:t> désignation d’un notaire</a:t>
                      </a:r>
                      <a:endParaRPr lang="fr-BE" dirty="0" smtClean="0"/>
                    </a:p>
                  </a:txBody>
                  <a:tcPr/>
                </a:tc>
                <a:extLst>
                  <a:ext uri="{0D108BD9-81ED-4DB2-BD59-A6C34878D82A}">
                    <a16:rowId xmlns:a16="http://schemas.microsoft.com/office/drawing/2014/main" xmlns="" val="37605551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(Eventuellement</a:t>
                      </a:r>
                      <a:r>
                        <a:rPr lang="fr-BE" baseline="0" dirty="0" smtClean="0"/>
                        <a:t>) requête en autorisation de vendre de gré à gré</a:t>
                      </a:r>
                      <a:endParaRPr lang="fr-BE" dirty="0" smtClean="0"/>
                    </a:p>
                  </a:txBody>
                  <a:tcPr/>
                </a:tc>
                <a:extLst>
                  <a:ext uri="{0D108BD9-81ED-4DB2-BD59-A6C34878D82A}">
                    <a16:rowId xmlns:a16="http://schemas.microsoft.com/office/drawing/2014/main" xmlns="" val="122820346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Ordonnance</a:t>
                      </a:r>
                      <a:r>
                        <a:rPr lang="fr-BE" baseline="0" dirty="0" smtClean="0"/>
                        <a:t> désignant un notaire chargé de procéder à l’adjudication</a:t>
                      </a:r>
                      <a:endParaRPr lang="fr-BE" dirty="0" smtClean="0"/>
                    </a:p>
                  </a:txBody>
                  <a:tcPr/>
                </a:tc>
                <a:extLst>
                  <a:ext uri="{0D108BD9-81ED-4DB2-BD59-A6C34878D82A}">
                    <a16:rowId xmlns:a16="http://schemas.microsoft.com/office/drawing/2014/main" xmlns="" val="74612528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Rédaction</a:t>
                      </a:r>
                      <a:r>
                        <a:rPr lang="fr-BE" baseline="0" dirty="0" smtClean="0"/>
                        <a:t> du cahier des charges</a:t>
                      </a:r>
                    </a:p>
                  </a:txBody>
                  <a:tcPr/>
                </a:tc>
                <a:extLst>
                  <a:ext uri="{0D108BD9-81ED-4DB2-BD59-A6C34878D82A}">
                    <a16:rowId xmlns:a16="http://schemas.microsoft.com/office/drawing/2014/main" xmlns="" val="641350521"/>
                  </a:ext>
                </a:extLst>
              </a:tr>
              <a:tr h="370840">
                <a:tc>
                  <a:txBody>
                    <a:bodyPr/>
                    <a:lstStyle/>
                    <a:p>
                      <a:r>
                        <a:rPr lang="fr-BE" dirty="0" smtClean="0"/>
                        <a:t>Sommation de prendre connaissance du cahier des charges</a:t>
                      </a:r>
                      <a:endParaRPr lang="fr-BE" dirty="0"/>
                    </a:p>
                  </a:txBody>
                  <a:tcPr/>
                </a:tc>
                <a:extLst>
                  <a:ext uri="{0D108BD9-81ED-4DB2-BD59-A6C34878D82A}">
                    <a16:rowId xmlns:a16="http://schemas.microsoft.com/office/drawing/2014/main" xmlns="" val="454811553"/>
                  </a:ext>
                </a:extLst>
              </a:tr>
              <a:tr h="370840">
                <a:tc>
                  <a:txBody>
                    <a:bodyPr/>
                    <a:lstStyle/>
                    <a:p>
                      <a:r>
                        <a:rPr lang="fr-BE" dirty="0" smtClean="0"/>
                        <a:t>Dires</a:t>
                      </a:r>
                      <a:r>
                        <a:rPr lang="fr-BE" baseline="0" dirty="0" smtClean="0"/>
                        <a:t> et difficultés</a:t>
                      </a:r>
                      <a:endParaRPr lang="fr-BE" dirty="0"/>
                    </a:p>
                  </a:txBody>
                  <a:tcPr/>
                </a:tc>
                <a:extLst>
                  <a:ext uri="{0D108BD9-81ED-4DB2-BD59-A6C34878D82A}">
                    <a16:rowId xmlns:a16="http://schemas.microsoft.com/office/drawing/2014/main" xmlns="" val="3753623729"/>
                  </a:ext>
                </a:extLst>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4103882738"/>
              </p:ext>
            </p:extLst>
          </p:nvPr>
        </p:nvGraphicFramePr>
        <p:xfrm>
          <a:off x="1396808" y="4848775"/>
          <a:ext cx="6096000" cy="1928649"/>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xmlns="" val="3551183454"/>
                    </a:ext>
                  </a:extLst>
                </a:gridCol>
              </a:tblGrid>
              <a:tr h="408091">
                <a:tc>
                  <a:txBody>
                    <a:bodyPr/>
                    <a:lstStyle/>
                    <a:p>
                      <a:r>
                        <a:rPr lang="fr-BE" dirty="0" smtClean="0"/>
                        <a:t>Adjudication</a:t>
                      </a:r>
                      <a:endParaRPr lang="fr-BE" dirty="0"/>
                    </a:p>
                  </a:txBody>
                  <a:tcPr/>
                </a:tc>
                <a:extLst>
                  <a:ext uri="{0D108BD9-81ED-4DB2-BD59-A6C34878D82A}">
                    <a16:rowId xmlns:a16="http://schemas.microsoft.com/office/drawing/2014/main" xmlns="" val="1989947441"/>
                  </a:ext>
                </a:extLst>
              </a:tr>
              <a:tr h="704376">
                <a:tc>
                  <a:txBody>
                    <a:bodyPr/>
                    <a:lstStyle/>
                    <a:p>
                      <a:r>
                        <a:rPr lang="fr-BE" dirty="0" smtClean="0"/>
                        <a:t>Faculté</a:t>
                      </a:r>
                      <a:r>
                        <a:rPr lang="fr-BE" baseline="0" dirty="0" smtClean="0"/>
                        <a:t> de surenchère (sauf si elle a été exclue dans le cahier des charges)</a:t>
                      </a:r>
                      <a:endParaRPr lang="fr-BE" dirty="0"/>
                    </a:p>
                  </a:txBody>
                  <a:tcPr/>
                </a:tc>
                <a:extLst>
                  <a:ext uri="{0D108BD9-81ED-4DB2-BD59-A6C34878D82A}">
                    <a16:rowId xmlns:a16="http://schemas.microsoft.com/office/drawing/2014/main" xmlns="" val="1535320986"/>
                  </a:ext>
                </a:extLst>
              </a:tr>
              <a:tr h="408091">
                <a:tc>
                  <a:txBody>
                    <a:bodyPr/>
                    <a:lstStyle/>
                    <a:p>
                      <a:r>
                        <a:rPr lang="fr-BE" dirty="0" smtClean="0"/>
                        <a:t>Procès verbal d’adjudication</a:t>
                      </a:r>
                      <a:endParaRPr lang="fr-BE" dirty="0"/>
                    </a:p>
                  </a:txBody>
                  <a:tcPr/>
                </a:tc>
                <a:extLst>
                  <a:ext uri="{0D108BD9-81ED-4DB2-BD59-A6C34878D82A}">
                    <a16:rowId xmlns:a16="http://schemas.microsoft.com/office/drawing/2014/main" xmlns="" val="1657830768"/>
                  </a:ext>
                </a:extLst>
              </a:tr>
              <a:tr h="408091">
                <a:tc>
                  <a:txBody>
                    <a:bodyPr/>
                    <a:lstStyle/>
                    <a:p>
                      <a:r>
                        <a:rPr lang="fr-BE" dirty="0" smtClean="0"/>
                        <a:t>PV d’ordre</a:t>
                      </a:r>
                      <a:endParaRPr lang="fr-BE" dirty="0"/>
                    </a:p>
                  </a:txBody>
                  <a:tcPr/>
                </a:tc>
                <a:extLst>
                  <a:ext uri="{0D108BD9-81ED-4DB2-BD59-A6C34878D82A}">
                    <a16:rowId xmlns:a16="http://schemas.microsoft.com/office/drawing/2014/main" xmlns="" val="3847561059"/>
                  </a:ext>
                </a:extLst>
              </a:tr>
            </a:tbl>
          </a:graphicData>
        </a:graphic>
      </p:graphicFrame>
      <p:sp>
        <p:nvSpPr>
          <p:cNvPr id="7" name="Flèche droite 6"/>
          <p:cNvSpPr/>
          <p:nvPr/>
        </p:nvSpPr>
        <p:spPr>
          <a:xfrm>
            <a:off x="323528" y="5445224"/>
            <a:ext cx="936104" cy="36004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898445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491880" y="2636912"/>
            <a:ext cx="1686744" cy="707886"/>
          </a:xfrm>
          <a:prstGeom prst="rect">
            <a:avLst/>
          </a:prstGeom>
          <a:noFill/>
        </p:spPr>
        <p:txBody>
          <a:bodyPr wrap="none" rtlCol="0">
            <a:spAutoFit/>
          </a:bodyPr>
          <a:lstStyle>
            <a:defPPr>
              <a:defRPr lang="fr-FR"/>
            </a:defPPr>
            <a:lvl1pPr>
              <a:defRPr sz="4000">
                <a:latin typeface="Constantia" panose="02030602050306030303" pitchFamily="18" charset="0"/>
              </a:defRPr>
            </a:lvl1pPr>
          </a:lstStyle>
          <a:p>
            <a:r>
              <a:rPr lang="fr-BE" dirty="0"/>
              <a:t>Faillite</a:t>
            </a:r>
          </a:p>
        </p:txBody>
      </p:sp>
    </p:spTree>
    <p:extLst>
      <p:ext uri="{BB962C8B-B14F-4D97-AF65-F5344CB8AC3E}">
        <p14:creationId xmlns:p14="http://schemas.microsoft.com/office/powerpoint/2010/main" val="65758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76160" y="116021"/>
            <a:ext cx="8740406" cy="430887"/>
          </a:xfrm>
          <a:prstGeom prst="rect">
            <a:avLst/>
          </a:prstGeom>
          <a:noFill/>
        </p:spPr>
        <p:txBody>
          <a:bodyPr wrap="none" rtlCol="0">
            <a:spAutoFit/>
          </a:bodyPr>
          <a:lstStyle/>
          <a:p>
            <a:pPr marL="285750" indent="-285750">
              <a:buFont typeface="Wingdings" panose="05000000000000000000" pitchFamily="2" charset="2"/>
              <a:buChar char="Ø"/>
            </a:pPr>
            <a:r>
              <a:rPr lang="fr-BE" sz="2200" i="1" dirty="0" smtClean="0">
                <a:solidFill>
                  <a:srgbClr val="FF0000"/>
                </a:solidFill>
                <a:latin typeface="Constantia" panose="02030602050306030303" pitchFamily="18" charset="0"/>
              </a:rPr>
              <a:t>Modifications apportées par le livre XX du code de droit économique</a:t>
            </a:r>
            <a:endParaRPr lang="fr-BE" sz="2200" i="1" dirty="0">
              <a:solidFill>
                <a:srgbClr val="FF0000"/>
              </a:solidFill>
              <a:latin typeface="Constantia" panose="02030602050306030303" pitchFamily="18" charset="0"/>
            </a:endParaRPr>
          </a:p>
        </p:txBody>
      </p:sp>
      <p:sp>
        <p:nvSpPr>
          <p:cNvPr id="5" name="ZoneTexte 4"/>
          <p:cNvSpPr txBox="1"/>
          <p:nvPr/>
        </p:nvSpPr>
        <p:spPr>
          <a:xfrm>
            <a:off x="242914" y="1370569"/>
            <a:ext cx="8496944" cy="5293757"/>
          </a:xfrm>
          <a:prstGeom prst="rect">
            <a:avLst/>
          </a:prstGeom>
          <a:noFill/>
        </p:spPr>
        <p:txBody>
          <a:bodyPr wrap="square" rtlCol="0">
            <a:spAutoFit/>
          </a:bodyPr>
          <a:lstStyle/>
          <a:p>
            <a:pPr algn="just"/>
            <a:r>
              <a:rPr lang="fr-BE" sz="1600" dirty="0" smtClean="0">
                <a:latin typeface="Constantia" panose="02030602050306030303" pitchFamily="18" charset="0"/>
              </a:rPr>
              <a:t>La mesure de l’</a:t>
            </a:r>
            <a:r>
              <a:rPr lang="fr-BE" sz="1600" dirty="0" err="1" smtClean="0">
                <a:latin typeface="Constantia" panose="02030602050306030303" pitchFamily="18" charset="0"/>
              </a:rPr>
              <a:t>excusabilité</a:t>
            </a:r>
            <a:r>
              <a:rPr lang="fr-BE" sz="1600" dirty="0" smtClean="0">
                <a:latin typeface="Constantia" panose="02030602050306030303" pitchFamily="18" charset="0"/>
              </a:rPr>
              <a:t> est remplacée par celle de l’effacement </a:t>
            </a:r>
            <a:r>
              <a:rPr lang="fr-BE" sz="1600" dirty="0" smtClean="0">
                <a:solidFill>
                  <a:srgbClr val="FF0000"/>
                </a:solidFill>
                <a:latin typeface="Constantia" panose="02030602050306030303" pitchFamily="18" charset="0"/>
              </a:rPr>
              <a:t>XX. 173 §1er.</a:t>
            </a:r>
          </a:p>
          <a:p>
            <a:pPr algn="just"/>
            <a:r>
              <a:rPr lang="fr-BE" sz="1600" dirty="0" smtClean="0">
                <a:solidFill>
                  <a:srgbClr val="FF0000"/>
                </a:solidFill>
                <a:latin typeface="Constantia" panose="02030602050306030303" pitchFamily="18" charset="0"/>
              </a:rPr>
              <a:t>Caractère automatique. La demande doit être faite en même temps que l’aveu ou dans les trois mois de la publication du jugement de faillite.</a:t>
            </a:r>
          </a:p>
          <a:p>
            <a:pPr algn="just"/>
            <a:endParaRPr lang="fr-BE" sz="1600" dirty="0">
              <a:latin typeface="Constantia" panose="02030602050306030303" pitchFamily="18" charset="0"/>
            </a:endParaRPr>
          </a:p>
          <a:p>
            <a:pPr algn="just"/>
            <a:r>
              <a:rPr lang="fr-BE" sz="1600" dirty="0" smtClean="0">
                <a:latin typeface="Constantia" panose="02030602050306030303" pitchFamily="18" charset="0"/>
              </a:rPr>
              <a:t>L’effacement concerne tant les dettes privées que professionnelles du failli. La mesure ne s’étend cependant pas aux dettes alimentaires, aux amendes pénales, les dettes qui  résultent de l’obligation de réparer un préjudice corporel. </a:t>
            </a:r>
            <a:r>
              <a:rPr lang="fr-BE" sz="1600" b="1" dirty="0" smtClean="0">
                <a:solidFill>
                  <a:srgbClr val="FF0000"/>
                </a:solidFill>
                <a:latin typeface="Constantia" panose="02030602050306030303" pitchFamily="18" charset="0"/>
              </a:rPr>
              <a:t>XX,173 §1</a:t>
            </a:r>
            <a:r>
              <a:rPr lang="fr-BE" sz="1600" b="1" baseline="30000" dirty="0" smtClean="0">
                <a:solidFill>
                  <a:srgbClr val="FF0000"/>
                </a:solidFill>
                <a:latin typeface="Constantia" panose="02030602050306030303" pitchFamily="18" charset="0"/>
              </a:rPr>
              <a:t>er</a:t>
            </a:r>
            <a:r>
              <a:rPr lang="fr-BE" sz="1600" b="1" dirty="0" smtClean="0">
                <a:solidFill>
                  <a:srgbClr val="FF0000"/>
                </a:solidFill>
                <a:latin typeface="Constantia" panose="02030602050306030303" pitchFamily="18" charset="0"/>
              </a:rPr>
              <a:t> alinéa 2</a:t>
            </a:r>
          </a:p>
          <a:p>
            <a:pPr algn="just"/>
            <a:endParaRPr lang="fr-BE" sz="1600" dirty="0" smtClean="0">
              <a:latin typeface="Constantia" panose="02030602050306030303" pitchFamily="18" charset="0"/>
            </a:endParaRPr>
          </a:p>
          <a:p>
            <a:pPr algn="just"/>
            <a:r>
              <a:rPr lang="fr-BE" sz="1600" dirty="0" smtClean="0">
                <a:latin typeface="Constantia" panose="02030602050306030303" pitchFamily="18" charset="0"/>
              </a:rPr>
              <a:t>Le (ex) conjoint ou le (ex) cohabitant légal continue à bénéficier de l’effacement accordé au failli (</a:t>
            </a:r>
            <a:r>
              <a:rPr lang="fr-BE" sz="1600" b="1" dirty="0" smtClean="0">
                <a:solidFill>
                  <a:srgbClr val="FF0000"/>
                </a:solidFill>
                <a:latin typeface="Constantia" panose="02030602050306030303" pitchFamily="18" charset="0"/>
              </a:rPr>
              <a:t>XX. 174 al 1</a:t>
            </a:r>
            <a:r>
              <a:rPr lang="fr-BE" sz="1600" b="1" baseline="30000" dirty="0" smtClean="0">
                <a:solidFill>
                  <a:srgbClr val="FF0000"/>
                </a:solidFill>
                <a:latin typeface="Constantia" panose="02030602050306030303" pitchFamily="18" charset="0"/>
              </a:rPr>
              <a:t>er</a:t>
            </a:r>
            <a:r>
              <a:rPr lang="fr-BE" sz="1600" dirty="0" smtClean="0">
                <a:latin typeface="Constantia" panose="02030602050306030303" pitchFamily="18" charset="0"/>
              </a:rPr>
              <a:t>) </a:t>
            </a:r>
            <a:r>
              <a:rPr lang="fr-BE" sz="1600" b="1" dirty="0" smtClean="0">
                <a:latin typeface="Constantia" panose="02030602050306030303" pitchFamily="18" charset="0"/>
              </a:rPr>
              <a:t>mais uniquement pour les dettes professionnelles à l’exclusion donc des dettes de nature privée. </a:t>
            </a:r>
            <a:r>
              <a:rPr lang="fr-BE" sz="1600" b="1" dirty="0" smtClean="0">
                <a:solidFill>
                  <a:srgbClr val="FF0000"/>
                </a:solidFill>
                <a:latin typeface="Constantia" panose="02030602050306030303" pitchFamily="18" charset="0"/>
              </a:rPr>
              <a:t>XX.174 al 3  </a:t>
            </a:r>
          </a:p>
          <a:p>
            <a:pPr algn="just"/>
            <a:r>
              <a:rPr lang="fr-BE" sz="1600" b="1" u="sng" dirty="0" smtClean="0">
                <a:latin typeface="Constantia" panose="02030602050306030303" pitchFamily="18" charset="0"/>
              </a:rPr>
              <a:t>Pour bénéficier de l’effacement, la dette doit être née pendant le mariage ou la  cohabitation (sauf si la déclaration de CL date de – de 6 mois avant la </a:t>
            </a:r>
            <a:r>
              <a:rPr lang="fr-BE" sz="1600" b="1" u="sng" dirty="0" err="1" smtClean="0">
                <a:latin typeface="Constantia" panose="02030602050306030303" pitchFamily="18" charset="0"/>
              </a:rPr>
              <a:t>failite</a:t>
            </a:r>
            <a:r>
              <a:rPr lang="fr-BE" sz="1600" b="1" u="sng" dirty="0" smtClean="0">
                <a:latin typeface="Constantia" panose="02030602050306030303" pitchFamily="18" charset="0"/>
              </a:rPr>
              <a:t> </a:t>
            </a:r>
            <a:r>
              <a:rPr lang="fr-BE" sz="1600" b="1" u="sng" dirty="0" smtClean="0">
                <a:solidFill>
                  <a:srgbClr val="FF0000"/>
                </a:solidFill>
                <a:latin typeface="Constantia" panose="02030602050306030303" pitchFamily="18" charset="0"/>
              </a:rPr>
              <a:t>XX 174 alinéa 2</a:t>
            </a:r>
            <a:r>
              <a:rPr lang="fr-BE" sz="1600" b="1" u="sng" dirty="0" smtClean="0">
                <a:latin typeface="Constantia" panose="02030602050306030303" pitchFamily="18" charset="0"/>
              </a:rPr>
              <a:t>), avant l’aveu de faillite, et être issues de l’activité professionnelle (les dettes mixtes sont visées).</a:t>
            </a:r>
          </a:p>
          <a:p>
            <a:pPr algn="just"/>
            <a:endParaRPr lang="fr-BE" sz="1600" b="1" u="sng" dirty="0">
              <a:latin typeface="Constantia" panose="02030602050306030303" pitchFamily="18" charset="0"/>
            </a:endParaRPr>
          </a:p>
          <a:p>
            <a:pPr algn="just"/>
            <a:r>
              <a:rPr lang="fr-BE" sz="1600" dirty="0">
                <a:latin typeface="Constantia" panose="02030602050306030303" pitchFamily="18" charset="0"/>
              </a:rPr>
              <a:t>L’effacement ne s’étend pas </a:t>
            </a:r>
            <a:r>
              <a:rPr lang="fr-BE" sz="1600" dirty="0" smtClean="0">
                <a:latin typeface="Constantia" panose="02030602050306030303" pitchFamily="18" charset="0"/>
              </a:rPr>
              <a:t>aux autres codébiteurs ou à ceux qui se sont portées cautions personnelles. </a:t>
            </a:r>
            <a:r>
              <a:rPr lang="fr-BE" sz="1600" b="1" dirty="0" smtClean="0">
                <a:solidFill>
                  <a:srgbClr val="FF0000"/>
                </a:solidFill>
                <a:latin typeface="Constantia" panose="02030602050306030303" pitchFamily="18" charset="0"/>
              </a:rPr>
              <a:t>XX. 175</a:t>
            </a:r>
          </a:p>
          <a:p>
            <a:pPr algn="just"/>
            <a:endParaRPr lang="fr-BE" sz="1600" dirty="0" smtClean="0">
              <a:solidFill>
                <a:srgbClr val="FF0000"/>
              </a:solidFill>
              <a:latin typeface="Constantia" panose="02030602050306030303" pitchFamily="18" charset="0"/>
            </a:endParaRPr>
          </a:p>
          <a:p>
            <a:pPr algn="just"/>
            <a:r>
              <a:rPr lang="fr-BE" sz="1600" dirty="0" smtClean="0">
                <a:latin typeface="Constantia" panose="02030602050306030303" pitchFamily="18" charset="0"/>
              </a:rPr>
              <a:t>Les cautions à titre gratuit peuvent demander leur décharge. </a:t>
            </a:r>
            <a:r>
              <a:rPr lang="fr-BE" sz="1600" b="1" dirty="0" smtClean="0">
                <a:solidFill>
                  <a:srgbClr val="FF0000"/>
                </a:solidFill>
                <a:latin typeface="Constantia" panose="02030602050306030303" pitchFamily="18" charset="0"/>
              </a:rPr>
              <a:t>XX,176</a:t>
            </a:r>
            <a:endParaRPr lang="fr-BE" sz="1600" b="1" dirty="0">
              <a:solidFill>
                <a:srgbClr val="FF0000"/>
              </a:solidFill>
              <a:latin typeface="Constantia" panose="02030602050306030303" pitchFamily="18" charset="0"/>
            </a:endParaRPr>
          </a:p>
          <a:p>
            <a:pPr algn="just"/>
            <a:endParaRPr lang="fr-BE" dirty="0" smtClean="0">
              <a:latin typeface="Constantia" panose="02030602050306030303" pitchFamily="18" charset="0"/>
            </a:endParaRPr>
          </a:p>
        </p:txBody>
      </p:sp>
      <p:sp>
        <p:nvSpPr>
          <p:cNvPr id="6" name="ZoneTexte 5"/>
          <p:cNvSpPr txBox="1"/>
          <p:nvPr/>
        </p:nvSpPr>
        <p:spPr>
          <a:xfrm>
            <a:off x="180687" y="717034"/>
            <a:ext cx="8621399"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smtClean="0"/>
              <a:t>Le régime de l’</a:t>
            </a:r>
            <a:r>
              <a:rPr lang="fr-BE" dirty="0" err="1" smtClean="0"/>
              <a:t>excusabilité</a:t>
            </a:r>
            <a:r>
              <a:rPr lang="fr-BE" dirty="0" smtClean="0"/>
              <a:t> est remplacé par celui de l’effacement</a:t>
            </a:r>
            <a:endParaRPr lang="fr-BE" dirty="0"/>
          </a:p>
        </p:txBody>
      </p:sp>
    </p:spTree>
    <p:extLst>
      <p:ext uri="{BB962C8B-B14F-4D97-AF65-F5344CB8AC3E}">
        <p14:creationId xmlns:p14="http://schemas.microsoft.com/office/powerpoint/2010/main" val="533210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23528" y="404664"/>
            <a:ext cx="5761770"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a:t>Dessaisissement du </a:t>
            </a:r>
            <a:r>
              <a:rPr lang="fr-BE" dirty="0" smtClean="0"/>
              <a:t>failli: assouplissement</a:t>
            </a:r>
            <a:endParaRPr lang="fr-BE" dirty="0"/>
          </a:p>
        </p:txBody>
      </p:sp>
      <p:sp>
        <p:nvSpPr>
          <p:cNvPr id="2" name="Rectangle 1"/>
          <p:cNvSpPr/>
          <p:nvPr/>
        </p:nvSpPr>
        <p:spPr>
          <a:xfrm>
            <a:off x="251520" y="948690"/>
            <a:ext cx="8596368" cy="5909310"/>
          </a:xfrm>
          <a:prstGeom prst="rect">
            <a:avLst/>
          </a:prstGeom>
        </p:spPr>
        <p:txBody>
          <a:bodyPr wrap="square">
            <a:spAutoFit/>
          </a:bodyPr>
          <a:lstStyle/>
          <a:p>
            <a:endParaRPr lang="fr-BE" dirty="0" smtClean="0">
              <a:latin typeface="Constantia" panose="02030602050306030303" pitchFamily="18" charset="0"/>
            </a:endParaRPr>
          </a:p>
          <a:p>
            <a:r>
              <a:rPr lang="fr-BE" dirty="0" smtClean="0">
                <a:latin typeface="Constantia" panose="02030602050306030303" pitchFamily="18" charset="0"/>
              </a:rPr>
              <a:t>Voir </a:t>
            </a:r>
            <a:r>
              <a:rPr lang="fr-BE" dirty="0" smtClean="0">
                <a:solidFill>
                  <a:srgbClr val="FF0000"/>
                </a:solidFill>
                <a:latin typeface="Constantia" panose="02030602050306030303" pitchFamily="18" charset="0"/>
              </a:rPr>
              <a:t>articles </a:t>
            </a:r>
            <a:r>
              <a:rPr lang="fr-BE" dirty="0">
                <a:solidFill>
                  <a:srgbClr val="FF0000"/>
                </a:solidFill>
                <a:latin typeface="Constantia" panose="02030602050306030303" pitchFamily="18" charset="0"/>
              </a:rPr>
              <a:t>XX. 110 §1 et </a:t>
            </a:r>
            <a:r>
              <a:rPr lang="fr-BE" dirty="0" smtClean="0">
                <a:solidFill>
                  <a:srgbClr val="FF0000"/>
                </a:solidFill>
                <a:latin typeface="Constantia" panose="02030602050306030303" pitchFamily="18" charset="0"/>
              </a:rPr>
              <a:t>suivants</a:t>
            </a:r>
            <a:r>
              <a:rPr lang="fr-BE" dirty="0" smtClean="0">
                <a:latin typeface="Constantia" panose="02030602050306030303" pitchFamily="18" charset="0"/>
              </a:rPr>
              <a:t>:</a:t>
            </a:r>
            <a:endParaRPr lang="fr-BE" dirty="0">
              <a:latin typeface="Constantia" panose="02030602050306030303" pitchFamily="18" charset="0"/>
            </a:endParaRPr>
          </a:p>
          <a:p>
            <a:endParaRPr lang="fr-BE" dirty="0">
              <a:latin typeface="Constantia" panose="02030602050306030303" pitchFamily="18" charset="0"/>
            </a:endParaRPr>
          </a:p>
          <a:p>
            <a:r>
              <a:rPr lang="fr-BE" dirty="0" smtClean="0">
                <a:latin typeface="Constantia" panose="02030602050306030303" pitchFamily="18" charset="0"/>
              </a:rPr>
              <a:t>Sont exclus de la masse active:</a:t>
            </a:r>
          </a:p>
          <a:p>
            <a:endParaRPr lang="fr-BE" dirty="0">
              <a:latin typeface="Constantia" panose="02030602050306030303" pitchFamily="18" charset="0"/>
            </a:endParaRPr>
          </a:p>
          <a:p>
            <a:pPr marL="285750" indent="-285750">
              <a:buFont typeface="Wingdings" panose="05000000000000000000" pitchFamily="2" charset="2"/>
              <a:buChar char="Ø"/>
            </a:pPr>
            <a:r>
              <a:rPr lang="fr-BE" dirty="0">
                <a:latin typeface="Constantia" panose="02030602050306030303" pitchFamily="18" charset="0"/>
              </a:rPr>
              <a:t>L</a:t>
            </a:r>
            <a:r>
              <a:rPr lang="fr-BE" dirty="0" smtClean="0">
                <a:latin typeface="Constantia" panose="02030602050306030303" pitchFamily="18" charset="0"/>
              </a:rPr>
              <a:t>es </a:t>
            </a:r>
            <a:r>
              <a:rPr lang="fr-BE" dirty="0">
                <a:latin typeface="Constantia" panose="02030602050306030303" pitchFamily="18" charset="0"/>
              </a:rPr>
              <a:t>biens visés à l’article 1408 du CJ;</a:t>
            </a:r>
          </a:p>
          <a:p>
            <a:pPr marL="285750" indent="-285750" algn="just">
              <a:buFont typeface="Wingdings" panose="05000000000000000000" pitchFamily="2" charset="2"/>
              <a:buChar char="Ø"/>
            </a:pPr>
            <a:r>
              <a:rPr lang="fr-BE" dirty="0" smtClean="0">
                <a:solidFill>
                  <a:srgbClr val="FF0000"/>
                </a:solidFill>
                <a:latin typeface="Constantia" panose="02030602050306030303" pitchFamily="18" charset="0"/>
              </a:rPr>
              <a:t>Les </a:t>
            </a:r>
            <a:r>
              <a:rPr lang="fr-BE" dirty="0">
                <a:solidFill>
                  <a:srgbClr val="FF0000"/>
                </a:solidFill>
                <a:latin typeface="Constantia" panose="02030602050306030303" pitchFamily="18" charset="0"/>
              </a:rPr>
              <a:t>biens </a:t>
            </a:r>
            <a:r>
              <a:rPr lang="fr-BE" dirty="0" err="1" smtClean="0">
                <a:solidFill>
                  <a:srgbClr val="FF0000"/>
                </a:solidFill>
                <a:latin typeface="Constantia" panose="02030602050306030303" pitchFamily="18" charset="0"/>
              </a:rPr>
              <a:t>biens</a:t>
            </a:r>
            <a:r>
              <a:rPr lang="fr-BE" dirty="0">
                <a:solidFill>
                  <a:srgbClr val="FF0000"/>
                </a:solidFill>
                <a:latin typeface="Constantia" panose="02030602050306030303" pitchFamily="18" charset="0"/>
              </a:rPr>
              <a:t>, les montants, sommes et paiements que le faillit recueille à partir de la déclaration de la faillite en vertu  d’une cause postérieure à la faillite</a:t>
            </a:r>
          </a:p>
          <a:p>
            <a:pPr marL="285750" indent="-285750">
              <a:buFont typeface="Wingdings" panose="05000000000000000000" pitchFamily="2" charset="2"/>
              <a:buChar char="Ø"/>
            </a:pPr>
            <a:r>
              <a:rPr lang="fr-BE" dirty="0" smtClean="0">
                <a:latin typeface="Constantia" panose="02030602050306030303" pitchFamily="18" charset="0"/>
              </a:rPr>
              <a:t>Les </a:t>
            </a:r>
            <a:r>
              <a:rPr lang="fr-BE" dirty="0">
                <a:latin typeface="Constantia" panose="02030602050306030303" pitchFamily="18" charset="0"/>
              </a:rPr>
              <a:t>indemnités accordées au failli pour la réparation d’un préjudice lié à la personne t causé par un acte illicite</a:t>
            </a:r>
            <a:r>
              <a:rPr lang="fr-BE" dirty="0" smtClean="0">
                <a:latin typeface="Constantia" panose="02030602050306030303" pitchFamily="18" charset="0"/>
              </a:rPr>
              <a:t>.</a:t>
            </a:r>
          </a:p>
          <a:p>
            <a:endParaRPr lang="fr-BE" dirty="0" smtClean="0">
              <a:latin typeface="Constantia" panose="02030602050306030303" pitchFamily="18" charset="0"/>
            </a:endParaRPr>
          </a:p>
          <a:p>
            <a:r>
              <a:rPr lang="fr-BE" dirty="0" smtClean="0">
                <a:latin typeface="Constantia" panose="02030602050306030303" pitchFamily="18" charset="0"/>
              </a:rPr>
              <a:t>Auparavant, la loi prévoyait que le failli était dessaisi de plein droit de l’administration de tous ses biens, même ceux qui pouvaient lui échoir tant qu’il était en état de faillite, sans restriction aucune.</a:t>
            </a:r>
          </a:p>
          <a:p>
            <a:endParaRPr lang="fr-BE" dirty="0">
              <a:latin typeface="Constantia" panose="02030602050306030303" pitchFamily="18" charset="0"/>
            </a:endParaRPr>
          </a:p>
          <a:p>
            <a:r>
              <a:rPr lang="fr-BE" dirty="0" smtClean="0">
                <a:latin typeface="Constantia" panose="02030602050306030303" pitchFamily="18" charset="0"/>
              </a:rPr>
              <a:t>L’objectif = favoriser la reprise d’une nouvelle activité: les revenus générés par cette activité mais aussi les héritages recueillis suite à un décès postérieur à la faillite ou des donations reçues après le jugement de faillite seront exclus de la masse et gérés par le failli lui-même.</a:t>
            </a:r>
          </a:p>
          <a:p>
            <a:endParaRPr lang="fr-BE" dirty="0">
              <a:latin typeface="Constantia" panose="02030602050306030303" pitchFamily="18" charset="0"/>
            </a:endParaRPr>
          </a:p>
          <a:p>
            <a:endParaRPr lang="fr-BE" dirty="0">
              <a:latin typeface="Constantia" panose="02030602050306030303" pitchFamily="18" charset="0"/>
            </a:endParaRPr>
          </a:p>
        </p:txBody>
      </p:sp>
    </p:spTree>
    <p:extLst>
      <p:ext uri="{BB962C8B-B14F-4D97-AF65-F5344CB8AC3E}">
        <p14:creationId xmlns:p14="http://schemas.microsoft.com/office/powerpoint/2010/main" val="837089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843808" y="2276872"/>
            <a:ext cx="3338799" cy="707886"/>
          </a:xfrm>
          <a:prstGeom prst="rect">
            <a:avLst/>
          </a:prstGeom>
          <a:noFill/>
        </p:spPr>
        <p:txBody>
          <a:bodyPr wrap="none" rtlCol="0">
            <a:spAutoFit/>
          </a:bodyPr>
          <a:lstStyle>
            <a:defPPr>
              <a:defRPr lang="fr-FR"/>
            </a:defPPr>
            <a:lvl1pPr>
              <a:defRPr sz="4000">
                <a:latin typeface="Constantia" panose="02030602050306030303" pitchFamily="18" charset="0"/>
              </a:defRPr>
            </a:lvl1pPr>
          </a:lstStyle>
          <a:p>
            <a:r>
              <a:rPr lang="fr-BE" dirty="0"/>
              <a:t>Dettes fiscales</a:t>
            </a:r>
          </a:p>
        </p:txBody>
      </p:sp>
    </p:spTree>
    <p:extLst>
      <p:ext uri="{BB962C8B-B14F-4D97-AF65-F5344CB8AC3E}">
        <p14:creationId xmlns:p14="http://schemas.microsoft.com/office/powerpoint/2010/main" val="9006913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820096"/>
            <a:ext cx="8208912" cy="369332"/>
          </a:xfrm>
          <a:prstGeom prst="rect">
            <a:avLst/>
          </a:prstGeom>
          <a:noFill/>
        </p:spPr>
        <p:txBody>
          <a:bodyPr wrap="square" rtlCol="0">
            <a:spAutoFit/>
          </a:bodyPr>
          <a:lstStyle/>
          <a:p>
            <a:pPr algn="just"/>
            <a:r>
              <a:rPr lang="fr-BE" i="1" u="sng" dirty="0">
                <a:solidFill>
                  <a:srgbClr val="00B050"/>
                </a:solidFill>
                <a:latin typeface="Constantia" panose="02030602050306030303" pitchFamily="18" charset="0"/>
              </a:rPr>
              <a:t>Voir Circulaire 2018/C/69 concernant la stratégie en matière de plans de paiement </a:t>
            </a:r>
          </a:p>
        </p:txBody>
      </p:sp>
      <p:sp>
        <p:nvSpPr>
          <p:cNvPr id="5" name="ZoneTexte 4"/>
          <p:cNvSpPr txBox="1"/>
          <p:nvPr/>
        </p:nvSpPr>
        <p:spPr>
          <a:xfrm>
            <a:off x="395536" y="260648"/>
            <a:ext cx="4664610"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a:t>Règlement administratif de dettes</a:t>
            </a:r>
          </a:p>
        </p:txBody>
      </p:sp>
      <p:sp>
        <p:nvSpPr>
          <p:cNvPr id="6" name="Rectangle 5"/>
          <p:cNvSpPr/>
          <p:nvPr/>
        </p:nvSpPr>
        <p:spPr>
          <a:xfrm>
            <a:off x="143508" y="1287212"/>
            <a:ext cx="8568952" cy="5663089"/>
          </a:xfrm>
          <a:prstGeom prst="rect">
            <a:avLst/>
          </a:prstGeom>
        </p:spPr>
        <p:txBody>
          <a:bodyPr wrap="square">
            <a:spAutoFit/>
          </a:bodyPr>
          <a:lstStyle/>
          <a:p>
            <a:r>
              <a:rPr lang="fr-BE" sz="1400" dirty="0" smtClean="0">
                <a:latin typeface="Constantia" panose="02030602050306030303" pitchFamily="18" charset="0"/>
              </a:rPr>
              <a:t>Demande de plan:</a:t>
            </a:r>
          </a:p>
          <a:p>
            <a:r>
              <a:rPr lang="fr-BE" sz="1400" dirty="0" smtClean="0">
                <a:latin typeface="Constantia" panose="02030602050306030303" pitchFamily="18" charset="0"/>
              </a:rPr>
              <a:t>Doit être introduite en </a:t>
            </a:r>
            <a:r>
              <a:rPr lang="fr-BE" sz="1400" dirty="0">
                <a:latin typeface="Constantia" panose="02030602050306030303" pitchFamily="18" charset="0"/>
              </a:rPr>
              <a:t>premier lieu auprès de l’un des onze </a:t>
            </a:r>
            <a:r>
              <a:rPr lang="fr-BE" sz="1400" dirty="0" err="1">
                <a:latin typeface="Constantia" panose="02030602050306030303" pitchFamily="18" charset="0"/>
              </a:rPr>
              <a:t>Infocenter</a:t>
            </a:r>
            <a:r>
              <a:rPr lang="fr-BE" sz="1400" dirty="0">
                <a:latin typeface="Constantia" panose="02030602050306030303" pitchFamily="18" charset="0"/>
              </a:rPr>
              <a:t> (ou auprès de la Team Recouvrement en cas de poursuites en cours) au moyen d’un </a:t>
            </a:r>
            <a:r>
              <a:rPr lang="fr-BE" sz="1400" b="1" dirty="0">
                <a:latin typeface="Constantia" panose="02030602050306030303" pitchFamily="18" charset="0"/>
              </a:rPr>
              <a:t>formulaire spécifique</a:t>
            </a:r>
            <a:r>
              <a:rPr lang="fr-BE" sz="1400" dirty="0">
                <a:latin typeface="Constantia" panose="02030602050306030303" pitchFamily="18" charset="0"/>
              </a:rPr>
              <a:t>. </a:t>
            </a:r>
            <a:endParaRPr lang="fr-BE" sz="1400" dirty="0" smtClean="0">
              <a:latin typeface="Constantia" panose="02030602050306030303" pitchFamily="18" charset="0"/>
            </a:endParaRPr>
          </a:p>
          <a:p>
            <a:endParaRPr lang="fr-BE" sz="1400" dirty="0" smtClean="0">
              <a:latin typeface="Constantia" panose="02030602050306030303" pitchFamily="18" charset="0"/>
            </a:endParaRPr>
          </a:p>
          <a:p>
            <a:pPr marL="342900" indent="-342900">
              <a:buAutoNum type="arabicPeriod"/>
            </a:pPr>
            <a:r>
              <a:rPr lang="fr-BE" sz="1400" dirty="0" smtClean="0">
                <a:latin typeface="Constantia" panose="02030602050306030303" pitchFamily="18" charset="0"/>
              </a:rPr>
              <a:t>Le </a:t>
            </a:r>
            <a:r>
              <a:rPr lang="fr-BE" sz="1400" dirty="0">
                <a:latin typeface="Constantia" panose="02030602050306030303" pitchFamily="18" charset="0"/>
              </a:rPr>
              <a:t>plan de paiement à court terme (maximum 4 mois). </a:t>
            </a:r>
            <a:endParaRPr lang="fr-BE" sz="1400" dirty="0" smtClean="0">
              <a:latin typeface="Constantia" panose="02030602050306030303" pitchFamily="18" charset="0"/>
            </a:endParaRPr>
          </a:p>
          <a:p>
            <a:endParaRPr lang="fr-BE" sz="1200" dirty="0" smtClean="0">
              <a:latin typeface="Constantia" panose="02030602050306030303" pitchFamily="18" charset="0"/>
            </a:endParaRPr>
          </a:p>
          <a:p>
            <a:r>
              <a:rPr lang="fr-BE" sz="1400" dirty="0" smtClean="0">
                <a:latin typeface="Constantia" panose="02030602050306030303" pitchFamily="18" charset="0"/>
              </a:rPr>
              <a:t>Il </a:t>
            </a:r>
            <a:r>
              <a:rPr lang="fr-BE" sz="1400" dirty="0">
                <a:latin typeface="Constantia" panose="02030602050306030303" pitchFamily="18" charset="0"/>
              </a:rPr>
              <a:t>est facile à obtenir et sans formalités. La demande doit être faite au plus tard le dernier jour de l’échéance de la dette auprès de l’un des onze </a:t>
            </a:r>
            <a:r>
              <a:rPr lang="fr-BE" sz="1400" dirty="0" err="1" smtClean="0">
                <a:latin typeface="Constantia" panose="02030602050306030303" pitchFamily="18" charset="0"/>
              </a:rPr>
              <a:t>Infocenter</a:t>
            </a:r>
            <a:r>
              <a:rPr lang="fr-BE" sz="1400" dirty="0">
                <a:latin typeface="Constantia" panose="02030602050306030303" pitchFamily="18" charset="0"/>
              </a:rPr>
              <a:t> </a:t>
            </a:r>
            <a:r>
              <a:rPr lang="fr-BE" sz="1400" dirty="0" smtClean="0">
                <a:latin typeface="Constantia" panose="02030602050306030303" pitchFamily="18" charset="0"/>
              </a:rPr>
              <a:t>(</a:t>
            </a:r>
            <a:r>
              <a:rPr lang="fr-BE" sz="1400" b="1" dirty="0" smtClean="0">
                <a:latin typeface="Constantia" panose="02030602050306030303" pitchFamily="18" charset="0"/>
              </a:rPr>
              <a:t>utilisation du formulaire en annexe – situation 1</a:t>
            </a:r>
            <a:r>
              <a:rPr lang="fr-BE" sz="1400" dirty="0" smtClean="0">
                <a:latin typeface="Constantia" panose="02030602050306030303" pitchFamily="18" charset="0"/>
              </a:rPr>
              <a:t>)</a:t>
            </a:r>
          </a:p>
          <a:p>
            <a:endParaRPr lang="fr-BE" sz="1400" dirty="0" smtClean="0">
              <a:latin typeface="Constantia" panose="02030602050306030303" pitchFamily="18" charset="0"/>
            </a:endParaRPr>
          </a:p>
          <a:p>
            <a:r>
              <a:rPr lang="fr-BE" sz="1400" dirty="0" smtClean="0">
                <a:latin typeface="Constantia" panose="02030602050306030303" pitchFamily="18" charset="0"/>
              </a:rPr>
              <a:t>2</a:t>
            </a:r>
            <a:r>
              <a:rPr lang="fr-BE" sz="1400" dirty="0">
                <a:latin typeface="Constantia" panose="02030602050306030303" pitchFamily="18" charset="0"/>
              </a:rPr>
              <a:t>. Le plan de paiement à moyen terme (de 4 mois à 12 mois maximum</a:t>
            </a:r>
            <a:r>
              <a:rPr lang="fr-BE" sz="1400" dirty="0" smtClean="0">
                <a:latin typeface="Constantia" panose="02030602050306030303" pitchFamily="18" charset="0"/>
              </a:rPr>
              <a:t>).</a:t>
            </a:r>
          </a:p>
          <a:p>
            <a:endParaRPr lang="fr-BE" sz="1200" dirty="0" smtClean="0">
              <a:latin typeface="Constantia" panose="02030602050306030303" pitchFamily="18" charset="0"/>
            </a:endParaRPr>
          </a:p>
          <a:p>
            <a:r>
              <a:rPr lang="fr-BE" sz="1400" dirty="0" smtClean="0">
                <a:latin typeface="Constantia" panose="02030602050306030303" pitchFamily="18" charset="0"/>
              </a:rPr>
              <a:t> </a:t>
            </a:r>
            <a:r>
              <a:rPr lang="fr-BE" sz="1400" dirty="0">
                <a:latin typeface="Constantia" panose="02030602050306030303" pitchFamily="18" charset="0"/>
              </a:rPr>
              <a:t>Une telle demande fera l’objet d’un examen par l’</a:t>
            </a:r>
            <a:r>
              <a:rPr lang="fr-BE" sz="1400" dirty="0" err="1">
                <a:latin typeface="Constantia" panose="02030602050306030303" pitchFamily="18" charset="0"/>
              </a:rPr>
              <a:t>Infocenter</a:t>
            </a:r>
            <a:r>
              <a:rPr lang="fr-BE" sz="1400" dirty="0">
                <a:latin typeface="Constantia" panose="02030602050306030303" pitchFamily="18" charset="0"/>
              </a:rPr>
              <a:t> et tiendra compte notamment </a:t>
            </a:r>
            <a:r>
              <a:rPr lang="fr-BE" sz="1400" dirty="0" smtClean="0">
                <a:latin typeface="Constantia" panose="02030602050306030303" pitchFamily="18" charset="0"/>
              </a:rPr>
              <a:t>:</a:t>
            </a:r>
          </a:p>
          <a:p>
            <a:r>
              <a:rPr lang="fr-BE" sz="1400" dirty="0" smtClean="0">
                <a:latin typeface="Constantia" panose="02030602050306030303" pitchFamily="18" charset="0"/>
              </a:rPr>
              <a:t> </a:t>
            </a:r>
            <a:r>
              <a:rPr lang="fr-BE" sz="1400" dirty="0">
                <a:latin typeface="Constantia" panose="02030602050306030303" pitchFamily="18" charset="0"/>
              </a:rPr>
              <a:t>- de la capacité de paiement calculée sur base des informations fournies dans le formulaire de demande (revenus, charges, endettement,…) ; </a:t>
            </a:r>
            <a:endParaRPr lang="fr-BE" sz="1400" dirty="0" smtClean="0">
              <a:latin typeface="Constantia" panose="02030602050306030303" pitchFamily="18" charset="0"/>
            </a:endParaRPr>
          </a:p>
          <a:p>
            <a:pPr marL="285750" indent="-285750">
              <a:buFontTx/>
              <a:buChar char="-"/>
            </a:pPr>
            <a:r>
              <a:rPr lang="fr-BE" sz="1400" dirty="0" smtClean="0">
                <a:latin typeface="Constantia" panose="02030602050306030303" pitchFamily="18" charset="0"/>
              </a:rPr>
              <a:t>du </a:t>
            </a:r>
            <a:r>
              <a:rPr lang="fr-BE" sz="1400" dirty="0">
                <a:latin typeface="Constantia" panose="02030602050306030303" pitchFamily="18" charset="0"/>
              </a:rPr>
              <a:t>délai dans lequel la dette pourrait être remboursée compte tenu de cette capacité de paiement ; </a:t>
            </a:r>
            <a:endParaRPr lang="fr-BE" sz="1400" dirty="0" smtClean="0">
              <a:latin typeface="Constantia" panose="02030602050306030303" pitchFamily="18" charset="0"/>
            </a:endParaRPr>
          </a:p>
          <a:p>
            <a:pPr marL="285750" indent="-285750">
              <a:buFontTx/>
              <a:buChar char="-"/>
            </a:pPr>
            <a:r>
              <a:rPr lang="fr-BE" sz="1400" dirty="0" smtClean="0">
                <a:latin typeface="Constantia" panose="02030602050306030303" pitchFamily="18" charset="0"/>
              </a:rPr>
              <a:t>du </a:t>
            </a:r>
            <a:r>
              <a:rPr lang="fr-BE" sz="1400" dirty="0">
                <a:latin typeface="Constantia" panose="02030602050306030303" pitchFamily="18" charset="0"/>
              </a:rPr>
              <a:t>délai proposé par le redevable (qui ne peut dépasser douze mois). </a:t>
            </a:r>
            <a:r>
              <a:rPr lang="fr-BE" sz="1400" b="1" dirty="0" smtClean="0">
                <a:latin typeface="Constantia" panose="02030602050306030303" pitchFamily="18" charset="0"/>
              </a:rPr>
              <a:t>Utilisation du formulaire –situation 2)</a:t>
            </a:r>
          </a:p>
          <a:p>
            <a:pPr marL="285750" indent="-285750">
              <a:buFontTx/>
              <a:buChar char="-"/>
            </a:pPr>
            <a:endParaRPr lang="fr-BE" sz="1400" dirty="0" smtClean="0">
              <a:latin typeface="Constantia" panose="02030602050306030303" pitchFamily="18" charset="0"/>
            </a:endParaRPr>
          </a:p>
          <a:p>
            <a:r>
              <a:rPr lang="fr-BE" sz="1400" dirty="0" smtClean="0">
                <a:latin typeface="Constantia" panose="02030602050306030303" pitchFamily="18" charset="0"/>
              </a:rPr>
              <a:t>3</a:t>
            </a:r>
            <a:r>
              <a:rPr lang="fr-BE" sz="1400" dirty="0">
                <a:latin typeface="Constantia" panose="02030602050306030303" pitchFamily="18" charset="0"/>
              </a:rPr>
              <a:t>. Le règlement administratif de dettes (au-delà de 12 mois). </a:t>
            </a:r>
            <a:r>
              <a:rPr lang="fr-BE" sz="1400" b="1" dirty="0" smtClean="0">
                <a:latin typeface="Constantia" panose="02030602050306030303" pitchFamily="18" charset="0"/>
              </a:rPr>
              <a:t>Formulaire spécifique à demander à l’</a:t>
            </a:r>
            <a:r>
              <a:rPr lang="fr-BE" sz="1400" b="1" dirty="0" err="1" smtClean="0">
                <a:latin typeface="Constantia" panose="02030602050306030303" pitchFamily="18" charset="0"/>
              </a:rPr>
              <a:t>infocenter</a:t>
            </a:r>
            <a:endParaRPr lang="fr-BE" sz="1400" b="1" dirty="0" smtClean="0">
              <a:latin typeface="Constantia" panose="02030602050306030303" pitchFamily="18" charset="0"/>
            </a:endParaRPr>
          </a:p>
          <a:p>
            <a:endParaRPr lang="fr-BE" sz="1200" dirty="0" smtClean="0">
              <a:latin typeface="Constantia" panose="02030602050306030303" pitchFamily="18" charset="0"/>
            </a:endParaRPr>
          </a:p>
          <a:p>
            <a:pPr algn="just"/>
            <a:r>
              <a:rPr lang="fr-BE" sz="1400" dirty="0" smtClean="0">
                <a:latin typeface="Constantia" panose="02030602050306030303" pitchFamily="18" charset="0"/>
              </a:rPr>
              <a:t>Si le </a:t>
            </a:r>
            <a:r>
              <a:rPr lang="fr-BE" sz="1400" dirty="0">
                <a:latin typeface="Constantia" panose="02030602050306030303" pitchFamily="18" charset="0"/>
              </a:rPr>
              <a:t>redevable ne peut apurer sa dette en 12 mois maximum, l’</a:t>
            </a:r>
            <a:r>
              <a:rPr lang="fr-BE" sz="1400" dirty="0" err="1">
                <a:latin typeface="Constantia" panose="02030602050306030303" pitchFamily="18" charset="0"/>
              </a:rPr>
              <a:t>Infocenter</a:t>
            </a:r>
            <a:r>
              <a:rPr lang="fr-BE" sz="1400" dirty="0">
                <a:latin typeface="Constantia" panose="02030602050306030303" pitchFamily="18" charset="0"/>
              </a:rPr>
              <a:t> ne pourra que refuser la proposition de plan. </a:t>
            </a:r>
            <a:r>
              <a:rPr lang="fr-BE" sz="1400" dirty="0" smtClean="0">
                <a:latin typeface="Constantia" panose="02030602050306030303" pitchFamily="18" charset="0"/>
              </a:rPr>
              <a:t>Le SPF a alors prévu une procédure spécifique: le règlement administratif de dettes. C’est le Directeur régional du </a:t>
            </a:r>
            <a:r>
              <a:rPr lang="fr-BE" sz="1400" dirty="0">
                <a:latin typeface="Constantia" panose="02030602050306030303" pitchFamily="18" charset="0"/>
              </a:rPr>
              <a:t>Centre régional de recouvrement du domicile du </a:t>
            </a:r>
            <a:r>
              <a:rPr lang="fr-BE" sz="1400" dirty="0" smtClean="0">
                <a:latin typeface="Constantia" panose="02030602050306030303" pitchFamily="18" charset="0"/>
              </a:rPr>
              <a:t>citoyen qui est </a:t>
            </a:r>
            <a:r>
              <a:rPr lang="fr-BE" sz="1400" u="sng" dirty="0" smtClean="0">
                <a:latin typeface="Constantia" panose="02030602050306030303" pitchFamily="18" charset="0"/>
              </a:rPr>
              <a:t>seul </a:t>
            </a:r>
            <a:r>
              <a:rPr lang="fr-BE" sz="1400" u="sng" dirty="0">
                <a:latin typeface="Constantia" panose="02030602050306030303" pitchFamily="18" charset="0"/>
              </a:rPr>
              <a:t>habilité à octroyer l'éventuel </a:t>
            </a:r>
            <a:r>
              <a:rPr lang="fr-BE" sz="1400" u="sng" dirty="0" smtClean="0">
                <a:latin typeface="Constantia" panose="02030602050306030303" pitchFamily="18" charset="0"/>
              </a:rPr>
              <a:t>RAD </a:t>
            </a:r>
            <a:r>
              <a:rPr lang="fr-BE" sz="1400" u="sng" dirty="0">
                <a:latin typeface="Constantia" panose="02030602050306030303" pitchFamily="18" charset="0"/>
              </a:rPr>
              <a:t>assorti, le cas échéant, de mesures de clémence comme l'exonération des intérêts de retard</a:t>
            </a:r>
            <a:r>
              <a:rPr lang="fr-BE" sz="1400" dirty="0">
                <a:latin typeface="Constantia" panose="02030602050306030303" pitchFamily="18" charset="0"/>
              </a:rPr>
              <a:t>. Il ne peut le faire par ailleurs que si le S.P.F. Finances est le principal et quasi unique créancier. </a:t>
            </a:r>
          </a:p>
        </p:txBody>
      </p:sp>
    </p:spTree>
    <p:extLst>
      <p:ext uri="{BB962C8B-B14F-4D97-AF65-F5344CB8AC3E}">
        <p14:creationId xmlns:p14="http://schemas.microsoft.com/office/powerpoint/2010/main" val="4207893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620688"/>
            <a:ext cx="8208912" cy="2308324"/>
          </a:xfrm>
          <a:prstGeom prst="rect">
            <a:avLst/>
          </a:prstGeom>
        </p:spPr>
        <p:txBody>
          <a:bodyPr wrap="square">
            <a:spAutoFit/>
          </a:bodyPr>
          <a:lstStyle/>
          <a:p>
            <a:pPr algn="just"/>
            <a:r>
              <a:rPr lang="fr-BE" sz="1600" dirty="0" smtClean="0">
                <a:latin typeface="Constantia" panose="02030602050306030303" pitchFamily="18" charset="0"/>
              </a:rPr>
              <a:t>Pour bénéficier d’un RAD, le contribuable doit expressément demander un </a:t>
            </a:r>
            <a:r>
              <a:rPr lang="fr-BE" sz="1600" dirty="0">
                <a:latin typeface="Constantia" panose="02030602050306030303" pitchFamily="18" charset="0"/>
              </a:rPr>
              <a:t>formulaire </a:t>
            </a:r>
            <a:r>
              <a:rPr lang="fr-BE" sz="1600" dirty="0" smtClean="0">
                <a:latin typeface="Constantia" panose="02030602050306030303" pitchFamily="18" charset="0"/>
              </a:rPr>
              <a:t>à l’</a:t>
            </a:r>
            <a:r>
              <a:rPr lang="fr-BE" sz="1600" dirty="0" err="1" smtClean="0">
                <a:latin typeface="Constantia" panose="02030602050306030303" pitchFamily="18" charset="0"/>
              </a:rPr>
              <a:t>infocenter</a:t>
            </a:r>
            <a:r>
              <a:rPr lang="fr-BE" sz="1600" dirty="0" smtClean="0">
                <a:latin typeface="Constantia" panose="02030602050306030303" pitchFamily="18" charset="0"/>
              </a:rPr>
              <a:t>.</a:t>
            </a:r>
          </a:p>
          <a:p>
            <a:pPr algn="just"/>
            <a:endParaRPr lang="fr-BE" sz="1600" dirty="0">
              <a:latin typeface="Constantia" panose="02030602050306030303" pitchFamily="18" charset="0"/>
            </a:endParaRPr>
          </a:p>
          <a:p>
            <a:pPr algn="just"/>
            <a:r>
              <a:rPr lang="fr-BE" sz="1600" dirty="0" smtClean="0">
                <a:latin typeface="Constantia" panose="02030602050306030303" pitchFamily="18" charset="0"/>
              </a:rPr>
              <a:t>L’</a:t>
            </a:r>
            <a:r>
              <a:rPr lang="fr-BE" sz="1600" dirty="0" err="1" smtClean="0">
                <a:latin typeface="Constantia" panose="02030602050306030303" pitchFamily="18" charset="0"/>
              </a:rPr>
              <a:t>infocenter</a:t>
            </a:r>
            <a:r>
              <a:rPr lang="fr-BE" sz="1600" dirty="0" smtClean="0">
                <a:latin typeface="Constantia" panose="02030602050306030303" pitchFamily="18" charset="0"/>
              </a:rPr>
              <a:t> le transmettra une fois complété au Directeur.</a:t>
            </a:r>
          </a:p>
          <a:p>
            <a:pPr algn="just"/>
            <a:endParaRPr lang="fr-BE" sz="1600" dirty="0">
              <a:latin typeface="Constantia" panose="02030602050306030303" pitchFamily="18" charset="0"/>
            </a:endParaRPr>
          </a:p>
          <a:p>
            <a:pPr algn="just"/>
            <a:r>
              <a:rPr lang="fr-BE" sz="1600" dirty="0" smtClean="0">
                <a:latin typeface="Constantia" panose="02030602050306030303" pitchFamily="18" charset="0"/>
              </a:rPr>
              <a:t>Le formulaire contient </a:t>
            </a:r>
            <a:r>
              <a:rPr lang="fr-BE" sz="1600" u="sng" dirty="0">
                <a:latin typeface="Constantia" panose="02030602050306030303" pitchFamily="18" charset="0"/>
              </a:rPr>
              <a:t>un code-barres indispensable au traitement </a:t>
            </a:r>
            <a:r>
              <a:rPr lang="fr-BE" sz="1600" u="sng" dirty="0" smtClean="0">
                <a:latin typeface="Constantia" panose="02030602050306030303" pitchFamily="18" charset="0"/>
              </a:rPr>
              <a:t>de la demande</a:t>
            </a:r>
            <a:r>
              <a:rPr lang="fr-BE" sz="1600" dirty="0" smtClean="0">
                <a:latin typeface="Constantia" panose="02030602050306030303" pitchFamily="18" charset="0"/>
              </a:rPr>
              <a:t>. </a:t>
            </a:r>
            <a:r>
              <a:rPr lang="fr-BE" sz="1600" dirty="0">
                <a:latin typeface="Constantia" panose="02030602050306030303" pitchFamily="18" charset="0"/>
              </a:rPr>
              <a:t>Les coordonnées </a:t>
            </a:r>
            <a:r>
              <a:rPr lang="fr-BE" sz="1600" dirty="0" smtClean="0">
                <a:latin typeface="Constantia" panose="02030602050306030303" pitchFamily="18" charset="0"/>
              </a:rPr>
              <a:t>des différents </a:t>
            </a:r>
            <a:r>
              <a:rPr lang="fr-BE" sz="1600" dirty="0">
                <a:latin typeface="Constantia" panose="02030602050306030303" pitchFamily="18" charset="0"/>
              </a:rPr>
              <a:t>services sont </a:t>
            </a:r>
            <a:r>
              <a:rPr lang="fr-BE" sz="1600" dirty="0" smtClean="0">
                <a:latin typeface="Constantia" panose="02030602050306030303" pitchFamily="18" charset="0"/>
              </a:rPr>
              <a:t>disponibles </a:t>
            </a:r>
            <a:r>
              <a:rPr lang="fr-BE" sz="1600" dirty="0">
                <a:latin typeface="Constantia" panose="02030602050306030303" pitchFamily="18" charset="0"/>
              </a:rPr>
              <a:t>sur le site du SPF Finances (</a:t>
            </a:r>
            <a:r>
              <a:rPr lang="fr-BE" sz="1600" dirty="0" err="1">
                <a:latin typeface="Constantia" panose="02030602050306030303" pitchFamily="18" charset="0"/>
              </a:rPr>
              <a:t>infocenter</a:t>
            </a:r>
            <a:r>
              <a:rPr lang="fr-BE" sz="1600" dirty="0">
                <a:latin typeface="Constantia" panose="02030602050306030303" pitchFamily="18" charset="0"/>
              </a:rPr>
              <a:t> et Directeur régional) et les demandes peuvent être adressées par courrier, dans un </a:t>
            </a:r>
            <a:r>
              <a:rPr lang="fr-BE" sz="1600" dirty="0" err="1">
                <a:latin typeface="Constantia" panose="02030602050306030303" pitchFamily="18" charset="0"/>
              </a:rPr>
              <a:t>Infocenter</a:t>
            </a:r>
            <a:r>
              <a:rPr lang="fr-BE" sz="1600" dirty="0">
                <a:latin typeface="Constantia" panose="02030602050306030303" pitchFamily="18" charset="0"/>
              </a:rPr>
              <a:t> ou en ligne sur </a:t>
            </a:r>
            <a:r>
              <a:rPr lang="fr-BE" sz="1600" dirty="0" err="1" smtClean="0">
                <a:latin typeface="Constantia" panose="02030602050306030303" pitchFamily="18" charset="0"/>
              </a:rPr>
              <a:t>MyMinfin</a:t>
            </a:r>
            <a:r>
              <a:rPr lang="fr-BE" sz="1600" dirty="0" smtClean="0">
                <a:latin typeface="Constantia" panose="02030602050306030303" pitchFamily="18" charset="0"/>
              </a:rPr>
              <a:t>.</a:t>
            </a:r>
            <a:endParaRPr lang="fr-BE" sz="1600" dirty="0">
              <a:latin typeface="Constantia" panose="02030602050306030303" pitchFamily="18" charset="0"/>
            </a:endParaRPr>
          </a:p>
        </p:txBody>
      </p:sp>
    </p:spTree>
    <p:extLst>
      <p:ext uri="{BB962C8B-B14F-4D97-AF65-F5344CB8AC3E}">
        <p14:creationId xmlns:p14="http://schemas.microsoft.com/office/powerpoint/2010/main" val="2479553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779912" y="2420888"/>
            <a:ext cx="1470274" cy="707886"/>
          </a:xfrm>
          <a:prstGeom prst="rect">
            <a:avLst/>
          </a:prstGeom>
          <a:noFill/>
        </p:spPr>
        <p:txBody>
          <a:bodyPr wrap="none" rtlCol="0">
            <a:spAutoFit/>
          </a:bodyPr>
          <a:lstStyle>
            <a:defPPr>
              <a:defRPr lang="fr-FR"/>
            </a:defPPr>
            <a:lvl1pPr>
              <a:defRPr sz="4000">
                <a:latin typeface="Constantia" panose="02030602050306030303" pitchFamily="18" charset="0"/>
              </a:defRPr>
            </a:lvl1pPr>
          </a:lstStyle>
          <a:p>
            <a:r>
              <a:rPr lang="fr-BE" dirty="0"/>
              <a:t>SNCB</a:t>
            </a:r>
          </a:p>
        </p:txBody>
      </p:sp>
    </p:spTree>
    <p:extLst>
      <p:ext uri="{BB962C8B-B14F-4D97-AF65-F5344CB8AC3E}">
        <p14:creationId xmlns:p14="http://schemas.microsoft.com/office/powerpoint/2010/main" val="3496423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6682279" cy="461665"/>
          </a:xfrm>
          <a:prstGeom prst="rect">
            <a:avLst/>
          </a:prstGeom>
          <a:noFill/>
        </p:spPr>
        <p:txBody>
          <a:bodyPr wrap="none" rtlCol="0">
            <a:spAutoFit/>
          </a:bodyPr>
          <a:lstStyle/>
          <a:p>
            <a:r>
              <a:rPr lang="fr-BE" sz="2400" dirty="0" smtClean="0">
                <a:solidFill>
                  <a:srgbClr val="00B0F0"/>
                </a:solidFill>
                <a:latin typeface="Constantia" panose="02030602050306030303" pitchFamily="18" charset="0"/>
              </a:rPr>
              <a:t>Nouvelles sanctions: les amendes administratives</a:t>
            </a:r>
            <a:endParaRPr lang="fr-BE" sz="2400" dirty="0">
              <a:solidFill>
                <a:srgbClr val="00B0F0"/>
              </a:solidFill>
              <a:latin typeface="Constantia" panose="02030602050306030303" pitchFamily="18"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802584053"/>
              </p:ext>
            </p:extLst>
          </p:nvPr>
        </p:nvGraphicFramePr>
        <p:xfrm>
          <a:off x="179512" y="1340768"/>
          <a:ext cx="8712968" cy="5279888"/>
        </p:xfrm>
        <a:graphic>
          <a:graphicData uri="http://schemas.openxmlformats.org/drawingml/2006/table">
            <a:tbl>
              <a:tblPr firstRow="1" bandRow="1">
                <a:tableStyleId>{5C22544A-7EE6-4342-B048-85BDC9FD1C3A}</a:tableStyleId>
              </a:tblPr>
              <a:tblGrid>
                <a:gridCol w="2361459">
                  <a:extLst>
                    <a:ext uri="{9D8B030D-6E8A-4147-A177-3AD203B41FA5}">
                      <a16:colId xmlns:a16="http://schemas.microsoft.com/office/drawing/2014/main" xmlns="" val="1790605713"/>
                    </a:ext>
                  </a:extLst>
                </a:gridCol>
                <a:gridCol w="2751109">
                  <a:extLst>
                    <a:ext uri="{9D8B030D-6E8A-4147-A177-3AD203B41FA5}">
                      <a16:colId xmlns:a16="http://schemas.microsoft.com/office/drawing/2014/main" xmlns="" val="2485947056"/>
                    </a:ext>
                  </a:extLst>
                </a:gridCol>
                <a:gridCol w="3600400">
                  <a:extLst>
                    <a:ext uri="{9D8B030D-6E8A-4147-A177-3AD203B41FA5}">
                      <a16:colId xmlns:a16="http://schemas.microsoft.com/office/drawing/2014/main" xmlns="" val="3532598662"/>
                    </a:ext>
                  </a:extLst>
                </a:gridCol>
              </a:tblGrid>
              <a:tr h="1484686">
                <a:tc>
                  <a:txBody>
                    <a:bodyPr/>
                    <a:lstStyle/>
                    <a:p>
                      <a:endParaRPr lang="fr-BE" dirty="0"/>
                    </a:p>
                  </a:txBody>
                  <a:tcPr/>
                </a:tc>
                <a:tc>
                  <a:txBody>
                    <a:bodyPr/>
                    <a:lstStyle/>
                    <a:p>
                      <a:r>
                        <a:rPr lang="fr-BE" dirty="0" smtClean="0"/>
                        <a:t>Amendes</a:t>
                      </a:r>
                      <a:r>
                        <a:rPr lang="fr-BE" baseline="0" dirty="0" smtClean="0"/>
                        <a:t> administratives d’office</a:t>
                      </a:r>
                      <a:endParaRPr lang="fr-BE" dirty="0"/>
                    </a:p>
                  </a:txBody>
                  <a:tcPr/>
                </a:tc>
                <a:tc>
                  <a:txBody>
                    <a:bodyPr/>
                    <a:lstStyle/>
                    <a:p>
                      <a:r>
                        <a:rPr lang="fr-BE" dirty="0" smtClean="0"/>
                        <a:t>Amendes administratives (sauf si le Parquet décide</a:t>
                      </a:r>
                      <a:r>
                        <a:rPr lang="fr-BE" baseline="0" dirty="0" smtClean="0"/>
                        <a:t> de poursuivre dans les 2 mois de l’infraction)</a:t>
                      </a:r>
                      <a:endParaRPr lang="fr-BE" dirty="0"/>
                    </a:p>
                  </a:txBody>
                  <a:tcPr/>
                </a:tc>
                <a:extLst>
                  <a:ext uri="{0D108BD9-81ED-4DB2-BD59-A6C34878D82A}">
                    <a16:rowId xmlns:a16="http://schemas.microsoft.com/office/drawing/2014/main" xmlns="" val="4219384584"/>
                  </a:ext>
                </a:extLst>
              </a:tr>
              <a:tr h="649550">
                <a:tc>
                  <a:txBody>
                    <a:bodyPr/>
                    <a:lstStyle/>
                    <a:p>
                      <a:r>
                        <a:rPr lang="fr-BE" dirty="0" smtClean="0"/>
                        <a:t>1</a:t>
                      </a:r>
                      <a:r>
                        <a:rPr lang="fr-BE" baseline="30000" dirty="0" smtClean="0"/>
                        <a:t>ère</a:t>
                      </a:r>
                      <a:r>
                        <a:rPr lang="fr-BE" dirty="0" smtClean="0"/>
                        <a:t> catégorie:</a:t>
                      </a:r>
                      <a:r>
                        <a:rPr lang="fr-BE" baseline="0" dirty="0" smtClean="0"/>
                        <a:t> 50€</a:t>
                      </a:r>
                      <a:endParaRPr lang="fr-BE" dirty="0"/>
                    </a:p>
                  </a:txBody>
                  <a:tcPr/>
                </a:tc>
                <a:tc>
                  <a:txBody>
                    <a:bodyPr/>
                    <a:lstStyle/>
                    <a:p>
                      <a:r>
                        <a:rPr lang="fr-BE" dirty="0" smtClean="0"/>
                        <a:t>Fumer en</a:t>
                      </a:r>
                      <a:r>
                        <a:rPr lang="fr-BE" baseline="0" dirty="0" smtClean="0"/>
                        <a:t> gare</a:t>
                      </a:r>
                    </a:p>
                    <a:p>
                      <a:r>
                        <a:rPr lang="fr-BE" baseline="0" dirty="0" smtClean="0"/>
                        <a:t>Etre sur les quais sans ticket</a:t>
                      </a:r>
                      <a:endParaRPr lang="fr-BE" dirty="0"/>
                    </a:p>
                  </a:txBody>
                  <a:tcPr/>
                </a:tc>
                <a:tc>
                  <a:txBody>
                    <a:bodyPr/>
                    <a:lstStyle/>
                    <a:p>
                      <a:r>
                        <a:rPr lang="fr-BE" dirty="0" smtClean="0"/>
                        <a:t>Voyager avec objet gênant/dangereux</a:t>
                      </a:r>
                      <a:endParaRPr lang="fr-BE" dirty="0"/>
                    </a:p>
                  </a:txBody>
                  <a:tcPr/>
                </a:tc>
                <a:extLst>
                  <a:ext uri="{0D108BD9-81ED-4DB2-BD59-A6C34878D82A}">
                    <a16:rowId xmlns:a16="http://schemas.microsoft.com/office/drawing/2014/main" xmlns="" val="739593878"/>
                  </a:ext>
                </a:extLst>
              </a:tr>
              <a:tr h="841274">
                <a:tc>
                  <a:txBody>
                    <a:bodyPr/>
                    <a:lstStyle/>
                    <a:p>
                      <a:r>
                        <a:rPr lang="fr-BE" dirty="0" smtClean="0"/>
                        <a:t>2</a:t>
                      </a:r>
                      <a:r>
                        <a:rPr lang="fr-BE" baseline="30000" dirty="0" smtClean="0"/>
                        <a:t>ème</a:t>
                      </a:r>
                      <a:r>
                        <a:rPr lang="fr-BE" dirty="0" smtClean="0"/>
                        <a:t> catégorie: 100€</a:t>
                      </a:r>
                      <a:endParaRPr lang="fr-BE" dirty="0"/>
                    </a:p>
                  </a:txBody>
                  <a:tcPr/>
                </a:tc>
                <a:tc>
                  <a:txBody>
                    <a:bodyPr/>
                    <a:lstStyle/>
                    <a:p>
                      <a:r>
                        <a:rPr lang="fr-BE" dirty="0" smtClean="0"/>
                        <a:t>Faire une mauvaise utiliser des fenêtres ou des portes </a:t>
                      </a:r>
                      <a:endParaRPr lang="fr-B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Ne pas quitter le train quand c’est demandé lorsqu’il y a une infraction</a:t>
                      </a:r>
                    </a:p>
                    <a:p>
                      <a:endParaRPr lang="fr-BE" dirty="0"/>
                    </a:p>
                  </a:txBody>
                  <a:tcPr/>
                </a:tc>
                <a:extLst>
                  <a:ext uri="{0D108BD9-81ED-4DB2-BD59-A6C34878D82A}">
                    <a16:rowId xmlns:a16="http://schemas.microsoft.com/office/drawing/2014/main" xmlns="" val="1801464458"/>
                  </a:ext>
                </a:extLst>
              </a:tr>
              <a:tr h="503362">
                <a:tc>
                  <a:txBody>
                    <a:bodyPr/>
                    <a:lstStyle/>
                    <a:p>
                      <a:r>
                        <a:rPr lang="fr-BE" dirty="0" smtClean="0"/>
                        <a:t>3</a:t>
                      </a:r>
                      <a:r>
                        <a:rPr lang="fr-BE" baseline="30000" dirty="0" smtClean="0"/>
                        <a:t>ème</a:t>
                      </a:r>
                      <a:r>
                        <a:rPr lang="fr-BE" dirty="0" smtClean="0"/>
                        <a:t> catégorie: 250€</a:t>
                      </a:r>
                      <a:endParaRPr lang="fr-BE" dirty="0"/>
                    </a:p>
                  </a:txBody>
                  <a:tcPr/>
                </a:tc>
                <a:tc>
                  <a:txBody>
                    <a:bodyPr/>
                    <a:lstStyle/>
                    <a:p>
                      <a:r>
                        <a:rPr lang="fr-BE" dirty="0" smtClean="0"/>
                        <a:t>Voyager sans ticket</a:t>
                      </a:r>
                      <a:endParaRPr lang="fr-BE" dirty="0"/>
                    </a:p>
                  </a:txBody>
                  <a:tcPr/>
                </a:tc>
                <a:tc>
                  <a:txBody>
                    <a:bodyPr/>
                    <a:lstStyle/>
                    <a:p>
                      <a:r>
                        <a:rPr lang="fr-BE" dirty="0" smtClean="0"/>
                        <a:t>10eme</a:t>
                      </a:r>
                      <a:r>
                        <a:rPr lang="fr-BE" baseline="0" dirty="0" smtClean="0"/>
                        <a:t> voyage sans ticket</a:t>
                      </a:r>
                      <a:endParaRPr lang="fr-BE" dirty="0"/>
                    </a:p>
                  </a:txBody>
                  <a:tcPr/>
                </a:tc>
                <a:extLst>
                  <a:ext uri="{0D108BD9-81ED-4DB2-BD59-A6C34878D82A}">
                    <a16:rowId xmlns:a16="http://schemas.microsoft.com/office/drawing/2014/main" xmlns="" val="4200490537"/>
                  </a:ext>
                </a:extLst>
              </a:tr>
              <a:tr h="1206308">
                <a:tc>
                  <a:txBody>
                    <a:bodyPr/>
                    <a:lstStyle/>
                    <a:p>
                      <a:r>
                        <a:rPr lang="fr-BE" dirty="0" smtClean="0"/>
                        <a:t>4</a:t>
                      </a:r>
                      <a:r>
                        <a:rPr lang="fr-BE" baseline="30000" dirty="0" smtClean="0"/>
                        <a:t>ème</a:t>
                      </a:r>
                      <a:r>
                        <a:rPr lang="fr-BE" dirty="0" smtClean="0"/>
                        <a:t> catégorie: 300€</a:t>
                      </a:r>
                      <a:endParaRPr lang="fr-BE" dirty="0"/>
                    </a:p>
                  </a:txBody>
                  <a:tcPr/>
                </a:tc>
                <a:tc>
                  <a:txBody>
                    <a:bodyPr/>
                    <a:lstStyle/>
                    <a:p>
                      <a:r>
                        <a:rPr lang="fr-BE" dirty="0" smtClean="0"/>
                        <a:t>/</a:t>
                      </a:r>
                      <a:endParaRPr lang="fr-BE" dirty="0"/>
                    </a:p>
                  </a:txBody>
                  <a:tcPr/>
                </a:tc>
                <a:tc>
                  <a:txBody>
                    <a:bodyPr/>
                    <a:lstStyle/>
                    <a:p>
                      <a:r>
                        <a:rPr lang="fr-BE" dirty="0" smtClean="0"/>
                        <a:t>S’accrocher aux trains</a:t>
                      </a:r>
                    </a:p>
                    <a:p>
                      <a:r>
                        <a:rPr lang="fr-BE" dirty="0" smtClean="0"/>
                        <a:t>Descendre quand les portes sont fermées</a:t>
                      </a:r>
                    </a:p>
                    <a:p>
                      <a:r>
                        <a:rPr lang="fr-BE" dirty="0" smtClean="0"/>
                        <a:t>Manipuler les infrastructures</a:t>
                      </a:r>
                    </a:p>
                    <a:p>
                      <a:r>
                        <a:rPr lang="fr-BE" dirty="0" smtClean="0"/>
                        <a:t>Etre violent</a:t>
                      </a:r>
                      <a:endParaRPr lang="fr-BE" dirty="0"/>
                    </a:p>
                  </a:txBody>
                  <a:tcPr/>
                </a:tc>
                <a:extLst>
                  <a:ext uri="{0D108BD9-81ED-4DB2-BD59-A6C34878D82A}">
                    <a16:rowId xmlns:a16="http://schemas.microsoft.com/office/drawing/2014/main" xmlns="" val="2081075511"/>
                  </a:ext>
                </a:extLst>
              </a:tr>
            </a:tbl>
          </a:graphicData>
        </a:graphic>
      </p:graphicFrame>
      <p:sp>
        <p:nvSpPr>
          <p:cNvPr id="6" name="ZoneTexte 5"/>
          <p:cNvSpPr txBox="1"/>
          <p:nvPr/>
        </p:nvSpPr>
        <p:spPr>
          <a:xfrm>
            <a:off x="155544" y="764704"/>
            <a:ext cx="8531823" cy="646331"/>
          </a:xfrm>
          <a:prstGeom prst="rect">
            <a:avLst/>
          </a:prstGeom>
          <a:noFill/>
        </p:spPr>
        <p:txBody>
          <a:bodyPr wrap="square" rtlCol="0">
            <a:spAutoFit/>
          </a:bodyPr>
          <a:lstStyle>
            <a:defPPr>
              <a:defRPr lang="fr-FR"/>
            </a:defPPr>
            <a:lvl1pPr algn="just">
              <a:defRPr i="1" u="sng">
                <a:solidFill>
                  <a:srgbClr val="00B050"/>
                </a:solidFill>
                <a:latin typeface="Constantia" panose="02030602050306030303" pitchFamily="18" charset="0"/>
              </a:defRPr>
            </a:lvl1pPr>
          </a:lstStyle>
          <a:p>
            <a:r>
              <a:rPr lang="fr-BE" dirty="0"/>
              <a:t>Voir loi du 27 avril 2018 sur la police des chemins de fer (en vigueur 1er </a:t>
            </a:r>
            <a:r>
              <a:rPr lang="fr-BE" dirty="0" smtClean="0"/>
              <a:t>novembre </a:t>
            </a:r>
            <a:r>
              <a:rPr lang="fr-BE" dirty="0"/>
              <a:t>2018)</a:t>
            </a:r>
          </a:p>
          <a:p>
            <a:r>
              <a:rPr lang="fr-BE" dirty="0"/>
              <a:t> </a:t>
            </a:r>
          </a:p>
        </p:txBody>
      </p:sp>
    </p:spTree>
    <p:extLst>
      <p:ext uri="{BB962C8B-B14F-4D97-AF65-F5344CB8AC3E}">
        <p14:creationId xmlns:p14="http://schemas.microsoft.com/office/powerpoint/2010/main" val="37879517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sp>
        <p:nvSpPr>
          <p:cNvPr id="3" name="Espace réservé du contenu 2"/>
          <p:cNvSpPr>
            <a:spLocks noGrp="1"/>
          </p:cNvSpPr>
          <p:nvPr>
            <p:ph idx="1"/>
          </p:nvPr>
        </p:nvSpPr>
        <p:spPr/>
        <p:txBody>
          <a:bodyPr>
            <a:normAutofit fontScale="92500" lnSpcReduction="10000"/>
          </a:bodyPr>
          <a:lstStyle/>
          <a:p>
            <a:r>
              <a:rPr lang="fr-BE" dirty="0"/>
              <a:t>10</a:t>
            </a:r>
            <a:r>
              <a:rPr lang="fr-BE" baseline="30000" dirty="0"/>
              <a:t>ème</a:t>
            </a:r>
            <a:r>
              <a:rPr lang="fr-BE" dirty="0"/>
              <a:t> constat de transport sans titre </a:t>
            </a:r>
            <a:r>
              <a:rPr lang="fr-BE" dirty="0" smtClean="0"/>
              <a:t>valable</a:t>
            </a:r>
          </a:p>
          <a:p>
            <a:r>
              <a:rPr lang="fr-BE" dirty="0" smtClean="0"/>
              <a:t>AA + Surtaxe ?</a:t>
            </a:r>
          </a:p>
          <a:p>
            <a:r>
              <a:rPr lang="fr-BE" dirty="0" smtClean="0"/>
              <a:t>Délai de prescription : 5 ans</a:t>
            </a:r>
            <a:endParaRPr lang="fr-BE" dirty="0"/>
          </a:p>
          <a:p>
            <a:r>
              <a:rPr lang="fr-BE" dirty="0" smtClean="0"/>
              <a:t>Mineurs (175€ </a:t>
            </a:r>
            <a:r>
              <a:rPr lang="fr-BE" dirty="0" err="1" smtClean="0"/>
              <a:t>apd</a:t>
            </a:r>
            <a:r>
              <a:rPr lang="fr-BE" dirty="0" smtClean="0"/>
              <a:t> 14 ans, médiation sauf pour voyage sans ticket en dessous du 5eme voyage sans ticket en 1 an)</a:t>
            </a:r>
          </a:p>
          <a:p>
            <a:r>
              <a:rPr lang="fr-BE" dirty="0" smtClean="0"/>
              <a:t>EV 01/11/2018</a:t>
            </a:r>
          </a:p>
          <a:p>
            <a:r>
              <a:rPr lang="fr-BE" dirty="0" smtClean="0"/>
              <a:t>Recours d’un mois devant le tribunal de Police. Sinon </a:t>
            </a:r>
            <a:r>
              <a:rPr lang="fr-BE" smtClean="0"/>
              <a:t>: exécutoire</a:t>
            </a:r>
            <a:endParaRPr lang="fr-BE" dirty="0"/>
          </a:p>
        </p:txBody>
      </p:sp>
    </p:spTree>
    <p:extLst>
      <p:ext uri="{BB962C8B-B14F-4D97-AF65-F5344CB8AC3E}">
        <p14:creationId xmlns:p14="http://schemas.microsoft.com/office/powerpoint/2010/main" val="2870300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203848" y="2420888"/>
            <a:ext cx="2783967" cy="707886"/>
          </a:xfrm>
          <a:prstGeom prst="rect">
            <a:avLst/>
          </a:prstGeom>
          <a:noFill/>
        </p:spPr>
        <p:txBody>
          <a:bodyPr wrap="none" rtlCol="0">
            <a:spAutoFit/>
          </a:bodyPr>
          <a:lstStyle>
            <a:defPPr>
              <a:defRPr lang="fr-FR"/>
            </a:defPPr>
            <a:lvl1pPr>
              <a:defRPr sz="4000">
                <a:latin typeface="Constantia" panose="02030602050306030303" pitchFamily="18" charset="0"/>
              </a:defRPr>
            </a:lvl1pPr>
          </a:lstStyle>
          <a:p>
            <a:r>
              <a:rPr lang="fr-BE" dirty="0"/>
              <a:t>Successions</a:t>
            </a:r>
          </a:p>
        </p:txBody>
      </p:sp>
    </p:spTree>
    <p:extLst>
      <p:ext uri="{BB962C8B-B14F-4D97-AF65-F5344CB8AC3E}">
        <p14:creationId xmlns:p14="http://schemas.microsoft.com/office/powerpoint/2010/main" val="99630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67544" y="332656"/>
            <a:ext cx="3690049"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a:t>Renoncer à une succession</a:t>
            </a:r>
          </a:p>
        </p:txBody>
      </p:sp>
      <p:sp>
        <p:nvSpPr>
          <p:cNvPr id="6" name="ZoneTexte 5"/>
          <p:cNvSpPr txBox="1"/>
          <p:nvPr/>
        </p:nvSpPr>
        <p:spPr>
          <a:xfrm>
            <a:off x="395536" y="980728"/>
            <a:ext cx="184731" cy="369332"/>
          </a:xfrm>
          <a:prstGeom prst="rect">
            <a:avLst/>
          </a:prstGeom>
          <a:noFill/>
        </p:spPr>
        <p:txBody>
          <a:bodyPr wrap="none" rtlCol="0">
            <a:spAutoFit/>
          </a:bodyPr>
          <a:lstStyle/>
          <a:p>
            <a:endParaRPr lang="fr-BE" dirty="0"/>
          </a:p>
        </p:txBody>
      </p:sp>
      <p:sp>
        <p:nvSpPr>
          <p:cNvPr id="7" name="Rectangle 6"/>
          <p:cNvSpPr/>
          <p:nvPr/>
        </p:nvSpPr>
        <p:spPr>
          <a:xfrm>
            <a:off x="323528" y="1038602"/>
            <a:ext cx="8496944" cy="3247043"/>
          </a:xfrm>
          <a:prstGeom prst="rect">
            <a:avLst/>
          </a:prstGeom>
        </p:spPr>
        <p:txBody>
          <a:bodyPr wrap="square">
            <a:spAutoFit/>
          </a:bodyPr>
          <a:lstStyle/>
          <a:p>
            <a:pPr algn="just">
              <a:spcAft>
                <a:spcPts val="1000"/>
              </a:spcAft>
            </a:pPr>
            <a:r>
              <a:rPr lang="fr-BE" dirty="0">
                <a:latin typeface="Constantia" panose="02030602050306030303" pitchFamily="18" charset="0"/>
                <a:ea typeface="Calibri" panose="020F0502020204030204" pitchFamily="34" charset="0"/>
                <a:cs typeface="Times New Roman" panose="02020603050405020304" pitchFamily="18" charset="0"/>
              </a:rPr>
              <a:t>Depuis le </a:t>
            </a:r>
            <a:r>
              <a:rPr lang="fr-BE" b="1" dirty="0">
                <a:latin typeface="Constantia" panose="02030602050306030303" pitchFamily="18" charset="0"/>
                <a:ea typeface="Calibri" panose="020F0502020204030204" pitchFamily="34" charset="0"/>
                <a:cs typeface="Times New Roman" panose="02020603050405020304" pitchFamily="18" charset="0"/>
              </a:rPr>
              <a:t>3 août 2017</a:t>
            </a:r>
            <a:r>
              <a:rPr lang="fr-BE" dirty="0">
                <a:latin typeface="Constantia" panose="02030602050306030303" pitchFamily="18" charset="0"/>
                <a:ea typeface="Calibri" panose="020F0502020204030204" pitchFamily="34" charset="0"/>
                <a:cs typeface="Times New Roman" panose="02020603050405020304" pitchFamily="18" charset="0"/>
              </a:rPr>
              <a:t>, toute renonciation à succession doit se faire devant un notaire, via une déclaration. Le greffe du tribunal de première instance n’est donc plus compétent en la matière.</a:t>
            </a:r>
          </a:p>
          <a:p>
            <a:pPr algn="just">
              <a:spcAft>
                <a:spcPts val="1000"/>
              </a:spcAft>
            </a:pPr>
            <a:r>
              <a:rPr lang="fr-BE" dirty="0">
                <a:latin typeface="Constantia" panose="02030602050306030303" pitchFamily="18" charset="0"/>
                <a:ea typeface="Calibri" panose="020F0502020204030204" pitchFamily="34" charset="0"/>
                <a:cs typeface="Times New Roman" panose="02020603050405020304" pitchFamily="18" charset="0"/>
              </a:rPr>
              <a:t>Cette déclaration prendra la forme d’un acte authentique. Elle sera ensuite publiée au moniteur belge dans les 15 jours qui suivent l’acte authentique dans lequel elle est reprise.</a:t>
            </a:r>
          </a:p>
          <a:p>
            <a:pPr algn="just">
              <a:spcAft>
                <a:spcPts val="1000"/>
              </a:spcAft>
            </a:pPr>
            <a:r>
              <a:rPr lang="fr-BE" u="sng" dirty="0">
                <a:latin typeface="Constantia" panose="02030602050306030303" pitchFamily="18" charset="0"/>
                <a:ea typeface="Calibri" panose="020F0502020204030204" pitchFamily="34" charset="0"/>
                <a:cs typeface="Times New Roman" panose="02020603050405020304" pitchFamily="18" charset="0"/>
              </a:rPr>
              <a:t>La renonciation est gratuite pour autant que l’actif net de la succession n’excède pas 5.000€</a:t>
            </a:r>
            <a:r>
              <a:rPr lang="fr-BE" u="sng" dirty="0" smtClean="0">
                <a:latin typeface="Constantia" panose="02030602050306030303" pitchFamily="18" charset="0"/>
                <a:ea typeface="Calibri" panose="020F0502020204030204" pitchFamily="34" charset="0"/>
                <a:cs typeface="Times New Roman" panose="02020603050405020304" pitchFamily="18" charset="0"/>
              </a:rPr>
              <a:t>.</a:t>
            </a:r>
          </a:p>
          <a:p>
            <a:pPr algn="just">
              <a:spcAft>
                <a:spcPts val="1000"/>
              </a:spcAft>
            </a:pPr>
            <a:r>
              <a:rPr lang="fr-BE" dirty="0" smtClean="0">
                <a:latin typeface="Constantia" panose="02030602050306030303" pitchFamily="18" charset="0"/>
                <a:ea typeface="Calibri" panose="020F0502020204030204" pitchFamily="34" charset="0"/>
                <a:cs typeface="Times New Roman" panose="02020603050405020304" pitchFamily="18" charset="0"/>
              </a:rPr>
              <a:t> </a:t>
            </a:r>
            <a:r>
              <a:rPr lang="fr-BE" dirty="0">
                <a:latin typeface="Constantia" panose="02030602050306030303" pitchFamily="18" charset="0"/>
                <a:ea typeface="Calibri" panose="020F0502020204030204" pitchFamily="34" charset="0"/>
                <a:cs typeface="Times New Roman" panose="02020603050405020304" pitchFamily="18" charset="0"/>
              </a:rPr>
              <a:t>A cet égard, le renonçant doit déclarer sur l’honneur dans l’acte qu’à sa connaissance, l’actif net ne dépasse pas 5000€.</a:t>
            </a:r>
            <a:r>
              <a:rPr lang="fr-BE" u="sng" dirty="0">
                <a:latin typeface="Constantia" panose="02030602050306030303" pitchFamily="18" charset="0"/>
                <a:ea typeface="Calibri" panose="020F0502020204030204" pitchFamily="34" charset="0"/>
                <a:cs typeface="Times New Roman" panose="02020603050405020304" pitchFamily="18" charset="0"/>
              </a:rPr>
              <a:t> </a:t>
            </a:r>
            <a:endParaRPr lang="fr-BE" dirty="0">
              <a:latin typeface="Constantia" panose="0203060205030603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5922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67544" y="332656"/>
            <a:ext cx="1522468"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a:t>La réserve</a:t>
            </a:r>
          </a:p>
        </p:txBody>
      </p:sp>
      <p:sp>
        <p:nvSpPr>
          <p:cNvPr id="5" name="ZoneTexte 4"/>
          <p:cNvSpPr txBox="1"/>
          <p:nvPr/>
        </p:nvSpPr>
        <p:spPr>
          <a:xfrm>
            <a:off x="179512" y="794321"/>
            <a:ext cx="8856984" cy="923330"/>
          </a:xfrm>
          <a:prstGeom prst="rect">
            <a:avLst/>
          </a:prstGeom>
          <a:noFill/>
        </p:spPr>
        <p:txBody>
          <a:bodyPr wrap="square" rtlCol="0">
            <a:spAutoFit/>
          </a:bodyPr>
          <a:lstStyle>
            <a:defPPr>
              <a:defRPr lang="fr-FR"/>
            </a:defPPr>
            <a:lvl1pPr algn="just">
              <a:defRPr i="1" u="sng">
                <a:solidFill>
                  <a:srgbClr val="00B050"/>
                </a:solidFill>
                <a:latin typeface="Constantia" panose="02030602050306030303" pitchFamily="18" charset="0"/>
              </a:defRPr>
            </a:lvl1pPr>
          </a:lstStyle>
          <a:p>
            <a:r>
              <a:rPr lang="fr-BE" dirty="0" smtClean="0"/>
              <a:t>Loi du </a:t>
            </a:r>
            <a:r>
              <a:rPr lang="fr-BE" dirty="0"/>
              <a:t>20 juillet 2017Loi modifiant le Code civil en ce qui concerne les successions et les libéralités et modifiant diverses autres dispositions en cette matière (entrée en vigueur le 1er septembre 2018)</a:t>
            </a:r>
          </a:p>
        </p:txBody>
      </p:sp>
      <p:sp>
        <p:nvSpPr>
          <p:cNvPr id="6" name="ZoneTexte 5"/>
          <p:cNvSpPr txBox="1"/>
          <p:nvPr/>
        </p:nvSpPr>
        <p:spPr>
          <a:xfrm>
            <a:off x="323528" y="1994650"/>
            <a:ext cx="2932919" cy="369332"/>
          </a:xfrm>
          <a:prstGeom prst="rect">
            <a:avLst/>
          </a:prstGeom>
          <a:noFill/>
        </p:spPr>
        <p:txBody>
          <a:bodyPr wrap="none" rtlCol="0">
            <a:spAutoFit/>
          </a:bodyPr>
          <a:lstStyle/>
          <a:p>
            <a:r>
              <a:rPr lang="fr-BE" u="sng" dirty="0" smtClean="0">
                <a:latin typeface="Constantia" panose="02030602050306030303" pitchFamily="18" charset="0"/>
              </a:rPr>
              <a:t>Jusqu’au 1</a:t>
            </a:r>
            <a:r>
              <a:rPr lang="fr-BE" u="sng" baseline="30000" dirty="0" smtClean="0">
                <a:latin typeface="Constantia" panose="02030602050306030303" pitchFamily="18" charset="0"/>
              </a:rPr>
              <a:t>er</a:t>
            </a:r>
            <a:r>
              <a:rPr lang="fr-BE" u="sng" dirty="0" smtClean="0">
                <a:latin typeface="Constantia" panose="02030602050306030303" pitchFamily="18" charset="0"/>
              </a:rPr>
              <a:t> septembre 2018.</a:t>
            </a:r>
            <a:endParaRPr lang="fr-BE" u="sng" dirty="0">
              <a:latin typeface="Constantia" panose="02030602050306030303" pitchFamily="18" charset="0"/>
            </a:endParaRPr>
          </a:p>
        </p:txBody>
      </p:sp>
      <p:graphicFrame>
        <p:nvGraphicFramePr>
          <p:cNvPr id="7" name="Tableau 6"/>
          <p:cNvGraphicFramePr>
            <a:graphicFrameLocks noGrp="1"/>
          </p:cNvGraphicFramePr>
          <p:nvPr>
            <p:extLst>
              <p:ext uri="{D42A27DB-BD31-4B8C-83A1-F6EECF244321}">
                <p14:modId xmlns:p14="http://schemas.microsoft.com/office/powerpoint/2010/main" val="3549864618"/>
              </p:ext>
            </p:extLst>
          </p:nvPr>
        </p:nvGraphicFramePr>
        <p:xfrm>
          <a:off x="1115616" y="3245682"/>
          <a:ext cx="5725160" cy="1584176"/>
        </p:xfrm>
        <a:graphic>
          <a:graphicData uri="http://schemas.openxmlformats.org/drawingml/2006/table">
            <a:tbl>
              <a:tblPr firstRow="1" firstCol="1" bandRow="1">
                <a:tableStyleId>{5C22544A-7EE6-4342-B048-85BDC9FD1C3A}</a:tableStyleId>
              </a:tblPr>
              <a:tblGrid>
                <a:gridCol w="868045">
                  <a:extLst>
                    <a:ext uri="{9D8B030D-6E8A-4147-A177-3AD203B41FA5}">
                      <a16:colId xmlns:a16="http://schemas.microsoft.com/office/drawing/2014/main" xmlns="" val="2408027159"/>
                    </a:ext>
                  </a:extLst>
                </a:gridCol>
                <a:gridCol w="975360">
                  <a:extLst>
                    <a:ext uri="{9D8B030D-6E8A-4147-A177-3AD203B41FA5}">
                      <a16:colId xmlns:a16="http://schemas.microsoft.com/office/drawing/2014/main" xmlns="" val="270736509"/>
                    </a:ext>
                  </a:extLst>
                </a:gridCol>
                <a:gridCol w="917575">
                  <a:extLst>
                    <a:ext uri="{9D8B030D-6E8A-4147-A177-3AD203B41FA5}">
                      <a16:colId xmlns:a16="http://schemas.microsoft.com/office/drawing/2014/main" xmlns="" val="3587620195"/>
                    </a:ext>
                  </a:extLst>
                </a:gridCol>
                <a:gridCol w="956310">
                  <a:extLst>
                    <a:ext uri="{9D8B030D-6E8A-4147-A177-3AD203B41FA5}">
                      <a16:colId xmlns:a16="http://schemas.microsoft.com/office/drawing/2014/main" xmlns="" val="2498199734"/>
                    </a:ext>
                  </a:extLst>
                </a:gridCol>
                <a:gridCol w="975360">
                  <a:extLst>
                    <a:ext uri="{9D8B030D-6E8A-4147-A177-3AD203B41FA5}">
                      <a16:colId xmlns:a16="http://schemas.microsoft.com/office/drawing/2014/main" xmlns="" val="845044478"/>
                    </a:ext>
                  </a:extLst>
                </a:gridCol>
                <a:gridCol w="1032510">
                  <a:extLst>
                    <a:ext uri="{9D8B030D-6E8A-4147-A177-3AD203B41FA5}">
                      <a16:colId xmlns:a16="http://schemas.microsoft.com/office/drawing/2014/main" xmlns="" val="2755633522"/>
                    </a:ext>
                  </a:extLst>
                </a:gridCol>
              </a:tblGrid>
              <a:tr h="581942">
                <a:tc>
                  <a:txBody>
                    <a:bodyPr/>
                    <a:lstStyle/>
                    <a:p>
                      <a:pPr algn="just">
                        <a:spcAft>
                          <a:spcPts val="0"/>
                        </a:spcAft>
                      </a:pPr>
                      <a:r>
                        <a:rPr lang="fr-BE" sz="1200">
                          <a:effectLst/>
                        </a:rPr>
                        <a:t> </a:t>
                      </a: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dirty="0">
                          <a:effectLst/>
                        </a:rPr>
                        <a:t>1 enfant</a:t>
                      </a: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a:effectLst/>
                        </a:rPr>
                        <a:t>2 enfants</a:t>
                      </a: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dirty="0">
                          <a:effectLst/>
                        </a:rPr>
                        <a:t>3 enfants</a:t>
                      </a: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a:effectLst/>
                        </a:rPr>
                        <a:t>4 enfants</a:t>
                      </a: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a:effectLst/>
                        </a:rPr>
                        <a:t>5 enfants</a:t>
                      </a: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extLst>
                  <a:ext uri="{0D108BD9-81ED-4DB2-BD59-A6C34878D82A}">
                    <a16:rowId xmlns:a16="http://schemas.microsoft.com/office/drawing/2014/main" xmlns="" val="729232647"/>
                  </a:ext>
                </a:extLst>
              </a:tr>
              <a:tr h="1002234">
                <a:tc>
                  <a:txBody>
                    <a:bodyPr/>
                    <a:lstStyle/>
                    <a:p>
                      <a:pPr algn="just">
                        <a:spcAft>
                          <a:spcPts val="0"/>
                        </a:spcAft>
                      </a:pPr>
                      <a:r>
                        <a:rPr lang="fr-BE" sz="1200" dirty="0">
                          <a:effectLst/>
                        </a:rPr>
                        <a:t>Réserve</a:t>
                      </a: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extLst>
                  <a:ext uri="{0D108BD9-81ED-4DB2-BD59-A6C34878D82A}">
                    <a16:rowId xmlns:a16="http://schemas.microsoft.com/office/drawing/2014/main" xmlns="" val="2004620453"/>
                  </a:ext>
                </a:extLst>
              </a:tr>
            </a:tbl>
          </a:graphicData>
        </a:graphic>
      </p:graphicFrame>
      <p:pic>
        <p:nvPicPr>
          <p:cNvPr id="1029" name="Imag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4581" y="3970554"/>
            <a:ext cx="763577" cy="6773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Imag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3052385" y="3971030"/>
            <a:ext cx="676275" cy="658280"/>
          </a:xfrm>
          <a:prstGeom prst="rect">
            <a:avLst/>
          </a:prstGeom>
          <a:noFill/>
          <a:extLst>
            <a:ext uri="{909E8E84-426E-40DD-AFC4-6F175D3DCCD1}">
              <a14:hiddenFill xmlns:a14="http://schemas.microsoft.com/office/drawing/2010/main">
                <a:solidFill>
                  <a:srgbClr val="FFFFFF"/>
                </a:solidFill>
              </a14:hiddenFill>
            </a:ext>
          </a:extLst>
        </p:spPr>
      </p:pic>
      <p:pic>
        <p:nvPicPr>
          <p:cNvPr id="1027" name="Imag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91327" y="3970553"/>
            <a:ext cx="793747" cy="677331"/>
          </a:xfrm>
          <a:prstGeom prst="rect">
            <a:avLst/>
          </a:prstGeom>
          <a:noFill/>
          <a:extLst>
            <a:ext uri="{909E8E84-426E-40DD-AFC4-6F175D3DCCD1}">
              <a14:hiddenFill xmlns:a14="http://schemas.microsoft.com/office/drawing/2010/main">
                <a:solidFill>
                  <a:srgbClr val="FFFFFF"/>
                </a:solidFill>
              </a14:hiddenFill>
            </a:ext>
          </a:extLst>
        </p:spPr>
      </p:pic>
      <p:pic>
        <p:nvPicPr>
          <p:cNvPr id="1026" name="Imag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12866" y="3957270"/>
            <a:ext cx="752475" cy="6477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52087" y="3956524"/>
            <a:ext cx="781050" cy="67627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p:cNvSpPr>
            <a:spLocks noChangeArrowheads="1"/>
          </p:cNvSpPr>
          <p:nvPr/>
        </p:nvSpPr>
        <p:spPr bwMode="auto">
          <a:xfrm>
            <a:off x="263536" y="2598743"/>
            <a:ext cx="637007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BE" altLang="fr-FR" b="0" i="0" u="none" strike="noStrike" cap="none" normalizeH="0" baseline="0" dirty="0" smtClean="0">
                <a:ln>
                  <a:noFill/>
                </a:ln>
                <a:solidFill>
                  <a:schemeClr val="tx1"/>
                </a:solidFill>
                <a:effectLst/>
                <a:latin typeface="Constantia" panose="02030602050306030303" pitchFamily="18" charset="0"/>
                <a:ea typeface="Calibri" panose="020F0502020204030204" pitchFamily="34" charset="0"/>
                <a:cs typeface="Times New Roman" panose="02020603050405020304" pitchFamily="18" charset="0"/>
              </a:rPr>
              <a:t>La part réservataire des </a:t>
            </a:r>
            <a:r>
              <a:rPr kumimoji="0" lang="fr-BE" altLang="fr-FR" b="1" i="0" u="none" strike="noStrike" cap="none" normalizeH="0" baseline="0" dirty="0" smtClean="0">
                <a:ln>
                  <a:noFill/>
                </a:ln>
                <a:solidFill>
                  <a:schemeClr val="tx1"/>
                </a:solidFill>
                <a:effectLst/>
                <a:latin typeface="Constantia" panose="02030602050306030303" pitchFamily="18" charset="0"/>
                <a:ea typeface="Calibri" panose="020F0502020204030204" pitchFamily="34" charset="0"/>
                <a:cs typeface="Times New Roman" panose="02020603050405020304" pitchFamily="18" charset="0"/>
              </a:rPr>
              <a:t>enfants </a:t>
            </a:r>
            <a:r>
              <a:rPr kumimoji="0" lang="fr-BE" altLang="fr-FR" b="0" i="0" u="none" strike="noStrike" cap="none" normalizeH="0" baseline="0" dirty="0" smtClean="0">
                <a:ln>
                  <a:noFill/>
                </a:ln>
                <a:solidFill>
                  <a:schemeClr val="tx1"/>
                </a:solidFill>
                <a:effectLst/>
                <a:latin typeface="Constantia" panose="02030602050306030303" pitchFamily="18" charset="0"/>
                <a:ea typeface="Calibri" panose="020F0502020204030204" pitchFamily="34" charset="0"/>
                <a:cs typeface="Times New Roman" panose="02020603050405020304" pitchFamily="18" charset="0"/>
              </a:rPr>
              <a:t>dépend du nombre d’enfants :</a:t>
            </a:r>
            <a:endParaRPr kumimoji="0" lang="fr-BE" altLang="fr-FR"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81536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95536" y="476672"/>
            <a:ext cx="3161571" cy="369332"/>
          </a:xfrm>
          <a:prstGeom prst="rect">
            <a:avLst/>
          </a:prstGeom>
          <a:noFill/>
        </p:spPr>
        <p:txBody>
          <a:bodyPr wrap="none" rtlCol="0">
            <a:spAutoFit/>
          </a:bodyPr>
          <a:lstStyle/>
          <a:p>
            <a:r>
              <a:rPr lang="fr-BE" u="sng" dirty="0" smtClean="0">
                <a:latin typeface="Constantia" panose="02030602050306030303" pitchFamily="18" charset="0"/>
              </a:rPr>
              <a:t>A partir du 1</a:t>
            </a:r>
            <a:r>
              <a:rPr lang="fr-BE" u="sng" baseline="30000" dirty="0" smtClean="0">
                <a:latin typeface="Constantia" panose="02030602050306030303" pitchFamily="18" charset="0"/>
              </a:rPr>
              <a:t>er</a:t>
            </a:r>
            <a:r>
              <a:rPr lang="fr-BE" u="sng" dirty="0" smtClean="0">
                <a:latin typeface="Constantia" panose="02030602050306030303" pitchFamily="18" charset="0"/>
              </a:rPr>
              <a:t> septembre 2018.</a:t>
            </a:r>
            <a:endParaRPr lang="fr-BE" u="sng" dirty="0">
              <a:latin typeface="Constantia" panose="02030602050306030303" pitchFamily="18" charset="0"/>
            </a:endParaRPr>
          </a:p>
        </p:txBody>
      </p:sp>
      <p:sp>
        <p:nvSpPr>
          <p:cNvPr id="5" name="Rectangle 4"/>
          <p:cNvSpPr/>
          <p:nvPr/>
        </p:nvSpPr>
        <p:spPr>
          <a:xfrm>
            <a:off x="409280" y="1124744"/>
            <a:ext cx="8483200" cy="923330"/>
          </a:xfrm>
          <a:prstGeom prst="rect">
            <a:avLst/>
          </a:prstGeom>
        </p:spPr>
        <p:txBody>
          <a:bodyPr wrap="square">
            <a:spAutoFit/>
          </a:bodyPr>
          <a:lstStyle/>
          <a:p>
            <a:pPr algn="just">
              <a:spcAft>
                <a:spcPts val="1000"/>
              </a:spcAft>
            </a:pPr>
            <a:r>
              <a:rPr lang="fr-BE" dirty="0">
                <a:latin typeface="Constantia" panose="02030602050306030303" pitchFamily="18" charset="0"/>
                <a:ea typeface="Calibri" panose="020F0502020204030204" pitchFamily="34" charset="0"/>
                <a:cs typeface="Times New Roman" panose="02020603050405020304" pitchFamily="18" charset="0"/>
              </a:rPr>
              <a:t>La part réservataire des enfants est limitée à la moitié du patrimoine peu importe le nombre d’enfants. La quotité disponible (1/2 du patrimoine) reste toujours la même quel que soit le nombre d’enfant. </a:t>
            </a:r>
          </a:p>
        </p:txBody>
      </p:sp>
      <p:graphicFrame>
        <p:nvGraphicFramePr>
          <p:cNvPr id="6" name="Tableau 5"/>
          <p:cNvGraphicFramePr>
            <a:graphicFrameLocks noGrp="1"/>
          </p:cNvGraphicFramePr>
          <p:nvPr>
            <p:extLst>
              <p:ext uri="{D42A27DB-BD31-4B8C-83A1-F6EECF244321}">
                <p14:modId xmlns:p14="http://schemas.microsoft.com/office/powerpoint/2010/main" val="1470727304"/>
              </p:ext>
            </p:extLst>
          </p:nvPr>
        </p:nvGraphicFramePr>
        <p:xfrm>
          <a:off x="899592" y="2780928"/>
          <a:ext cx="5725160" cy="1584176"/>
        </p:xfrm>
        <a:graphic>
          <a:graphicData uri="http://schemas.openxmlformats.org/drawingml/2006/table">
            <a:tbl>
              <a:tblPr firstRow="1" firstCol="1" bandRow="1">
                <a:tableStyleId>{5C22544A-7EE6-4342-B048-85BDC9FD1C3A}</a:tableStyleId>
              </a:tblPr>
              <a:tblGrid>
                <a:gridCol w="868045">
                  <a:extLst>
                    <a:ext uri="{9D8B030D-6E8A-4147-A177-3AD203B41FA5}">
                      <a16:colId xmlns:a16="http://schemas.microsoft.com/office/drawing/2014/main" xmlns="" val="2408027159"/>
                    </a:ext>
                  </a:extLst>
                </a:gridCol>
                <a:gridCol w="975360">
                  <a:extLst>
                    <a:ext uri="{9D8B030D-6E8A-4147-A177-3AD203B41FA5}">
                      <a16:colId xmlns:a16="http://schemas.microsoft.com/office/drawing/2014/main" xmlns="" val="270736509"/>
                    </a:ext>
                  </a:extLst>
                </a:gridCol>
                <a:gridCol w="917575">
                  <a:extLst>
                    <a:ext uri="{9D8B030D-6E8A-4147-A177-3AD203B41FA5}">
                      <a16:colId xmlns:a16="http://schemas.microsoft.com/office/drawing/2014/main" xmlns="" val="3587620195"/>
                    </a:ext>
                  </a:extLst>
                </a:gridCol>
                <a:gridCol w="956310">
                  <a:extLst>
                    <a:ext uri="{9D8B030D-6E8A-4147-A177-3AD203B41FA5}">
                      <a16:colId xmlns:a16="http://schemas.microsoft.com/office/drawing/2014/main" xmlns="" val="2498199734"/>
                    </a:ext>
                  </a:extLst>
                </a:gridCol>
                <a:gridCol w="975360">
                  <a:extLst>
                    <a:ext uri="{9D8B030D-6E8A-4147-A177-3AD203B41FA5}">
                      <a16:colId xmlns:a16="http://schemas.microsoft.com/office/drawing/2014/main" xmlns="" val="845044478"/>
                    </a:ext>
                  </a:extLst>
                </a:gridCol>
                <a:gridCol w="1032510">
                  <a:extLst>
                    <a:ext uri="{9D8B030D-6E8A-4147-A177-3AD203B41FA5}">
                      <a16:colId xmlns:a16="http://schemas.microsoft.com/office/drawing/2014/main" xmlns="" val="2755633522"/>
                    </a:ext>
                  </a:extLst>
                </a:gridCol>
              </a:tblGrid>
              <a:tr h="581942">
                <a:tc>
                  <a:txBody>
                    <a:bodyPr/>
                    <a:lstStyle/>
                    <a:p>
                      <a:pPr algn="just">
                        <a:spcAft>
                          <a:spcPts val="0"/>
                        </a:spcAft>
                      </a:pPr>
                      <a:r>
                        <a:rPr lang="fr-BE" sz="1200">
                          <a:effectLst/>
                        </a:rPr>
                        <a:t> </a:t>
                      </a: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dirty="0">
                          <a:effectLst/>
                        </a:rPr>
                        <a:t>1 enfant</a:t>
                      </a: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a:effectLst/>
                        </a:rPr>
                        <a:t>2 enfants</a:t>
                      </a: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dirty="0">
                          <a:effectLst/>
                        </a:rPr>
                        <a:t>3 enfants</a:t>
                      </a: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a:effectLst/>
                        </a:rPr>
                        <a:t>4 enfants</a:t>
                      </a: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a:effectLst/>
                        </a:rPr>
                        <a:t>5 enfants</a:t>
                      </a: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extLst>
                  <a:ext uri="{0D108BD9-81ED-4DB2-BD59-A6C34878D82A}">
                    <a16:rowId xmlns:a16="http://schemas.microsoft.com/office/drawing/2014/main" xmlns="" val="729232647"/>
                  </a:ext>
                </a:extLst>
              </a:tr>
              <a:tr h="1002234">
                <a:tc>
                  <a:txBody>
                    <a:bodyPr/>
                    <a:lstStyle/>
                    <a:p>
                      <a:pPr algn="just">
                        <a:spcAft>
                          <a:spcPts val="0"/>
                        </a:spcAft>
                      </a:pPr>
                      <a:r>
                        <a:rPr lang="fr-BE" sz="1200" dirty="0">
                          <a:effectLst/>
                        </a:rPr>
                        <a:t>Réserve</a:t>
                      </a: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extLst>
                  <a:ext uri="{0D108BD9-81ED-4DB2-BD59-A6C34878D82A}">
                    <a16:rowId xmlns:a16="http://schemas.microsoft.com/office/drawing/2014/main" xmlns="" val="2004620453"/>
                  </a:ext>
                </a:extLst>
              </a:tr>
            </a:tbl>
          </a:graphicData>
        </a:graphic>
      </p:graphicFrame>
      <p:pic>
        <p:nvPicPr>
          <p:cNvPr id="7" name="Imag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3537576"/>
            <a:ext cx="763577" cy="677331"/>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98934" y="3555860"/>
            <a:ext cx="763577" cy="677331"/>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2172" y="3555860"/>
            <a:ext cx="763577" cy="67733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50586" y="3573016"/>
            <a:ext cx="763577" cy="677331"/>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3824" y="3555859"/>
            <a:ext cx="763577" cy="677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471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51520" y="260648"/>
            <a:ext cx="2917081" cy="369332"/>
          </a:xfrm>
          <a:prstGeom prst="rect">
            <a:avLst/>
          </a:prstGeom>
          <a:noFill/>
        </p:spPr>
        <p:txBody>
          <a:bodyPr wrap="none" rtlCol="0">
            <a:spAutoFit/>
          </a:bodyPr>
          <a:lstStyle>
            <a:defPPr>
              <a:defRPr lang="fr-FR"/>
            </a:defPPr>
            <a:lvl1pPr>
              <a:defRPr u="sng">
                <a:latin typeface="Constantia" panose="02030602050306030303" pitchFamily="18" charset="0"/>
              </a:defRPr>
            </a:lvl1pPr>
          </a:lstStyle>
          <a:p>
            <a:r>
              <a:rPr lang="fr-BE" dirty="0"/>
              <a:t>Jusqu’au 1er septembre 2018</a:t>
            </a:r>
          </a:p>
        </p:txBody>
      </p:sp>
      <p:graphicFrame>
        <p:nvGraphicFramePr>
          <p:cNvPr id="5" name="Tableau 4"/>
          <p:cNvGraphicFramePr>
            <a:graphicFrameLocks noGrp="1"/>
          </p:cNvGraphicFramePr>
          <p:nvPr>
            <p:extLst>
              <p:ext uri="{D42A27DB-BD31-4B8C-83A1-F6EECF244321}">
                <p14:modId xmlns:p14="http://schemas.microsoft.com/office/powerpoint/2010/main" val="268990213"/>
              </p:ext>
            </p:extLst>
          </p:nvPr>
        </p:nvGraphicFramePr>
        <p:xfrm>
          <a:off x="821290" y="2312545"/>
          <a:ext cx="6487013" cy="1242634"/>
        </p:xfrm>
        <a:graphic>
          <a:graphicData uri="http://schemas.openxmlformats.org/drawingml/2006/table">
            <a:tbl>
              <a:tblPr firstRow="1" firstCol="1" bandRow="1">
                <a:tableStyleId>{5C22544A-7EE6-4342-B048-85BDC9FD1C3A}</a:tableStyleId>
              </a:tblPr>
              <a:tblGrid>
                <a:gridCol w="2162098">
                  <a:extLst>
                    <a:ext uri="{9D8B030D-6E8A-4147-A177-3AD203B41FA5}">
                      <a16:colId xmlns:a16="http://schemas.microsoft.com/office/drawing/2014/main" xmlns="" val="2856341096"/>
                    </a:ext>
                  </a:extLst>
                </a:gridCol>
                <a:gridCol w="2162098">
                  <a:extLst>
                    <a:ext uri="{9D8B030D-6E8A-4147-A177-3AD203B41FA5}">
                      <a16:colId xmlns:a16="http://schemas.microsoft.com/office/drawing/2014/main" xmlns="" val="2743287074"/>
                    </a:ext>
                  </a:extLst>
                </a:gridCol>
                <a:gridCol w="2162817">
                  <a:extLst>
                    <a:ext uri="{9D8B030D-6E8A-4147-A177-3AD203B41FA5}">
                      <a16:colId xmlns:a16="http://schemas.microsoft.com/office/drawing/2014/main" xmlns="" val="642857711"/>
                    </a:ext>
                  </a:extLst>
                </a:gridCol>
              </a:tblGrid>
              <a:tr h="468383">
                <a:tc>
                  <a:txBody>
                    <a:bodyPr/>
                    <a:lstStyle/>
                    <a:p>
                      <a:pPr algn="just">
                        <a:spcAft>
                          <a:spcPts val="0"/>
                        </a:spcAft>
                      </a:pPr>
                      <a:r>
                        <a:rPr lang="fr-BE" sz="1200" dirty="0">
                          <a:effectLst/>
                        </a:rPr>
                        <a:t> </a:t>
                      </a: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a:effectLst/>
                        </a:rPr>
                        <a:t>Père et mère</a:t>
                      </a: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r>
                        <a:rPr lang="fr-BE" sz="1200">
                          <a:effectLst/>
                        </a:rPr>
                        <a:t>Père ou mère</a:t>
                      </a: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extLst>
                  <a:ext uri="{0D108BD9-81ED-4DB2-BD59-A6C34878D82A}">
                    <a16:rowId xmlns:a16="http://schemas.microsoft.com/office/drawing/2014/main" xmlns="" val="720242177"/>
                  </a:ext>
                </a:extLst>
              </a:tr>
              <a:tr h="774251">
                <a:tc>
                  <a:txBody>
                    <a:bodyPr/>
                    <a:lstStyle/>
                    <a:p>
                      <a:pPr algn="just">
                        <a:spcAft>
                          <a:spcPts val="0"/>
                        </a:spcAft>
                      </a:pPr>
                      <a:r>
                        <a:rPr lang="fr-BE" sz="1200" dirty="0">
                          <a:effectLst/>
                        </a:rPr>
                        <a:t>Réserve</a:t>
                      </a: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fr-BE" sz="1200" dirty="0">
                        <a:effectLst/>
                        <a:latin typeface="Constantia" panose="02030602050306030303" pitchFamily="18"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extLst>
                  <a:ext uri="{0D108BD9-81ED-4DB2-BD59-A6C34878D82A}">
                    <a16:rowId xmlns:a16="http://schemas.microsoft.com/office/drawing/2014/main" xmlns="" val="1773988116"/>
                  </a:ext>
                </a:extLst>
              </a:tr>
            </a:tbl>
          </a:graphicData>
        </a:graphic>
      </p:graphicFrame>
      <p:pic>
        <p:nvPicPr>
          <p:cNvPr id="2050" name="Imag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0805" y="2785589"/>
            <a:ext cx="847725" cy="742950"/>
          </a:xfrm>
          <a:prstGeom prst="rect">
            <a:avLst/>
          </a:prstGeom>
          <a:noFill/>
          <a:extLst>
            <a:ext uri="{909E8E84-426E-40DD-AFC4-6F175D3DCCD1}">
              <a14:hiddenFill xmlns:a14="http://schemas.microsoft.com/office/drawing/2010/main">
                <a:solidFill>
                  <a:srgbClr val="FFFFFF"/>
                </a:solidFill>
              </a14:hiddenFill>
            </a:ext>
          </a:extLst>
        </p:spPr>
      </p:pic>
      <p:pic>
        <p:nvPicPr>
          <p:cNvPr id="2049" name="Imag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94205" y="2788149"/>
            <a:ext cx="790575" cy="7715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220080" y="1379801"/>
            <a:ext cx="897739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BE" altLang="fr-FR" sz="1600" b="0" i="0" u="none" strike="noStrike" cap="none" normalizeH="0" baseline="0" dirty="0" smtClean="0">
                <a:ln>
                  <a:noFill/>
                </a:ln>
                <a:solidFill>
                  <a:schemeClr val="tx1"/>
                </a:solidFill>
                <a:effectLst/>
                <a:latin typeface="Constantia" panose="02030602050306030303" pitchFamily="18" charset="0"/>
                <a:ea typeface="Calibri" panose="020F0502020204030204" pitchFamily="34" charset="0"/>
                <a:cs typeface="Times New Roman" panose="02020603050405020304" pitchFamily="18" charset="0"/>
              </a:rPr>
              <a:t>* La part réservataire des parents est de la moitié de la succession s’ils sont tous les deux en vie. </a:t>
            </a:r>
            <a:endParaRPr kumimoji="0" lang="fr-BE" altLang="fr-FR" sz="1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BE" altLang="fr-FR" sz="1600" b="0" i="0" u="none" strike="noStrike" cap="none" normalizeH="0" baseline="0" dirty="0" smtClean="0">
                <a:ln>
                  <a:noFill/>
                </a:ln>
                <a:solidFill>
                  <a:schemeClr val="tx1"/>
                </a:solidFill>
                <a:effectLst/>
                <a:latin typeface="Constantia" panose="02030602050306030303" pitchFamily="18" charset="0"/>
                <a:ea typeface="Calibri" panose="020F0502020204030204" pitchFamily="34" charset="0"/>
                <a:cs typeface="Times New Roman" panose="02020603050405020304" pitchFamily="18" charset="0"/>
              </a:rPr>
              <a:t>* La part réservataire du père ou de la mère (si l’autre parent est prédécédé) est de ¼ de la succession.</a:t>
            </a:r>
            <a:endParaRPr kumimoji="0" lang="fr-BE" altLang="fr-FR" sz="1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BE" altLang="fr-FR" sz="1600" b="0" i="0" u="none" strike="noStrike" cap="none" normalizeH="0" baseline="0" dirty="0" smtClean="0">
              <a:ln>
                <a:noFill/>
              </a:ln>
              <a:solidFill>
                <a:schemeClr val="tx1"/>
              </a:solidFill>
              <a:effectLst/>
              <a:latin typeface="Arial" panose="020B0604020202020204" pitchFamily="34" charset="0"/>
            </a:endParaRPr>
          </a:p>
        </p:txBody>
      </p:sp>
      <p:sp>
        <p:nvSpPr>
          <p:cNvPr id="7" name="Rectangle 4"/>
          <p:cNvSpPr>
            <a:spLocks noChangeArrowheads="1"/>
          </p:cNvSpPr>
          <p:nvPr/>
        </p:nvSpPr>
        <p:spPr bwMode="auto">
          <a:xfrm>
            <a:off x="107504" y="4001583"/>
            <a:ext cx="882858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BE" altLang="fr-FR" b="0" i="0" u="none" strike="noStrike" cap="none" normalizeH="0" baseline="0" dirty="0" smtClean="0">
                <a:ln>
                  <a:noFill/>
                </a:ln>
                <a:solidFill>
                  <a:schemeClr val="tx1"/>
                </a:solidFill>
                <a:effectLst/>
                <a:latin typeface="Constantia" panose="02030602050306030303" pitchFamily="18" charset="0"/>
                <a:ea typeface="Calibri" panose="020F0502020204030204" pitchFamily="34" charset="0"/>
                <a:cs typeface="Times New Roman" panose="02020603050405020304" pitchFamily="18" charset="0"/>
              </a:rPr>
              <a:t>La réserve des ascendants n’est pas absolue : elle peut être supprimée (par testament ou via des donations) pour favoriser le </a:t>
            </a:r>
            <a:r>
              <a:rPr kumimoji="0" lang="fr-BE" altLang="fr-FR" b="0" i="0" u="sng" strike="noStrike" cap="none" normalizeH="0" baseline="0" dirty="0" smtClean="0">
                <a:ln>
                  <a:noFill/>
                </a:ln>
                <a:solidFill>
                  <a:schemeClr val="tx1"/>
                </a:solidFill>
                <a:effectLst/>
                <a:latin typeface="Constantia" panose="02030602050306030303" pitchFamily="18" charset="0"/>
                <a:ea typeface="Calibri" panose="020F0502020204030204" pitchFamily="34" charset="0"/>
                <a:cs typeface="Times New Roman" panose="02020603050405020304" pitchFamily="18" charset="0"/>
              </a:rPr>
              <a:t>conjoint ou le cohabitant légal</a:t>
            </a:r>
            <a:r>
              <a:rPr lang="fr-BE" altLang="fr-FR" dirty="0">
                <a:latin typeface="Constantia" panose="02030602050306030303" pitchFamily="18" charset="0"/>
              </a:rPr>
              <a:t> </a:t>
            </a:r>
            <a:r>
              <a:rPr lang="fr-BE" altLang="fr-FR" dirty="0" smtClean="0">
                <a:latin typeface="Constantia" panose="02030602050306030303" pitchFamily="18" charset="0"/>
              </a:rPr>
              <a:t>(à l’exclusion de tout autre personne)?.</a:t>
            </a:r>
            <a:endParaRPr kumimoji="0" lang="fr-BE" altLang="fr-FR" b="0" i="0" u="none" strike="noStrike" cap="none" normalizeH="0" baseline="0" dirty="0" smtClean="0">
              <a:ln>
                <a:noFill/>
              </a:ln>
              <a:solidFill>
                <a:schemeClr val="tx1"/>
              </a:solidFill>
              <a:effectLst/>
              <a:latin typeface="Constantia" panose="02030602050306030303" pitchFamily="18" charset="0"/>
            </a:endParaRPr>
          </a:p>
        </p:txBody>
      </p:sp>
      <p:sp>
        <p:nvSpPr>
          <p:cNvPr id="8" name="ZoneTexte 7"/>
          <p:cNvSpPr txBox="1"/>
          <p:nvPr/>
        </p:nvSpPr>
        <p:spPr>
          <a:xfrm>
            <a:off x="251520" y="908720"/>
            <a:ext cx="8145307" cy="369332"/>
          </a:xfrm>
          <a:prstGeom prst="rect">
            <a:avLst/>
          </a:prstGeom>
          <a:noFill/>
        </p:spPr>
        <p:txBody>
          <a:bodyPr wrap="none" rtlCol="0">
            <a:spAutoFit/>
          </a:bodyPr>
          <a:lstStyle/>
          <a:p>
            <a:r>
              <a:rPr lang="fr-BE" dirty="0" smtClean="0">
                <a:latin typeface="Constantia" panose="02030602050306030303" pitchFamily="18" charset="0"/>
              </a:rPr>
              <a:t>Lorsque le défunt n’a pas de descendants, ses parents sont héritiers réservataires.</a:t>
            </a:r>
            <a:endParaRPr lang="fr-BE" dirty="0">
              <a:latin typeface="Constantia" panose="02030602050306030303" pitchFamily="18" charset="0"/>
            </a:endParaRPr>
          </a:p>
        </p:txBody>
      </p:sp>
    </p:spTree>
    <p:extLst>
      <p:ext uri="{BB962C8B-B14F-4D97-AF65-F5344CB8AC3E}">
        <p14:creationId xmlns:p14="http://schemas.microsoft.com/office/powerpoint/2010/main" val="9433240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95536" y="332656"/>
            <a:ext cx="3161571" cy="369332"/>
          </a:xfrm>
          <a:prstGeom prst="rect">
            <a:avLst/>
          </a:prstGeom>
          <a:noFill/>
        </p:spPr>
        <p:txBody>
          <a:bodyPr wrap="none" rtlCol="0">
            <a:spAutoFit/>
          </a:bodyPr>
          <a:lstStyle/>
          <a:p>
            <a:r>
              <a:rPr lang="fr-BE" u="sng" dirty="0" smtClean="0">
                <a:latin typeface="Constantia" panose="02030602050306030303" pitchFamily="18" charset="0"/>
              </a:rPr>
              <a:t>A partir du 1</a:t>
            </a:r>
            <a:r>
              <a:rPr lang="fr-BE" u="sng" baseline="30000" dirty="0" smtClean="0">
                <a:latin typeface="Constantia" panose="02030602050306030303" pitchFamily="18" charset="0"/>
              </a:rPr>
              <a:t>er</a:t>
            </a:r>
            <a:r>
              <a:rPr lang="fr-BE" u="sng" dirty="0" smtClean="0">
                <a:latin typeface="Constantia" panose="02030602050306030303" pitchFamily="18" charset="0"/>
              </a:rPr>
              <a:t> septembre 2018.</a:t>
            </a:r>
            <a:endParaRPr lang="fr-BE" u="sng" dirty="0">
              <a:latin typeface="Constantia" panose="02030602050306030303" pitchFamily="18" charset="0"/>
            </a:endParaRPr>
          </a:p>
        </p:txBody>
      </p:sp>
      <p:sp>
        <p:nvSpPr>
          <p:cNvPr id="5" name="Rectangle 4"/>
          <p:cNvSpPr/>
          <p:nvPr/>
        </p:nvSpPr>
        <p:spPr>
          <a:xfrm>
            <a:off x="179512" y="1196752"/>
            <a:ext cx="8424936" cy="2380139"/>
          </a:xfrm>
          <a:prstGeom prst="rect">
            <a:avLst/>
          </a:prstGeom>
        </p:spPr>
        <p:txBody>
          <a:bodyPr wrap="square">
            <a:spAutoFit/>
          </a:bodyPr>
          <a:lstStyle/>
          <a:p>
            <a:pPr algn="just">
              <a:spcAft>
                <a:spcPts val="1000"/>
              </a:spcAft>
            </a:pPr>
            <a:r>
              <a:rPr lang="fr-BE" dirty="0">
                <a:latin typeface="Constantia" panose="02030602050306030303" pitchFamily="18" charset="0"/>
                <a:ea typeface="Calibri" panose="020F0502020204030204" pitchFamily="34" charset="0"/>
                <a:cs typeface="Times New Roman" panose="02020603050405020304" pitchFamily="18" charset="0"/>
              </a:rPr>
              <a:t>La loi supprime la réserve des ascendants en l’absence d’enfants</a:t>
            </a:r>
            <a:r>
              <a:rPr lang="fr-BE" dirty="0" smtClean="0">
                <a:latin typeface="Constantia" panose="02030602050306030303" pitchFamily="18" charset="0"/>
                <a:ea typeface="Calibri" panose="020F0502020204030204" pitchFamily="34" charset="0"/>
                <a:cs typeface="Times New Roman" panose="02020603050405020304" pitchFamily="18" charset="0"/>
              </a:rPr>
              <a:t>.</a:t>
            </a:r>
          </a:p>
          <a:p>
            <a:pPr algn="just">
              <a:spcAft>
                <a:spcPts val="1000"/>
              </a:spcAft>
            </a:pPr>
            <a:r>
              <a:rPr lang="fr-BE" dirty="0" smtClean="0">
                <a:latin typeface="Constantia" panose="02030602050306030303" pitchFamily="18" charset="0"/>
                <a:ea typeface="Calibri" panose="020F0502020204030204" pitchFamily="34" charset="0"/>
                <a:cs typeface="Times New Roman" panose="02020603050405020304" pitchFamily="18" charset="0"/>
              </a:rPr>
              <a:t>Cela </a:t>
            </a:r>
            <a:r>
              <a:rPr lang="fr-BE" dirty="0">
                <a:latin typeface="Constantia" panose="02030602050306030303" pitchFamily="18" charset="0"/>
                <a:ea typeface="Calibri" panose="020F0502020204030204" pitchFamily="34" charset="0"/>
                <a:cs typeface="Times New Roman" panose="02020603050405020304" pitchFamily="18" charset="0"/>
              </a:rPr>
              <a:t>signifie qu’une personne sans enfant pourra léguer tout son patrimoine </a:t>
            </a:r>
            <a:r>
              <a:rPr lang="fr-BE" sz="2000" dirty="0">
                <a:latin typeface="Constantia" panose="02030602050306030303" pitchFamily="18" charset="0"/>
                <a:ea typeface="Calibri" panose="020F0502020204030204" pitchFamily="34" charset="0"/>
                <a:cs typeface="Times New Roman" panose="02020603050405020304" pitchFamily="18" charset="0"/>
              </a:rPr>
              <a:t>au profit d’une tierce personne, </a:t>
            </a:r>
            <a:r>
              <a:rPr lang="fr-BE" sz="2000" u="sng" dirty="0">
                <a:latin typeface="Constantia" panose="02030602050306030303" pitchFamily="18" charset="0"/>
                <a:ea typeface="Calibri" panose="020F0502020204030204" pitchFamily="34" charset="0"/>
                <a:cs typeface="Times New Roman" panose="02020603050405020304" pitchFamily="18" charset="0"/>
              </a:rPr>
              <a:t>même s’il ne s’agit pas de son conjoint ou de son cohabitant légal</a:t>
            </a:r>
            <a:r>
              <a:rPr lang="fr-BE" dirty="0">
                <a:latin typeface="Constantia" panose="02030602050306030303" pitchFamily="18" charset="0"/>
                <a:ea typeface="Calibri" panose="020F0502020204030204" pitchFamily="34" charset="0"/>
                <a:cs typeface="Times New Roman" panose="02020603050405020304" pitchFamily="18" charset="0"/>
              </a:rPr>
              <a:t>. C’est très intéressant pour les partenaires de fait sans enfant. </a:t>
            </a:r>
          </a:p>
          <a:p>
            <a:pPr algn="just">
              <a:spcAft>
                <a:spcPts val="1000"/>
              </a:spcAft>
            </a:pPr>
            <a:r>
              <a:rPr lang="fr-BE" dirty="0">
                <a:latin typeface="Constantia" panose="02030602050306030303" pitchFamily="18" charset="0"/>
                <a:ea typeface="Calibri" panose="020F0502020204030204" pitchFamily="34" charset="0"/>
                <a:cs typeface="Times New Roman" panose="02020603050405020304" pitchFamily="18" charset="0"/>
              </a:rPr>
              <a:t>En « échange » de cette suppression, la loi prévoit que les parents qui sont dans le besoin pourront réclamer à ceux qui héritent une créance alimentaire (sous la forme d’un capital ou d’une rente viagère).</a:t>
            </a:r>
          </a:p>
        </p:txBody>
      </p:sp>
    </p:spTree>
    <p:extLst>
      <p:ext uri="{BB962C8B-B14F-4D97-AF65-F5344CB8AC3E}">
        <p14:creationId xmlns:p14="http://schemas.microsoft.com/office/powerpoint/2010/main" val="33543470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8355" y="1988840"/>
            <a:ext cx="8784976" cy="4355038"/>
          </a:xfrm>
          <a:prstGeom prst="rect">
            <a:avLst/>
          </a:prstGeom>
        </p:spPr>
        <p:txBody>
          <a:bodyPr wrap="square">
            <a:spAutoFit/>
          </a:bodyPr>
          <a:lstStyle/>
          <a:p>
            <a:pPr algn="just">
              <a:spcAft>
                <a:spcPts val="1000"/>
              </a:spcAft>
            </a:pPr>
            <a:r>
              <a:rPr lang="fr-BE" dirty="0">
                <a:latin typeface="Constantia" panose="02030602050306030303" pitchFamily="18" charset="0"/>
                <a:ea typeface="Calibri" panose="020F0502020204030204" pitchFamily="34" charset="0"/>
                <a:cs typeface="Times New Roman" panose="02020603050405020304" pitchFamily="18" charset="0"/>
              </a:rPr>
              <a:t>Lorsqu’on partage la succession d’une personne, on doit tenir compte de son patrimoine tel qu’il existe au jour du décès mais également, </a:t>
            </a:r>
            <a:r>
              <a:rPr lang="fr-BE" u="sng" dirty="0">
                <a:latin typeface="Constantia" panose="02030602050306030303" pitchFamily="18" charset="0"/>
                <a:ea typeface="Calibri" panose="020F0502020204030204" pitchFamily="34" charset="0"/>
                <a:cs typeface="Times New Roman" panose="02020603050405020304" pitchFamily="18" charset="0"/>
              </a:rPr>
              <a:t>afin de garantir l’égalité entre les héritiers (ou vérifier qu’il ne soit pas porté atteinte à leurs réserves</a:t>
            </a:r>
            <a:r>
              <a:rPr lang="fr-BE" dirty="0">
                <a:latin typeface="Constantia" panose="02030602050306030303" pitchFamily="18" charset="0"/>
                <a:ea typeface="Calibri" panose="020F0502020204030204" pitchFamily="34" charset="0"/>
                <a:cs typeface="Times New Roman" panose="02020603050405020304" pitchFamily="18" charset="0"/>
              </a:rPr>
              <a:t>) des donations que le défunt a fait de son vivant.</a:t>
            </a:r>
          </a:p>
          <a:p>
            <a:pPr algn="just">
              <a:spcAft>
                <a:spcPts val="1000"/>
              </a:spcAft>
            </a:pPr>
            <a:r>
              <a:rPr lang="fr-BE" dirty="0">
                <a:latin typeface="Constantia" panose="02030602050306030303" pitchFamily="18" charset="0"/>
                <a:ea typeface="Calibri" panose="020F0502020204030204" pitchFamily="34" charset="0"/>
                <a:cs typeface="Times New Roman" panose="02020603050405020304" pitchFamily="18" charset="0"/>
              </a:rPr>
              <a:t>Ces donations doivent être </a:t>
            </a:r>
            <a:r>
              <a:rPr lang="fr-BE" b="1" dirty="0">
                <a:latin typeface="Constantia" panose="02030602050306030303" pitchFamily="18" charset="0"/>
                <a:ea typeface="Calibri" panose="020F0502020204030204" pitchFamily="34" charset="0"/>
                <a:cs typeface="Times New Roman" panose="02020603050405020304" pitchFamily="18" charset="0"/>
              </a:rPr>
              <a:t>rapportées à la succession</a:t>
            </a:r>
            <a:r>
              <a:rPr lang="fr-BE" dirty="0">
                <a:latin typeface="Constantia" panose="02030602050306030303" pitchFamily="18" charset="0"/>
                <a:ea typeface="Calibri" panose="020F0502020204030204" pitchFamily="34" charset="0"/>
                <a:cs typeface="Times New Roman" panose="02020603050405020304" pitchFamily="18" charset="0"/>
              </a:rPr>
              <a:t> afin de calculer ce que chacun a déjà « reçu » et ce que chacun doit encore recevoir.</a:t>
            </a:r>
          </a:p>
          <a:p>
            <a:pPr algn="just">
              <a:spcAft>
                <a:spcPts val="1000"/>
              </a:spcAft>
            </a:pPr>
            <a:r>
              <a:rPr lang="fr-BE" dirty="0">
                <a:latin typeface="Constantia" panose="02030602050306030303" pitchFamily="18" charset="0"/>
                <a:ea typeface="Calibri" panose="020F0502020204030204" pitchFamily="34" charset="0"/>
                <a:cs typeface="Times New Roman" panose="02020603050405020304" pitchFamily="18" charset="0"/>
              </a:rPr>
              <a:t>Jusqu’en septembre 2018, ce rapport devait avoir lieu en nature. Donc, si un immeuble avait été donné, il devait retourner matériellement à la succession, avec tous les ennuis pratiques qui peuvent en découler si le donataire y avait établi son domicile/résidence.</a:t>
            </a:r>
          </a:p>
          <a:p>
            <a:pPr algn="just">
              <a:spcAft>
                <a:spcPts val="1000"/>
              </a:spcAft>
            </a:pPr>
            <a:r>
              <a:rPr lang="fr-BE" dirty="0">
                <a:latin typeface="Constantia" panose="02030602050306030303" pitchFamily="18" charset="0"/>
                <a:ea typeface="Calibri" panose="020F0502020204030204" pitchFamily="34" charset="0"/>
                <a:cs typeface="Times New Roman" panose="02020603050405020304" pitchFamily="18" charset="0"/>
              </a:rPr>
              <a:t>A présent, </a:t>
            </a:r>
            <a:r>
              <a:rPr lang="fr-BE" b="1" dirty="0">
                <a:latin typeface="Constantia" panose="02030602050306030303" pitchFamily="18" charset="0"/>
                <a:ea typeface="Calibri" panose="020F0502020204030204" pitchFamily="34" charset="0"/>
                <a:cs typeface="Times New Roman" panose="02020603050405020304" pitchFamily="18" charset="0"/>
              </a:rPr>
              <a:t>le rapport se fera en valeur</a:t>
            </a:r>
            <a:r>
              <a:rPr lang="fr-BE" dirty="0">
                <a:latin typeface="Constantia" panose="02030602050306030303" pitchFamily="18" charset="0"/>
                <a:ea typeface="Calibri" panose="020F0502020204030204" pitchFamily="34" charset="0"/>
                <a:cs typeface="Times New Roman" panose="02020603050405020304" pitchFamily="18" charset="0"/>
              </a:rPr>
              <a:t>. On tiendra compte ainsi de la valeur de la maison au moment de la donation, valeur qui sera indexée jusqu’au moment du décès. La valeur de l’immeuble sera imputée sur la part d’héritage de celui qui l’a reçue. Si la valeur est supérieure à sa part, il devra une compensation financière aux autres. Si la valeur est inférieure, il pourra compléter sa part. </a:t>
            </a:r>
          </a:p>
        </p:txBody>
      </p:sp>
      <p:sp>
        <p:nvSpPr>
          <p:cNvPr id="6" name="ZoneTexte 5"/>
          <p:cNvSpPr txBox="1"/>
          <p:nvPr/>
        </p:nvSpPr>
        <p:spPr>
          <a:xfrm>
            <a:off x="251520" y="260648"/>
            <a:ext cx="6700168"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a:t>Rapport des biens en valeur et non plus en nature</a:t>
            </a:r>
          </a:p>
        </p:txBody>
      </p:sp>
      <p:sp>
        <p:nvSpPr>
          <p:cNvPr id="7" name="ZoneTexte 6"/>
          <p:cNvSpPr txBox="1"/>
          <p:nvPr/>
        </p:nvSpPr>
        <p:spPr>
          <a:xfrm>
            <a:off x="76083" y="836712"/>
            <a:ext cx="8856984" cy="923330"/>
          </a:xfrm>
          <a:prstGeom prst="rect">
            <a:avLst/>
          </a:prstGeom>
          <a:noFill/>
        </p:spPr>
        <p:txBody>
          <a:bodyPr wrap="square" rtlCol="0">
            <a:spAutoFit/>
          </a:bodyPr>
          <a:lstStyle>
            <a:defPPr>
              <a:defRPr lang="fr-FR"/>
            </a:defPPr>
            <a:lvl1pPr algn="just">
              <a:defRPr i="1" u="sng">
                <a:solidFill>
                  <a:srgbClr val="00B050"/>
                </a:solidFill>
                <a:latin typeface="Constantia" panose="02030602050306030303" pitchFamily="18" charset="0"/>
              </a:defRPr>
            </a:lvl1pPr>
          </a:lstStyle>
          <a:p>
            <a:r>
              <a:rPr lang="fr-BE" dirty="0"/>
              <a:t>Voir loi du 20 juillet 2017Loi modifiant le Code civil en ce qui concerne les successions et les libéralités et modifiant diverses autres dispositions en cette matière (entrée en vigueur le 1er septembre 2018)</a:t>
            </a:r>
          </a:p>
        </p:txBody>
      </p:sp>
    </p:spTree>
    <p:extLst>
      <p:ext uri="{BB962C8B-B14F-4D97-AF65-F5344CB8AC3E}">
        <p14:creationId xmlns:p14="http://schemas.microsoft.com/office/powerpoint/2010/main" val="1292747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51520" y="260648"/>
            <a:ext cx="3798540"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smtClean="0"/>
              <a:t>Registre central successoral</a:t>
            </a:r>
            <a:endParaRPr lang="fr-BE" dirty="0"/>
          </a:p>
        </p:txBody>
      </p:sp>
      <p:sp>
        <p:nvSpPr>
          <p:cNvPr id="2" name="Rectangle 1"/>
          <p:cNvSpPr/>
          <p:nvPr/>
        </p:nvSpPr>
        <p:spPr>
          <a:xfrm>
            <a:off x="251520" y="889844"/>
            <a:ext cx="8568952" cy="3416320"/>
          </a:xfrm>
          <a:prstGeom prst="rect">
            <a:avLst/>
          </a:prstGeom>
        </p:spPr>
        <p:txBody>
          <a:bodyPr wrap="square">
            <a:spAutoFit/>
          </a:bodyPr>
          <a:lstStyle/>
          <a:p>
            <a:r>
              <a:rPr lang="fr-BE" dirty="0">
                <a:latin typeface="Constantia" panose="02030602050306030303" pitchFamily="18" charset="0"/>
              </a:rPr>
              <a:t>Prévu par l’arrêté royal du 26 février 2018, ce registre est opérationnel depuis le 1er mars 2018</a:t>
            </a:r>
            <a:r>
              <a:rPr lang="fr-BE" dirty="0" smtClean="0">
                <a:latin typeface="Constantia" panose="02030602050306030303" pitchFamily="18" charset="0"/>
              </a:rPr>
              <a:t>.</a:t>
            </a:r>
          </a:p>
          <a:p>
            <a:endParaRPr lang="fr-BE" dirty="0">
              <a:latin typeface="Constantia" panose="02030602050306030303" pitchFamily="18" charset="0"/>
            </a:endParaRPr>
          </a:p>
          <a:p>
            <a:r>
              <a:rPr lang="fr-BE" dirty="0">
                <a:latin typeface="Constantia" panose="02030602050306030303" pitchFamily="18" charset="0"/>
              </a:rPr>
              <a:t>Il a pour vocation de réunir les actes ou certificats importants tels que :</a:t>
            </a:r>
          </a:p>
          <a:p>
            <a:pPr marL="285750" indent="-285750">
              <a:buFont typeface="Arial" panose="020B0604020202020204" pitchFamily="34" charset="0"/>
              <a:buChar char="•"/>
            </a:pPr>
            <a:r>
              <a:rPr lang="fr-BE" dirty="0" smtClean="0">
                <a:latin typeface="Constantia" panose="02030602050306030303" pitchFamily="18" charset="0"/>
              </a:rPr>
              <a:t>les </a:t>
            </a:r>
            <a:r>
              <a:rPr lang="fr-BE" dirty="0">
                <a:latin typeface="Constantia" panose="02030602050306030303" pitchFamily="18" charset="0"/>
              </a:rPr>
              <a:t>certificats ou actes d’hérédité établis par un notaire ;</a:t>
            </a:r>
          </a:p>
          <a:p>
            <a:pPr marL="285750" indent="-285750">
              <a:buFont typeface="Arial" panose="020B0604020202020204" pitchFamily="34" charset="0"/>
              <a:buChar char="•"/>
            </a:pPr>
            <a:r>
              <a:rPr lang="fr-BE" dirty="0" smtClean="0">
                <a:latin typeface="Constantia" panose="02030602050306030303" pitchFamily="18" charset="0"/>
              </a:rPr>
              <a:t>les </a:t>
            </a:r>
            <a:r>
              <a:rPr lang="fr-BE" dirty="0">
                <a:latin typeface="Constantia" panose="02030602050306030303" pitchFamily="18" charset="0"/>
              </a:rPr>
              <a:t>déclarations de renonciation ;</a:t>
            </a:r>
          </a:p>
          <a:p>
            <a:pPr marL="285750" indent="-285750">
              <a:buFont typeface="Arial" panose="020B0604020202020204" pitchFamily="34" charset="0"/>
              <a:buChar char="•"/>
            </a:pPr>
            <a:r>
              <a:rPr lang="fr-BE" dirty="0" smtClean="0">
                <a:latin typeface="Constantia" panose="02030602050306030303" pitchFamily="18" charset="0"/>
              </a:rPr>
              <a:t>les </a:t>
            </a:r>
            <a:r>
              <a:rPr lang="fr-BE" dirty="0">
                <a:latin typeface="Constantia" panose="02030602050306030303" pitchFamily="18" charset="0"/>
              </a:rPr>
              <a:t>actes d’acceptation sous bénéfice d’inventaire ;</a:t>
            </a:r>
          </a:p>
          <a:p>
            <a:pPr marL="285750" indent="-285750">
              <a:buFont typeface="Arial" panose="020B0604020202020204" pitchFamily="34" charset="0"/>
              <a:buChar char="•"/>
            </a:pPr>
            <a:r>
              <a:rPr lang="fr-BE" dirty="0" smtClean="0">
                <a:latin typeface="Constantia" panose="02030602050306030303" pitchFamily="18" charset="0"/>
              </a:rPr>
              <a:t>les </a:t>
            </a:r>
            <a:r>
              <a:rPr lang="fr-BE" dirty="0">
                <a:latin typeface="Constantia" panose="02030602050306030303" pitchFamily="18" charset="0"/>
              </a:rPr>
              <a:t>certificats successoraux européens.</a:t>
            </a:r>
          </a:p>
          <a:p>
            <a:endParaRPr lang="fr-BE" dirty="0" smtClean="0">
              <a:latin typeface="Constantia" panose="02030602050306030303" pitchFamily="18" charset="0"/>
            </a:endParaRPr>
          </a:p>
          <a:p>
            <a:r>
              <a:rPr lang="fr-BE" dirty="0" smtClean="0">
                <a:latin typeface="Constantia" panose="02030602050306030303" pitchFamily="18" charset="0"/>
              </a:rPr>
              <a:t>La </a:t>
            </a:r>
            <a:r>
              <a:rPr lang="fr-BE" dirty="0">
                <a:latin typeface="Constantia" panose="02030602050306030303" pitchFamily="18" charset="0"/>
              </a:rPr>
              <a:t>consultation du registre est gratuite (pour les professionnels comme pour les particuliers). Les </a:t>
            </a:r>
            <a:r>
              <a:rPr lang="fr-BE" dirty="0" smtClean="0">
                <a:latin typeface="Constantia" panose="02030602050306030303" pitchFamily="18" charset="0"/>
              </a:rPr>
              <a:t>demandes de </a:t>
            </a:r>
            <a:r>
              <a:rPr lang="fr-BE" dirty="0">
                <a:latin typeface="Constantia" panose="02030602050306030303" pitchFamily="18" charset="0"/>
              </a:rPr>
              <a:t>consultation sont à adresser au Service d’appui base de données de la Fédération des </a:t>
            </a:r>
            <a:r>
              <a:rPr lang="fr-BE" dirty="0" smtClean="0">
                <a:latin typeface="Constantia" panose="02030602050306030303" pitchFamily="18" charset="0"/>
              </a:rPr>
              <a:t>notaires (cer@fednot.be</a:t>
            </a:r>
            <a:r>
              <a:rPr lang="fr-BE" dirty="0">
                <a:latin typeface="Constantia" panose="02030602050306030303" pitchFamily="18" charset="0"/>
              </a:rPr>
              <a:t>)</a:t>
            </a:r>
          </a:p>
        </p:txBody>
      </p:sp>
    </p:spTree>
    <p:extLst>
      <p:ext uri="{BB962C8B-B14F-4D97-AF65-F5344CB8AC3E}">
        <p14:creationId xmlns:p14="http://schemas.microsoft.com/office/powerpoint/2010/main" val="1693171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203848" y="2492896"/>
            <a:ext cx="2895857" cy="707886"/>
          </a:xfrm>
          <a:prstGeom prst="rect">
            <a:avLst/>
          </a:prstGeom>
          <a:noFill/>
        </p:spPr>
        <p:txBody>
          <a:bodyPr wrap="none" rtlCol="0">
            <a:spAutoFit/>
          </a:bodyPr>
          <a:lstStyle>
            <a:defPPr>
              <a:defRPr lang="fr-FR"/>
            </a:defPPr>
            <a:lvl1pPr>
              <a:defRPr sz="4000">
                <a:latin typeface="Constantia" panose="02030602050306030303" pitchFamily="18" charset="0"/>
              </a:defRPr>
            </a:lvl1pPr>
          </a:lstStyle>
          <a:p>
            <a:r>
              <a:rPr lang="fr-BE" dirty="0"/>
              <a:t>Prescription</a:t>
            </a:r>
          </a:p>
        </p:txBody>
      </p:sp>
    </p:spTree>
    <p:extLst>
      <p:ext uri="{BB962C8B-B14F-4D97-AF65-F5344CB8AC3E}">
        <p14:creationId xmlns:p14="http://schemas.microsoft.com/office/powerpoint/2010/main" val="35836176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67544" y="377081"/>
            <a:ext cx="1194879"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a:t>Energie</a:t>
            </a:r>
          </a:p>
        </p:txBody>
      </p:sp>
      <p:sp>
        <p:nvSpPr>
          <p:cNvPr id="5" name="ZoneTexte 4"/>
          <p:cNvSpPr txBox="1"/>
          <p:nvPr/>
        </p:nvSpPr>
        <p:spPr>
          <a:xfrm>
            <a:off x="234416" y="2060848"/>
            <a:ext cx="8640959" cy="2246769"/>
          </a:xfrm>
          <a:prstGeom prst="rect">
            <a:avLst/>
          </a:prstGeom>
          <a:noFill/>
        </p:spPr>
        <p:txBody>
          <a:bodyPr wrap="square" rtlCol="0">
            <a:spAutoFit/>
          </a:bodyPr>
          <a:lstStyle/>
          <a:p>
            <a:r>
              <a:rPr lang="fr-BE" sz="1400" dirty="0" smtClean="0">
                <a:latin typeface="Constantia" panose="02030602050306030303" pitchFamily="18" charset="0"/>
              </a:rPr>
              <a:t>Article 2277 nouveau:</a:t>
            </a:r>
          </a:p>
          <a:p>
            <a:r>
              <a:rPr lang="fr-BE" sz="1400" dirty="0" smtClean="0">
                <a:latin typeface="Constantia" panose="02030602050306030303" pitchFamily="18" charset="0"/>
              </a:rPr>
              <a:t>« </a:t>
            </a:r>
            <a:r>
              <a:rPr lang="fr-BE" sz="1400" dirty="0">
                <a:latin typeface="Constantia" panose="02030602050306030303" pitchFamily="18" charset="0"/>
              </a:rPr>
              <a:t>Les arrérages de rentes perpétuelles et viagères;</a:t>
            </a:r>
            <a:br>
              <a:rPr lang="fr-BE" sz="1400" dirty="0">
                <a:latin typeface="Constantia" panose="02030602050306030303" pitchFamily="18" charset="0"/>
              </a:rPr>
            </a:br>
            <a:r>
              <a:rPr lang="fr-BE" sz="1400" dirty="0">
                <a:latin typeface="Constantia" panose="02030602050306030303" pitchFamily="18" charset="0"/>
              </a:rPr>
              <a:t>  Ceux des pensions alimentaires;</a:t>
            </a:r>
            <a:br>
              <a:rPr lang="fr-BE" sz="1400" dirty="0">
                <a:latin typeface="Constantia" panose="02030602050306030303" pitchFamily="18" charset="0"/>
              </a:rPr>
            </a:br>
            <a:r>
              <a:rPr lang="fr-BE" sz="1400" dirty="0">
                <a:latin typeface="Constantia" panose="02030602050306030303" pitchFamily="18" charset="0"/>
              </a:rPr>
              <a:t>  Les loyers des maisons, et le prix de ferme des biens ruraux;</a:t>
            </a:r>
            <a:br>
              <a:rPr lang="fr-BE" sz="1400" dirty="0">
                <a:latin typeface="Constantia" panose="02030602050306030303" pitchFamily="18" charset="0"/>
              </a:rPr>
            </a:br>
            <a:r>
              <a:rPr lang="fr-BE" sz="1400" dirty="0">
                <a:latin typeface="Constantia" panose="02030602050306030303" pitchFamily="18" charset="0"/>
              </a:rPr>
              <a:t>  Les intérêts des sommes prêtées, et généralement tout ce qui est payable par année, ou à des termes périodiques plus courts,</a:t>
            </a:r>
            <a:br>
              <a:rPr lang="fr-BE" sz="1400" dirty="0">
                <a:latin typeface="Constantia" panose="02030602050306030303" pitchFamily="18" charset="0"/>
              </a:rPr>
            </a:br>
            <a:r>
              <a:rPr lang="fr-BE" sz="1400" dirty="0">
                <a:latin typeface="Constantia" panose="02030602050306030303" pitchFamily="18" charset="0"/>
              </a:rPr>
              <a:t>  Se prescrivent par cinq ans.</a:t>
            </a:r>
            <a:br>
              <a:rPr lang="fr-BE" sz="1400" dirty="0">
                <a:latin typeface="Constantia" panose="02030602050306030303" pitchFamily="18" charset="0"/>
              </a:rPr>
            </a:br>
            <a:r>
              <a:rPr lang="fr-BE" sz="1400" dirty="0">
                <a:latin typeface="Constantia" panose="02030602050306030303" pitchFamily="18" charset="0"/>
              </a:rPr>
              <a:t>  [</a:t>
            </a:r>
            <a:r>
              <a:rPr lang="fr-BE" sz="1400" baseline="30000" dirty="0">
                <a:latin typeface="Constantia" panose="02030602050306030303" pitchFamily="18" charset="0"/>
                <a:hlinkClick r:id="rId2" tooltip="&lt;L 2017-07-06/24, art. 48, 015; En vigueur : 03-08-2017&gt;"/>
              </a:rPr>
              <a:t>1</a:t>
            </a:r>
            <a:r>
              <a:rPr lang="fr-BE" sz="1400" dirty="0">
                <a:latin typeface="Constantia" panose="02030602050306030303" pitchFamily="18" charset="0"/>
              </a:rPr>
              <a:t> </a:t>
            </a:r>
            <a:r>
              <a:rPr lang="fr-BE" sz="1400" dirty="0">
                <a:solidFill>
                  <a:srgbClr val="FF0000"/>
                </a:solidFill>
                <a:latin typeface="Constantia" panose="02030602050306030303" pitchFamily="18" charset="0"/>
              </a:rPr>
              <a:t>Les créances pour la fourniture de biens et de services via des réseaux de distribution d'eau, de gaz ou d'électricité ou la fourniture de services de communications électroniques ou de services de </a:t>
            </a:r>
            <a:r>
              <a:rPr lang="fr-BE" sz="1400" dirty="0" err="1">
                <a:solidFill>
                  <a:srgbClr val="FF0000"/>
                </a:solidFill>
                <a:latin typeface="Constantia" panose="02030602050306030303" pitchFamily="18" charset="0"/>
              </a:rPr>
              <a:t>radiotransmission</a:t>
            </a:r>
            <a:r>
              <a:rPr lang="fr-BE" sz="1400" dirty="0">
                <a:solidFill>
                  <a:srgbClr val="FF0000"/>
                </a:solidFill>
                <a:latin typeface="Constantia" panose="02030602050306030303" pitchFamily="18" charset="0"/>
              </a:rPr>
              <a:t> ou de radio- et télédiffusion via des réseaux de communications électroniques se prescrivent par cinq ans</a:t>
            </a:r>
            <a:r>
              <a:rPr lang="fr-BE" sz="1400" dirty="0">
                <a:latin typeface="Constantia" panose="02030602050306030303" pitchFamily="18" charset="0"/>
              </a:rPr>
              <a:t>.]</a:t>
            </a:r>
            <a:r>
              <a:rPr lang="fr-BE" sz="1400" baseline="30000" dirty="0">
                <a:latin typeface="Constantia" panose="02030602050306030303" pitchFamily="18" charset="0"/>
                <a:hlinkClick r:id="rId2" tooltip="&lt;L 2017-07-06/24, art. 48, 015; En vigueur : 03-08-2017&gt;"/>
              </a:rPr>
              <a:t>1</a:t>
            </a:r>
            <a:endParaRPr lang="fr-BE" sz="1400" dirty="0">
              <a:latin typeface="Constantia" panose="02030602050306030303" pitchFamily="18" charset="0"/>
            </a:endParaRPr>
          </a:p>
        </p:txBody>
      </p:sp>
      <p:sp>
        <p:nvSpPr>
          <p:cNvPr id="6" name="ZoneTexte 5"/>
          <p:cNvSpPr txBox="1"/>
          <p:nvPr/>
        </p:nvSpPr>
        <p:spPr>
          <a:xfrm>
            <a:off x="107504" y="938337"/>
            <a:ext cx="8784975" cy="923330"/>
          </a:xfrm>
          <a:prstGeom prst="rect">
            <a:avLst/>
          </a:prstGeom>
          <a:noFill/>
        </p:spPr>
        <p:txBody>
          <a:bodyPr wrap="square" rtlCol="0">
            <a:spAutoFit/>
          </a:bodyPr>
          <a:lstStyle/>
          <a:p>
            <a:r>
              <a:rPr lang="fr-BE" i="1" u="sng" dirty="0">
                <a:solidFill>
                  <a:srgbClr val="00B050"/>
                </a:solidFill>
                <a:latin typeface="Constantia" panose="02030602050306030303" pitchFamily="18" charset="0"/>
              </a:rPr>
              <a:t>Voir </a:t>
            </a:r>
            <a:r>
              <a:rPr lang="fr-BE" i="1" u="sng" dirty="0" smtClean="0">
                <a:solidFill>
                  <a:srgbClr val="00B050"/>
                </a:solidFill>
                <a:latin typeface="Constantia" panose="02030602050306030303" pitchFamily="18" charset="0"/>
              </a:rPr>
              <a:t>Loi du 6 juillet 2017 </a:t>
            </a:r>
            <a:r>
              <a:rPr lang="fr-BE" i="1" u="sng" dirty="0">
                <a:solidFill>
                  <a:srgbClr val="00B050"/>
                </a:solidFill>
                <a:latin typeface="Constantia" panose="02030602050306030303" pitchFamily="18" charset="0"/>
              </a:rPr>
              <a:t>portant simplification, harmonisation, informatisation et modernisation de dispositions de droit civil et de procédure civile ainsi que du </a:t>
            </a:r>
            <a:r>
              <a:rPr lang="fr-BE" i="1" u="sng" dirty="0" smtClean="0">
                <a:solidFill>
                  <a:srgbClr val="00B050"/>
                </a:solidFill>
                <a:latin typeface="Constantia" panose="02030602050306030303" pitchFamily="18" charset="0"/>
              </a:rPr>
              <a:t>notariat</a:t>
            </a:r>
            <a:r>
              <a:rPr lang="fr-BE" i="1" u="sng" dirty="0">
                <a:solidFill>
                  <a:srgbClr val="00B050"/>
                </a:solidFill>
                <a:latin typeface="Constantia" panose="02030602050306030303" pitchFamily="18" charset="0"/>
              </a:rPr>
              <a:t>, et portant </a:t>
            </a:r>
            <a:r>
              <a:rPr lang="fr-BE" i="1" u="sng" dirty="0" smtClean="0">
                <a:solidFill>
                  <a:srgbClr val="00B050"/>
                </a:solidFill>
                <a:latin typeface="Constantia" panose="02030602050306030303" pitchFamily="18" charset="0"/>
              </a:rPr>
              <a:t>diverses mesures en matière de justice</a:t>
            </a:r>
            <a:endParaRPr lang="fr-BE" dirty="0"/>
          </a:p>
        </p:txBody>
      </p:sp>
    </p:spTree>
    <p:extLst>
      <p:ext uri="{BB962C8B-B14F-4D97-AF65-F5344CB8AC3E}">
        <p14:creationId xmlns:p14="http://schemas.microsoft.com/office/powerpoint/2010/main" val="3364486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95536" y="404664"/>
            <a:ext cx="2947089" cy="461665"/>
          </a:xfrm>
          <a:prstGeom prst="rect">
            <a:avLst/>
          </a:prstGeom>
          <a:noFill/>
        </p:spPr>
        <p:txBody>
          <a:bodyPr wrap="none" rtlCol="0">
            <a:spAutoFit/>
          </a:bodyPr>
          <a:lstStyle>
            <a:defPPr>
              <a:defRPr lang="fr-FR"/>
            </a:defPPr>
            <a:lvl1pPr>
              <a:defRPr sz="2400">
                <a:solidFill>
                  <a:srgbClr val="00B0F0"/>
                </a:solidFill>
                <a:latin typeface="Constantia" panose="02030602050306030303" pitchFamily="18" charset="0"/>
              </a:defRPr>
            </a:lvl1pPr>
          </a:lstStyle>
          <a:p>
            <a:r>
              <a:rPr lang="fr-BE" dirty="0"/>
              <a:t>Infraction de roulage</a:t>
            </a:r>
          </a:p>
        </p:txBody>
      </p:sp>
      <p:sp>
        <p:nvSpPr>
          <p:cNvPr id="5" name="Rectangle 4"/>
          <p:cNvSpPr/>
          <p:nvPr/>
        </p:nvSpPr>
        <p:spPr>
          <a:xfrm>
            <a:off x="395536" y="1124744"/>
            <a:ext cx="8208912" cy="923330"/>
          </a:xfrm>
          <a:prstGeom prst="rect">
            <a:avLst/>
          </a:prstGeom>
        </p:spPr>
        <p:txBody>
          <a:bodyPr wrap="square">
            <a:spAutoFit/>
          </a:bodyPr>
          <a:lstStyle/>
          <a:p>
            <a:pPr algn="just"/>
            <a:r>
              <a:rPr lang="fr-BE" i="1" u="sng" dirty="0">
                <a:solidFill>
                  <a:srgbClr val="00B050"/>
                </a:solidFill>
                <a:latin typeface="Constantia" panose="02030602050306030303" pitchFamily="18" charset="0"/>
              </a:rPr>
              <a:t>Voir la loi du 6 mars 2018 relative à l’amélioration de la sécurité </a:t>
            </a:r>
            <a:r>
              <a:rPr lang="fr-BE" i="1" u="sng" dirty="0" smtClean="0">
                <a:solidFill>
                  <a:srgbClr val="00B050"/>
                </a:solidFill>
                <a:latin typeface="Constantia" panose="02030602050306030303" pitchFamily="18" charset="0"/>
              </a:rPr>
              <a:t>routière qui modifie l’article 68 de la loi du 16 mars 1968 relative à la police de la circulation routière</a:t>
            </a:r>
            <a:endParaRPr lang="fr-BE" i="1" u="sng" dirty="0">
              <a:solidFill>
                <a:srgbClr val="00B050"/>
              </a:solidFill>
              <a:latin typeface="Constantia" panose="02030602050306030303" pitchFamily="18" charset="0"/>
            </a:endParaRPr>
          </a:p>
        </p:txBody>
      </p:sp>
      <p:sp>
        <p:nvSpPr>
          <p:cNvPr id="8" name="Rectangle 7"/>
          <p:cNvSpPr/>
          <p:nvPr/>
        </p:nvSpPr>
        <p:spPr>
          <a:xfrm>
            <a:off x="275548" y="2163381"/>
            <a:ext cx="8688940" cy="4694619"/>
          </a:xfrm>
          <a:prstGeom prst="rect">
            <a:avLst/>
          </a:prstGeom>
        </p:spPr>
        <p:txBody>
          <a:bodyPr wrap="square">
            <a:spAutoFit/>
          </a:bodyPr>
          <a:lstStyle/>
          <a:p>
            <a:pPr algn="just">
              <a:lnSpc>
                <a:spcPct val="107000"/>
              </a:lnSpc>
              <a:spcAft>
                <a:spcPts val="800"/>
              </a:spcAft>
            </a:pPr>
            <a:r>
              <a:rPr lang="fr-BE" b="1" dirty="0" smtClean="0">
                <a:latin typeface="Constantia" panose="02030602050306030303" pitchFamily="18" charset="0"/>
                <a:ea typeface="Calibri" panose="020F0502020204030204" pitchFamily="34" charset="0"/>
                <a:cs typeface="Times New Roman" panose="02020603050405020304" pitchFamily="18" charset="0"/>
              </a:rPr>
              <a:t>Article 68: </a:t>
            </a:r>
            <a:r>
              <a:rPr lang="fr-BE" dirty="0" smtClean="0">
                <a:latin typeface="Constantia" panose="02030602050306030303" pitchFamily="18" charset="0"/>
                <a:ea typeface="Calibri" panose="020F0502020204030204" pitchFamily="34" charset="0"/>
                <a:cs typeface="Times New Roman" panose="02020603050405020304" pitchFamily="18" charset="0"/>
              </a:rPr>
              <a:t>« l’action </a:t>
            </a:r>
            <a:r>
              <a:rPr lang="fr-BE" dirty="0">
                <a:latin typeface="Constantia" panose="02030602050306030303" pitchFamily="18" charset="0"/>
                <a:ea typeface="Calibri" panose="020F0502020204030204" pitchFamily="34" charset="0"/>
                <a:cs typeface="Times New Roman" panose="02020603050405020304" pitchFamily="18" charset="0"/>
              </a:rPr>
              <a:t>publique résultant d’une infraction à la présente loi ainsi qu’aux arrêtés pris en exécution de celle-ci est prescrite après </a:t>
            </a:r>
            <a:r>
              <a:rPr lang="fr-BE" b="1" dirty="0">
                <a:latin typeface="Constantia" panose="02030602050306030303" pitchFamily="18" charset="0"/>
                <a:ea typeface="Calibri" panose="020F0502020204030204" pitchFamily="34" charset="0"/>
                <a:cs typeface="Times New Roman" panose="02020603050405020304" pitchFamily="18" charset="0"/>
              </a:rPr>
              <a:t>deux ans révolus</a:t>
            </a:r>
            <a:r>
              <a:rPr lang="fr-BE" dirty="0">
                <a:latin typeface="Constantia" panose="02030602050306030303" pitchFamily="18" charset="0"/>
                <a:ea typeface="Calibri" panose="020F0502020204030204" pitchFamily="34" charset="0"/>
                <a:cs typeface="Times New Roman" panose="02020603050405020304" pitchFamily="18" charset="0"/>
              </a:rPr>
              <a:t> à compter du jour où l’infraction a été </a:t>
            </a:r>
            <a:r>
              <a:rPr lang="fr-BE" dirty="0" smtClean="0">
                <a:latin typeface="Constantia" panose="02030602050306030303" pitchFamily="18" charset="0"/>
                <a:ea typeface="Calibri" panose="020F0502020204030204" pitchFamily="34" charset="0"/>
                <a:cs typeface="Times New Roman" panose="02020603050405020304" pitchFamily="18" charset="0"/>
              </a:rPr>
              <a:t>commise ».</a:t>
            </a:r>
          </a:p>
          <a:p>
            <a:pPr algn="just">
              <a:lnSpc>
                <a:spcPct val="107000"/>
              </a:lnSpc>
              <a:spcAft>
                <a:spcPts val="800"/>
              </a:spcAft>
            </a:pPr>
            <a:r>
              <a:rPr lang="fr-BE" sz="1400" dirty="0" smtClean="0">
                <a:solidFill>
                  <a:srgbClr val="FF0000"/>
                </a:solidFill>
                <a:latin typeface="Constantia" panose="02030602050306030303" pitchFamily="18" charset="0"/>
                <a:ea typeface="Calibri" panose="020F0502020204030204" pitchFamily="34" charset="0"/>
                <a:cs typeface="Times New Roman" panose="02020603050405020304" pitchFamily="18" charset="0"/>
              </a:rPr>
              <a:t>Auparavant: c’est 1 an.</a:t>
            </a:r>
          </a:p>
          <a:p>
            <a:pPr algn="just"/>
            <a:r>
              <a:rPr lang="fr-BE" dirty="0" smtClean="0"/>
              <a:t>« </a:t>
            </a:r>
            <a:r>
              <a:rPr lang="fr-BE" dirty="0" smtClean="0">
                <a:latin typeface="Constantia" panose="02030602050306030303" pitchFamily="18" charset="0"/>
              </a:rPr>
              <a:t>Ce </a:t>
            </a:r>
            <a:r>
              <a:rPr lang="fr-BE" dirty="0">
                <a:latin typeface="Constantia" panose="02030602050306030303" pitchFamily="18" charset="0"/>
              </a:rPr>
              <a:t>délai est toutefois </a:t>
            </a:r>
            <a:r>
              <a:rPr lang="fr-BE" b="1" dirty="0">
                <a:latin typeface="Constantia" panose="02030602050306030303" pitchFamily="18" charset="0"/>
              </a:rPr>
              <a:t>de trois ans</a:t>
            </a:r>
            <a:r>
              <a:rPr lang="fr-BE" dirty="0">
                <a:latin typeface="Constantia" panose="02030602050306030303" pitchFamily="18" charset="0"/>
              </a:rPr>
              <a:t> à dater du jour où l’infraction a été commise pour les infractions aux articles</a:t>
            </a:r>
            <a:r>
              <a:rPr lang="fr-BE" dirty="0"/>
              <a:t> :</a:t>
            </a:r>
          </a:p>
          <a:p>
            <a:pPr algn="just"/>
            <a:r>
              <a:rPr lang="fr-BE" dirty="0"/>
              <a:t>* </a:t>
            </a:r>
            <a:r>
              <a:rPr lang="fr-BE" dirty="0">
                <a:latin typeface="Constantia" panose="02030602050306030303" pitchFamily="18" charset="0"/>
              </a:rPr>
              <a:t>30 § et § 3 (conduite sans permis), </a:t>
            </a:r>
          </a:p>
          <a:p>
            <a:pPr algn="just"/>
            <a:r>
              <a:rPr lang="fr-BE" dirty="0">
                <a:latin typeface="Constantia" panose="02030602050306030303" pitchFamily="18" charset="0"/>
              </a:rPr>
              <a:t>* 33 (délit de fuite après avoir causé un accident), </a:t>
            </a:r>
          </a:p>
          <a:p>
            <a:pPr algn="just"/>
            <a:r>
              <a:rPr lang="fr-BE" dirty="0">
                <a:latin typeface="Constantia" panose="02030602050306030303" pitchFamily="18" charset="0"/>
              </a:rPr>
              <a:t>* article 34 §2 (imprégnation alcoolique supérieure ou égale à 0,35mg par litre AAE et ivresse)</a:t>
            </a:r>
          </a:p>
          <a:p>
            <a:pPr marL="285750" indent="-285750" algn="just">
              <a:buFont typeface="Arial" panose="020B0604020202020204" pitchFamily="34" charset="0"/>
              <a:buChar char="•"/>
            </a:pPr>
            <a:r>
              <a:rPr lang="fr-BE" dirty="0" smtClean="0">
                <a:latin typeface="Constantia" panose="02030602050306030303" pitchFamily="18" charset="0"/>
              </a:rPr>
              <a:t>37 </a:t>
            </a:r>
            <a:r>
              <a:rPr lang="fr-BE" dirty="0">
                <a:latin typeface="Constantia" panose="02030602050306030303" pitchFamily="18" charset="0"/>
              </a:rPr>
              <a:t>bis 1er, 1° et 4° à 6° (conduite sous substances illicites) ». </a:t>
            </a:r>
            <a:endParaRPr lang="fr-BE" dirty="0" smtClean="0">
              <a:latin typeface="Constantia" panose="02030602050306030303" pitchFamily="18" charset="0"/>
            </a:endParaRPr>
          </a:p>
          <a:p>
            <a:pPr algn="just"/>
            <a:endParaRPr lang="fr-BE" dirty="0">
              <a:latin typeface="Constantia" panose="02030602050306030303" pitchFamily="18" charset="0"/>
            </a:endParaRPr>
          </a:p>
          <a:p>
            <a:pPr algn="just"/>
            <a:r>
              <a:rPr lang="fr-BE" b="1" dirty="0" smtClean="0">
                <a:latin typeface="Constantia" panose="02030602050306030303" pitchFamily="18" charset="0"/>
                <a:ea typeface="Calibri" panose="020F0502020204030204" pitchFamily="34" charset="0"/>
                <a:cs typeface="Times New Roman" panose="02020603050405020304" pitchFamily="18" charset="0"/>
              </a:rPr>
              <a:t>L’article </a:t>
            </a:r>
            <a:r>
              <a:rPr lang="fr-BE" b="1" dirty="0">
                <a:latin typeface="Constantia" panose="02030602050306030303" pitchFamily="18" charset="0"/>
                <a:ea typeface="Calibri" panose="020F0502020204030204" pitchFamily="34" charset="0"/>
                <a:cs typeface="Times New Roman" panose="02020603050405020304" pitchFamily="18" charset="0"/>
              </a:rPr>
              <a:t>68/1 </a:t>
            </a:r>
            <a:r>
              <a:rPr lang="fr-BE" dirty="0">
                <a:latin typeface="Constantia" panose="02030602050306030303" pitchFamily="18" charset="0"/>
                <a:ea typeface="Calibri" panose="020F0502020204030204" pitchFamily="34" charset="0"/>
                <a:cs typeface="Times New Roman" panose="02020603050405020304" pitchFamily="18" charset="0"/>
              </a:rPr>
              <a:t>de la même loi précise quant à lui que le recouvrement de l’ordre exécutoire est prescrit après 5 ans à compter du jour où l’ordre de paiement est devenu exécutoire de plein droit.</a:t>
            </a:r>
          </a:p>
          <a:p>
            <a:pPr algn="just">
              <a:lnSpc>
                <a:spcPct val="107000"/>
              </a:lnSpc>
              <a:spcAft>
                <a:spcPts val="800"/>
              </a:spcAft>
            </a:pPr>
            <a:endParaRPr lang="fr-BE"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3212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1585912" y="1004887"/>
            <a:ext cx="6370464" cy="5520457"/>
          </a:xfrm>
          <a:prstGeom prst="rect">
            <a:avLst/>
          </a:prstGeom>
          <a:noFill/>
          <a:ln>
            <a:noFill/>
          </a:ln>
        </p:spPr>
      </p:pic>
      <p:sp>
        <p:nvSpPr>
          <p:cNvPr id="5" name="ZoneTexte 4"/>
          <p:cNvSpPr txBox="1"/>
          <p:nvPr/>
        </p:nvSpPr>
        <p:spPr>
          <a:xfrm>
            <a:off x="323528" y="260648"/>
            <a:ext cx="8640960" cy="646331"/>
          </a:xfrm>
          <a:prstGeom prst="rect">
            <a:avLst/>
          </a:prstGeom>
          <a:noFill/>
        </p:spPr>
        <p:txBody>
          <a:bodyPr wrap="square" rtlCol="0">
            <a:spAutoFit/>
          </a:bodyPr>
          <a:lstStyle/>
          <a:p>
            <a:r>
              <a:rPr lang="fr-BE" dirty="0" smtClean="0">
                <a:latin typeface="Constantia" panose="02030602050306030303" pitchFamily="18" charset="0"/>
              </a:rPr>
              <a:t>Ordre de paiement (« opérationnel » depuis le 1</a:t>
            </a:r>
            <a:r>
              <a:rPr lang="fr-BE" baseline="30000" dirty="0" smtClean="0">
                <a:latin typeface="Constantia" panose="02030602050306030303" pitchFamily="18" charset="0"/>
              </a:rPr>
              <a:t>er</a:t>
            </a:r>
            <a:r>
              <a:rPr lang="fr-BE" dirty="0" smtClean="0">
                <a:latin typeface="Constantia" panose="02030602050306030303" pitchFamily="18" charset="0"/>
              </a:rPr>
              <a:t> mars 2018 – Projet « cross border »</a:t>
            </a:r>
          </a:p>
          <a:p>
            <a:r>
              <a:rPr lang="fr-BE" dirty="0" smtClean="0">
                <a:latin typeface="Constantia" panose="02030602050306030303" pitchFamily="18" charset="0"/>
              </a:rPr>
              <a:t>www.amendesroutières.be) </a:t>
            </a:r>
            <a:endParaRPr lang="fr-BE" dirty="0">
              <a:latin typeface="Constantia" panose="02030602050306030303" pitchFamily="18" charset="0"/>
            </a:endParaRPr>
          </a:p>
        </p:txBody>
      </p:sp>
    </p:spTree>
    <p:extLst>
      <p:ext uri="{BB962C8B-B14F-4D97-AF65-F5344CB8AC3E}">
        <p14:creationId xmlns:p14="http://schemas.microsoft.com/office/powerpoint/2010/main" val="8729741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779912" y="2564904"/>
            <a:ext cx="1699119" cy="707886"/>
          </a:xfrm>
          <a:prstGeom prst="rect">
            <a:avLst/>
          </a:prstGeom>
          <a:noFill/>
        </p:spPr>
        <p:txBody>
          <a:bodyPr wrap="none" rtlCol="0">
            <a:spAutoFit/>
          </a:bodyPr>
          <a:lstStyle>
            <a:defPPr>
              <a:defRPr lang="fr-FR"/>
            </a:defPPr>
            <a:lvl1pPr>
              <a:defRPr sz="4000">
                <a:latin typeface="Constantia" panose="02030602050306030303" pitchFamily="18" charset="0"/>
              </a:defRPr>
            </a:lvl1pPr>
          </a:lstStyle>
          <a:p>
            <a:r>
              <a:rPr lang="fr-BE" dirty="0"/>
              <a:t>SECAL</a:t>
            </a:r>
          </a:p>
        </p:txBody>
      </p:sp>
    </p:spTree>
    <p:extLst>
      <p:ext uri="{BB962C8B-B14F-4D97-AF65-F5344CB8AC3E}">
        <p14:creationId xmlns:p14="http://schemas.microsoft.com/office/powerpoint/2010/main" val="14401583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476672"/>
            <a:ext cx="8568952" cy="923330"/>
          </a:xfrm>
          <a:prstGeom prst="rect">
            <a:avLst/>
          </a:prstGeom>
        </p:spPr>
        <p:txBody>
          <a:bodyPr wrap="square">
            <a:spAutoFit/>
          </a:bodyPr>
          <a:lstStyle/>
          <a:p>
            <a:r>
              <a:rPr lang="fr-BE" i="1" u="sng" dirty="0">
                <a:solidFill>
                  <a:srgbClr val="00B050"/>
                </a:solidFill>
                <a:latin typeface="Constantia" panose="02030602050306030303" pitchFamily="18" charset="0"/>
              </a:rPr>
              <a:t>Voir la Loi du 28 mars 2018 relative au renforcement de la croissance économique et de la cohésion sociale</a:t>
            </a:r>
            <a:br>
              <a:rPr lang="fr-BE" i="1" u="sng" dirty="0">
                <a:solidFill>
                  <a:srgbClr val="00B050"/>
                </a:solidFill>
                <a:latin typeface="Constantia" panose="02030602050306030303" pitchFamily="18" charset="0"/>
              </a:rPr>
            </a:br>
            <a:endParaRPr lang="fr-BE" i="1" u="sng" dirty="0">
              <a:solidFill>
                <a:srgbClr val="00B050"/>
              </a:solidFill>
              <a:latin typeface="Constantia" panose="02030602050306030303" pitchFamily="18" charset="0"/>
            </a:endParaRPr>
          </a:p>
        </p:txBody>
      </p:sp>
      <p:sp>
        <p:nvSpPr>
          <p:cNvPr id="6" name="ZoneTexte 5"/>
          <p:cNvSpPr txBox="1"/>
          <p:nvPr/>
        </p:nvSpPr>
        <p:spPr>
          <a:xfrm>
            <a:off x="107504" y="1196752"/>
            <a:ext cx="8784976" cy="4893647"/>
          </a:xfrm>
          <a:prstGeom prst="rect">
            <a:avLst/>
          </a:prstGeom>
          <a:noFill/>
        </p:spPr>
        <p:txBody>
          <a:bodyPr wrap="square" rtlCol="0">
            <a:spAutoFit/>
          </a:bodyPr>
          <a:lstStyle/>
          <a:p>
            <a:pPr marL="285750" indent="-285750" algn="just">
              <a:buFont typeface="Wingdings" panose="05000000000000000000" pitchFamily="2" charset="2"/>
              <a:buChar char="Ø"/>
            </a:pPr>
            <a:r>
              <a:rPr lang="fr-BE" dirty="0" smtClean="0">
                <a:latin typeface="Constantia" panose="02030602050306030303" pitchFamily="18" charset="0"/>
              </a:rPr>
              <a:t>Le titre exécutoire pouvant servir de base est élargi aux conventions de cohabitation et aux conventions passées devant notaire entre </a:t>
            </a:r>
            <a:r>
              <a:rPr lang="fr-BE" dirty="0" err="1" smtClean="0">
                <a:latin typeface="Constantia" panose="02030602050306030303" pitchFamily="18" charset="0"/>
              </a:rPr>
              <a:t>cohabitants</a:t>
            </a:r>
            <a:r>
              <a:rPr lang="fr-BE" dirty="0" smtClean="0">
                <a:latin typeface="Constantia" panose="02030602050306030303" pitchFamily="18" charset="0"/>
              </a:rPr>
              <a:t> qui se séparent.</a:t>
            </a:r>
          </a:p>
          <a:p>
            <a:pPr algn="just"/>
            <a:endParaRPr lang="fr-BE" dirty="0" smtClean="0">
              <a:latin typeface="Constantia" panose="02030602050306030303" pitchFamily="18" charset="0"/>
            </a:endParaRPr>
          </a:p>
          <a:p>
            <a:pPr marL="285750" indent="-285750" algn="just">
              <a:buFont typeface="Wingdings" panose="05000000000000000000" pitchFamily="2" charset="2"/>
              <a:buChar char="Ø"/>
            </a:pPr>
            <a:r>
              <a:rPr lang="fr-BE" dirty="0" smtClean="0">
                <a:latin typeface="Constantia" panose="02030602050306030303" pitchFamily="18" charset="0"/>
              </a:rPr>
              <a:t>L’enfant majeur peut continuer à percevoir des avances tant qu’il a droit aux allocations familiales. Voir article 4§1</a:t>
            </a:r>
            <a:r>
              <a:rPr lang="fr-BE" baseline="30000" dirty="0" smtClean="0">
                <a:latin typeface="Constantia" panose="02030602050306030303" pitchFamily="18" charset="0"/>
              </a:rPr>
              <a:t>er</a:t>
            </a:r>
            <a:r>
              <a:rPr lang="fr-BE" dirty="0" smtClean="0">
                <a:latin typeface="Constantia" panose="02030602050306030303" pitchFamily="18" charset="0"/>
              </a:rPr>
              <a:t>/1 nouveau : « </a:t>
            </a:r>
            <a:r>
              <a:rPr lang="fr-BE" b="1" dirty="0" smtClean="0">
                <a:latin typeface="Constantia" panose="02030602050306030303" pitchFamily="18" charset="0"/>
              </a:rPr>
              <a:t>Pour </a:t>
            </a:r>
            <a:r>
              <a:rPr lang="fr-BE" b="1" dirty="0">
                <a:latin typeface="Constantia" panose="02030602050306030303" pitchFamily="18" charset="0"/>
              </a:rPr>
              <a:t>chaque enfant majeur, le droit aux avances sur pension alimentaire mentionné à l'article 2, 2°, a), est attribué pour autant que cet enfant bénéficie encore des allocations familiales</a:t>
            </a:r>
            <a:r>
              <a:rPr lang="fr-BE" b="1" dirty="0" smtClean="0">
                <a:latin typeface="Constantia" panose="02030602050306030303" pitchFamily="18" charset="0"/>
              </a:rPr>
              <a:t>.]</a:t>
            </a:r>
            <a:r>
              <a:rPr lang="fr-BE" b="1" dirty="0" smtClean="0">
                <a:latin typeface="Constantia" panose="02030602050306030303" pitchFamily="18" charset="0"/>
                <a:hlinkClick r:id="rId2" tooltip="&lt;L 2018-03-26/01, art. 101, 007; En vigueur : 09-04-2018&gt;"/>
              </a:rPr>
              <a:t> »</a:t>
            </a:r>
            <a:r>
              <a:rPr lang="fr-BE" b="1" baseline="30000" dirty="0" smtClean="0">
                <a:latin typeface="Constantia" panose="02030602050306030303" pitchFamily="18" charset="0"/>
                <a:hlinkClick r:id="rId2" tooltip="&lt;L 2018-03-26/01, art. 101, 007; En vigueur : 09-04-2018&gt;"/>
              </a:rPr>
              <a:t>2</a:t>
            </a:r>
            <a:endParaRPr lang="fr-BE" b="1" baseline="30000" dirty="0" smtClean="0">
              <a:latin typeface="Constantia" panose="02030602050306030303" pitchFamily="18" charset="0"/>
            </a:endParaRPr>
          </a:p>
          <a:p>
            <a:pPr algn="just"/>
            <a:endParaRPr lang="fr-BE" b="1" baseline="30000" dirty="0" smtClean="0">
              <a:latin typeface="Constantia" panose="02030602050306030303" pitchFamily="18" charset="0"/>
            </a:endParaRPr>
          </a:p>
          <a:p>
            <a:pPr marL="285750" indent="-285750" algn="just">
              <a:buFont typeface="Wingdings" panose="05000000000000000000" pitchFamily="2" charset="2"/>
              <a:buChar char="Ø"/>
            </a:pPr>
            <a:r>
              <a:rPr lang="fr-BE" dirty="0">
                <a:latin typeface="Constantia" panose="02030602050306030303" pitchFamily="18" charset="0"/>
              </a:rPr>
              <a:t>La demande ne doit plus être introduite en deux </a:t>
            </a:r>
            <a:r>
              <a:rPr lang="fr-BE" dirty="0" smtClean="0">
                <a:latin typeface="Constantia" panose="02030602050306030303" pitchFamily="18" charset="0"/>
              </a:rPr>
              <a:t>exemplaires auprès du </a:t>
            </a:r>
            <a:r>
              <a:rPr lang="fr-BE" dirty="0" err="1" smtClean="0">
                <a:latin typeface="Constantia" panose="02030602050306030303" pitchFamily="18" charset="0"/>
              </a:rPr>
              <a:t>Secal</a:t>
            </a:r>
            <a:r>
              <a:rPr lang="fr-BE" dirty="0" smtClean="0">
                <a:latin typeface="Constantia" panose="02030602050306030303" pitchFamily="18" charset="0"/>
              </a:rPr>
              <a:t>;</a:t>
            </a:r>
          </a:p>
          <a:p>
            <a:pPr algn="just"/>
            <a:endParaRPr lang="fr-BE" dirty="0" smtClean="0">
              <a:latin typeface="Constantia" panose="02030602050306030303" pitchFamily="18" charset="0"/>
            </a:endParaRPr>
          </a:p>
          <a:p>
            <a:pPr marL="285750" indent="-285750" algn="just">
              <a:buFont typeface="Wingdings" panose="05000000000000000000" pitchFamily="2" charset="2"/>
              <a:buChar char="Ø"/>
            </a:pPr>
            <a:r>
              <a:rPr lang="fr-BE" dirty="0" smtClean="0">
                <a:latin typeface="Constantia" panose="02030602050306030303" pitchFamily="18" charset="0"/>
              </a:rPr>
              <a:t>Si la demande concerne un enfant majeur, il faut joindre </a:t>
            </a:r>
            <a:r>
              <a:rPr lang="fr-BE" b="1" dirty="0" smtClean="0">
                <a:latin typeface="Constantia" panose="02030602050306030303" pitchFamily="18" charset="0"/>
              </a:rPr>
              <a:t>[</a:t>
            </a:r>
            <a:r>
              <a:rPr lang="fr-BE" b="1" baseline="30000" dirty="0">
                <a:latin typeface="Constantia" panose="02030602050306030303" pitchFamily="18" charset="0"/>
                <a:hlinkClick r:id="rId2" tooltip="&lt;L 2018-03-26/01, art. 103, 007; En vigueur : 09-04-2018&gt;"/>
              </a:rPr>
              <a:t>2</a:t>
            </a:r>
            <a:r>
              <a:rPr lang="fr-BE" b="1" dirty="0">
                <a:latin typeface="Constantia" panose="02030602050306030303" pitchFamily="18" charset="0"/>
              </a:rPr>
              <a:t> les éléments de preuve matériels attestant que l'enfant bénéficie des allocations familiales, ]</a:t>
            </a:r>
            <a:r>
              <a:rPr lang="fr-BE" b="1" baseline="30000" dirty="0" smtClean="0">
                <a:latin typeface="Constantia" panose="02030602050306030303" pitchFamily="18" charset="0"/>
                <a:hlinkClick r:id="rId2" tooltip="&lt;L 2018-03-26/01, art. 103, 007; En vigueur : 09-04-2018&gt;"/>
              </a:rPr>
              <a:t>2</a:t>
            </a:r>
            <a:endParaRPr lang="fr-BE" b="1" baseline="30000" dirty="0" smtClean="0">
              <a:latin typeface="Constantia" panose="02030602050306030303" pitchFamily="18" charset="0"/>
            </a:endParaRPr>
          </a:p>
          <a:p>
            <a:pPr algn="just"/>
            <a:endParaRPr lang="fr-BE" b="1" baseline="30000" dirty="0" smtClean="0">
              <a:latin typeface="Constantia" panose="02030602050306030303" pitchFamily="18" charset="0"/>
            </a:endParaRPr>
          </a:p>
          <a:p>
            <a:pPr marL="285750" indent="-285750" algn="just">
              <a:buFont typeface="Wingdings" panose="05000000000000000000" pitchFamily="2" charset="2"/>
              <a:buChar char="Ø"/>
            </a:pPr>
            <a:r>
              <a:rPr lang="fr-BE" b="1" dirty="0">
                <a:latin typeface="Constantia" panose="02030602050306030303" pitchFamily="18" charset="0"/>
              </a:rPr>
              <a:t>Article 10 §4 </a:t>
            </a:r>
            <a:r>
              <a:rPr lang="fr-BE" b="1" dirty="0" smtClean="0">
                <a:latin typeface="Constantia" panose="02030602050306030303" pitchFamily="18" charset="0"/>
              </a:rPr>
              <a:t>nouveau</a:t>
            </a:r>
            <a:r>
              <a:rPr lang="fr-BE" dirty="0" smtClean="0">
                <a:latin typeface="Constantia" panose="02030602050306030303" pitchFamily="18" charset="0"/>
              </a:rPr>
              <a:t>: le </a:t>
            </a:r>
            <a:r>
              <a:rPr lang="fr-BE" dirty="0">
                <a:latin typeface="Constantia" panose="02030602050306030303" pitchFamily="18" charset="0"/>
              </a:rPr>
              <a:t>débiteur peut introduire un recours devant le juge des saisies dans le mois à compter de la notification qui lui est faite par courrier recommandé (notification par laquelle </a:t>
            </a:r>
            <a:r>
              <a:rPr lang="fr-BE" dirty="0" smtClean="0">
                <a:latin typeface="Constantia" panose="02030602050306030303" pitchFamily="18" charset="0"/>
              </a:rPr>
              <a:t>le </a:t>
            </a:r>
            <a:r>
              <a:rPr lang="fr-BE" dirty="0">
                <a:latin typeface="Constantia" panose="02030602050306030303" pitchFamily="18" charset="0"/>
              </a:rPr>
              <a:t>SECAL </a:t>
            </a:r>
            <a:r>
              <a:rPr lang="fr-BE" dirty="0" smtClean="0">
                <a:latin typeface="Constantia" panose="02030602050306030303" pitchFamily="18" charset="0"/>
              </a:rPr>
              <a:t>l’avertit qu’il procède </a:t>
            </a:r>
            <a:r>
              <a:rPr lang="fr-BE" dirty="0">
                <a:latin typeface="Constantia" panose="02030602050306030303" pitchFamily="18" charset="0"/>
              </a:rPr>
              <a:t>au recouvrement et à la perception des créances </a:t>
            </a:r>
            <a:r>
              <a:rPr lang="fr-BE" dirty="0" smtClean="0">
                <a:latin typeface="Constantia" panose="02030602050306030303" pitchFamily="18" charset="0"/>
              </a:rPr>
              <a:t>alimentaires). </a:t>
            </a:r>
          </a:p>
        </p:txBody>
      </p:sp>
    </p:spTree>
    <p:extLst>
      <p:ext uri="{BB962C8B-B14F-4D97-AF65-F5344CB8AC3E}">
        <p14:creationId xmlns:p14="http://schemas.microsoft.com/office/powerpoint/2010/main" val="3325251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628800"/>
            <a:ext cx="8712968" cy="5016758"/>
          </a:xfrm>
          <a:prstGeom prst="rect">
            <a:avLst/>
          </a:prstGeom>
        </p:spPr>
        <p:txBody>
          <a:bodyPr wrap="square">
            <a:spAutoFit/>
          </a:bodyPr>
          <a:lstStyle/>
          <a:p>
            <a:pPr marL="285750" indent="-285750">
              <a:buFont typeface="Wingdings" panose="05000000000000000000" pitchFamily="2" charset="2"/>
              <a:buChar char="Ø"/>
            </a:pPr>
            <a:r>
              <a:rPr lang="fr-BE" sz="1600" b="1" dirty="0" smtClean="0">
                <a:solidFill>
                  <a:srgbClr val="000000"/>
                </a:solidFill>
                <a:latin typeface="Constantia" panose="02030602050306030303" pitchFamily="18" charset="0"/>
              </a:rPr>
              <a:t>Article 10/2 nouveau</a:t>
            </a:r>
            <a:r>
              <a:rPr lang="fr-BE" sz="1600" dirty="0" smtClean="0">
                <a:solidFill>
                  <a:srgbClr val="000000"/>
                </a:solidFill>
                <a:latin typeface="Constantia" panose="02030602050306030303" pitchFamily="18" charset="0"/>
              </a:rPr>
              <a:t>: Le </a:t>
            </a:r>
            <a:r>
              <a:rPr lang="fr-BE" sz="1600" dirty="0">
                <a:solidFill>
                  <a:srgbClr val="000000"/>
                </a:solidFill>
                <a:latin typeface="Constantia" panose="02030602050306030303" pitchFamily="18" charset="0"/>
              </a:rPr>
              <a:t>droit aux avances sur pension alimentaire </a:t>
            </a:r>
            <a:r>
              <a:rPr lang="fr-BE" sz="1600" u="sng" dirty="0">
                <a:solidFill>
                  <a:srgbClr val="FF0000"/>
                </a:solidFill>
                <a:latin typeface="Constantia" panose="02030602050306030303" pitchFamily="18" charset="0"/>
              </a:rPr>
              <a:t>est attribué pour une période de six mois.</a:t>
            </a:r>
            <a:br>
              <a:rPr lang="fr-BE" sz="1600" u="sng" dirty="0">
                <a:solidFill>
                  <a:srgbClr val="FF0000"/>
                </a:solidFill>
                <a:latin typeface="Constantia" panose="02030602050306030303" pitchFamily="18" charset="0"/>
              </a:rPr>
            </a:br>
            <a:r>
              <a:rPr lang="fr-BE" sz="1600" dirty="0">
                <a:solidFill>
                  <a:srgbClr val="000000"/>
                </a:solidFill>
                <a:latin typeface="Constantia" panose="02030602050306030303" pitchFamily="18" charset="0"/>
              </a:rPr>
              <a:t>   § 2. La période de six mois visée au paragraphe 1er peut être prolongée d'une période supplémentaire de six mois </a:t>
            </a:r>
            <a:r>
              <a:rPr lang="fr-BE" sz="1600" dirty="0">
                <a:solidFill>
                  <a:srgbClr val="FF0000"/>
                </a:solidFill>
                <a:latin typeface="Constantia" panose="02030602050306030303" pitchFamily="18" charset="0"/>
              </a:rPr>
              <a:t>pour autant que le créancier d'aliments réponde encore aux conditions prévues à l'article 4, § 1er et § 1er/1.</a:t>
            </a:r>
            <a:r>
              <a:rPr lang="fr-BE" sz="1600" dirty="0">
                <a:latin typeface="Constantia" panose="02030602050306030303" pitchFamily="18" charset="0"/>
              </a:rPr>
              <a:t/>
            </a:r>
            <a:br>
              <a:rPr lang="fr-BE" sz="1600" dirty="0">
                <a:latin typeface="Constantia" panose="02030602050306030303" pitchFamily="18" charset="0"/>
              </a:rPr>
            </a:br>
            <a:r>
              <a:rPr lang="fr-BE" sz="1600" dirty="0">
                <a:solidFill>
                  <a:srgbClr val="000000"/>
                </a:solidFill>
                <a:latin typeface="Constantia" panose="02030602050306030303" pitchFamily="18" charset="0"/>
              </a:rPr>
              <a:t>   § 3. Avant l'expiration de cette période de six mois, le Service des créances alimentaires demande au créancier d'aliments de présenter les éléments de preuve matériels nécessaires visés à l'article 7, § 2. </a:t>
            </a:r>
            <a:r>
              <a:rPr lang="fr-BE" sz="1600" dirty="0">
                <a:solidFill>
                  <a:srgbClr val="FF0000"/>
                </a:solidFill>
                <a:latin typeface="Constantia" panose="02030602050306030303" pitchFamily="18" charset="0"/>
              </a:rPr>
              <a:t>Le créancier d'aliments doit présenter ces éléments de preuve matériels dans un délai de trente jours à compter de cette demande auprès du Service</a:t>
            </a:r>
            <a:r>
              <a:rPr lang="fr-BE" sz="1600" dirty="0">
                <a:solidFill>
                  <a:srgbClr val="000000"/>
                </a:solidFill>
                <a:latin typeface="Constantia" panose="02030602050306030303" pitchFamily="18" charset="0"/>
              </a:rPr>
              <a:t>.</a:t>
            </a:r>
            <a:r>
              <a:rPr lang="fr-BE" sz="1600" dirty="0">
                <a:latin typeface="Constantia" panose="02030602050306030303" pitchFamily="18" charset="0"/>
              </a:rPr>
              <a:t/>
            </a:r>
            <a:br>
              <a:rPr lang="fr-BE" sz="1600" dirty="0">
                <a:latin typeface="Constantia" panose="02030602050306030303" pitchFamily="18" charset="0"/>
              </a:rPr>
            </a:br>
            <a:r>
              <a:rPr lang="fr-BE" sz="1600" dirty="0">
                <a:solidFill>
                  <a:srgbClr val="000000"/>
                </a:solidFill>
                <a:latin typeface="Constantia" panose="02030602050306030303" pitchFamily="18" charset="0"/>
              </a:rPr>
              <a:t>   § 4. Le Service des créances alimentaires informe le créancier d'aliments de sa décision de prolonger ou non les avances.</a:t>
            </a:r>
            <a:r>
              <a:rPr lang="fr-BE" sz="1600" dirty="0">
                <a:latin typeface="Constantia" panose="02030602050306030303" pitchFamily="18" charset="0"/>
              </a:rPr>
              <a:t/>
            </a:r>
            <a:br>
              <a:rPr lang="fr-BE" sz="1600" dirty="0">
                <a:latin typeface="Constantia" panose="02030602050306030303" pitchFamily="18" charset="0"/>
              </a:rPr>
            </a:br>
            <a:r>
              <a:rPr lang="fr-BE" sz="1600" dirty="0">
                <a:solidFill>
                  <a:srgbClr val="000000"/>
                </a:solidFill>
                <a:latin typeface="Constantia" panose="02030602050306030303" pitchFamily="18" charset="0"/>
              </a:rPr>
              <a:t>   § 5. </a:t>
            </a:r>
            <a:r>
              <a:rPr lang="fr-BE" sz="1600" dirty="0">
                <a:solidFill>
                  <a:srgbClr val="FF0000"/>
                </a:solidFill>
                <a:latin typeface="Constantia" panose="02030602050306030303" pitchFamily="18" charset="0"/>
              </a:rPr>
              <a:t>Si le créancier d'aliments ne fournit pas les éléments de preuve nécessaires au Service dans le délai prévu au paragraphe 3, le droit aux avances sur pension alimentaire peut être suspendu</a:t>
            </a:r>
            <a:r>
              <a:rPr lang="fr-BE" sz="1600" dirty="0">
                <a:solidFill>
                  <a:srgbClr val="000000"/>
                </a:solidFill>
                <a:latin typeface="Constantia" panose="02030602050306030303" pitchFamily="18" charset="0"/>
              </a:rPr>
              <a:t>.</a:t>
            </a:r>
            <a:r>
              <a:rPr lang="fr-BE" sz="1600" dirty="0">
                <a:latin typeface="Constantia" panose="02030602050306030303" pitchFamily="18" charset="0"/>
              </a:rPr>
              <a:t/>
            </a:r>
            <a:br>
              <a:rPr lang="fr-BE" sz="1600" dirty="0">
                <a:latin typeface="Constantia" panose="02030602050306030303" pitchFamily="18" charset="0"/>
              </a:rPr>
            </a:br>
            <a:r>
              <a:rPr lang="fr-BE" sz="1600" dirty="0">
                <a:solidFill>
                  <a:srgbClr val="000000"/>
                </a:solidFill>
                <a:latin typeface="Constantia" panose="02030602050306030303" pitchFamily="18" charset="0"/>
              </a:rPr>
              <a:t>   Le Service des créances alimentaires informe le créancier d'aliments de sa décision de suspendre le droit aux avances sur pension alimentaire.</a:t>
            </a:r>
            <a:r>
              <a:rPr lang="fr-BE" sz="1600" dirty="0">
                <a:latin typeface="Constantia" panose="02030602050306030303" pitchFamily="18" charset="0"/>
              </a:rPr>
              <a:t/>
            </a:r>
            <a:br>
              <a:rPr lang="fr-BE" sz="1600" dirty="0">
                <a:latin typeface="Constantia" panose="02030602050306030303" pitchFamily="18" charset="0"/>
              </a:rPr>
            </a:br>
            <a:r>
              <a:rPr lang="fr-BE" sz="1600" dirty="0">
                <a:solidFill>
                  <a:srgbClr val="000000"/>
                </a:solidFill>
                <a:latin typeface="Constantia" panose="02030602050306030303" pitchFamily="18" charset="0"/>
              </a:rPr>
              <a:t>   La suspension prend fin lorsque le créancier d'aliments apporte les éléments de preuve matériels nécessaires au Service des créances alimentaires.</a:t>
            </a:r>
            <a:r>
              <a:rPr lang="fr-BE" sz="1600" dirty="0">
                <a:latin typeface="Constantia" panose="02030602050306030303" pitchFamily="18" charset="0"/>
              </a:rPr>
              <a:t/>
            </a:r>
            <a:br>
              <a:rPr lang="fr-BE" sz="1600" dirty="0">
                <a:latin typeface="Constantia" panose="02030602050306030303" pitchFamily="18" charset="0"/>
              </a:rPr>
            </a:br>
            <a:r>
              <a:rPr lang="fr-BE" sz="1600" dirty="0">
                <a:solidFill>
                  <a:srgbClr val="000000"/>
                </a:solidFill>
                <a:latin typeface="Constantia" panose="02030602050306030303" pitchFamily="18" charset="0"/>
              </a:rPr>
              <a:t>   § 6. Le créancier d'aliments peut former un recours devant le juge des saisies par requête à introduire dans le mois à compter de la date des notifications visées au présent article.]</a:t>
            </a:r>
            <a:r>
              <a:rPr lang="fr-BE" sz="1600" baseline="30000" dirty="0">
                <a:solidFill>
                  <a:srgbClr val="FF0000"/>
                </a:solidFill>
                <a:latin typeface="Constantia" panose="02030602050306030303" pitchFamily="18" charset="0"/>
                <a:hlinkClick r:id="rId2" tooltip="&lt;Inséré par L 2018-03-26/01, art. 108, 007; En vigueur : 09-04-2018&gt;"/>
              </a:rPr>
              <a:t>1</a:t>
            </a:r>
            <a:endParaRPr lang="fr-BE" sz="1600" dirty="0">
              <a:latin typeface="Constantia" panose="02030602050306030303" pitchFamily="18" charset="0"/>
            </a:endParaRPr>
          </a:p>
        </p:txBody>
      </p:sp>
      <p:sp>
        <p:nvSpPr>
          <p:cNvPr id="5" name="Rectangle 4"/>
          <p:cNvSpPr/>
          <p:nvPr/>
        </p:nvSpPr>
        <p:spPr>
          <a:xfrm>
            <a:off x="75453" y="332656"/>
            <a:ext cx="8745219" cy="1077218"/>
          </a:xfrm>
          <a:prstGeom prst="rect">
            <a:avLst/>
          </a:prstGeom>
        </p:spPr>
        <p:txBody>
          <a:bodyPr wrap="square">
            <a:spAutoFit/>
          </a:bodyPr>
          <a:lstStyle/>
          <a:p>
            <a:pPr marL="285750" indent="-285750" algn="just">
              <a:buFont typeface="Wingdings" panose="05000000000000000000" pitchFamily="2" charset="2"/>
              <a:buChar char="Ø"/>
            </a:pPr>
            <a:r>
              <a:rPr lang="fr-BE" sz="1600" b="1" dirty="0" smtClean="0">
                <a:latin typeface="Constantia" panose="02030602050306030303" pitchFamily="18" charset="0"/>
              </a:rPr>
              <a:t>Article 10/1 nouveau</a:t>
            </a:r>
            <a:r>
              <a:rPr lang="fr-BE" sz="1600" dirty="0" smtClean="0"/>
              <a:t>: </a:t>
            </a:r>
            <a:r>
              <a:rPr lang="fr-BE" sz="1600" dirty="0" smtClean="0">
                <a:latin typeface="Constantia" panose="02030602050306030303" pitchFamily="18" charset="0"/>
              </a:rPr>
              <a:t>Toute </a:t>
            </a:r>
            <a:r>
              <a:rPr lang="fr-BE" sz="1600" dirty="0">
                <a:latin typeface="Constantia" panose="02030602050306030303" pitchFamily="18" charset="0"/>
              </a:rPr>
              <a:t>nouvelle donnée pouvant avoir une influence sur le montant des avances, de la pension alimentaire ou sur la perception et le recouvrement de ces sommes doit être communiquée au Service des créances alimentaires par la partie la plus diligente ou par un tiers. </a:t>
            </a:r>
          </a:p>
        </p:txBody>
      </p:sp>
    </p:spTree>
    <p:extLst>
      <p:ext uri="{BB962C8B-B14F-4D97-AF65-F5344CB8AC3E}">
        <p14:creationId xmlns:p14="http://schemas.microsoft.com/office/powerpoint/2010/main" val="36533706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10575" y="620688"/>
            <a:ext cx="8609897" cy="2031325"/>
          </a:xfrm>
          <a:prstGeom prst="rect">
            <a:avLst/>
          </a:prstGeom>
          <a:noFill/>
        </p:spPr>
        <p:txBody>
          <a:bodyPr wrap="square" rtlCol="0">
            <a:spAutoFit/>
          </a:bodyPr>
          <a:lstStyle/>
          <a:p>
            <a:pPr marL="285750" indent="-285750">
              <a:buFont typeface="Wingdings" panose="05000000000000000000" pitchFamily="2" charset="2"/>
              <a:buChar char="Ø"/>
            </a:pPr>
            <a:r>
              <a:rPr lang="fr-BE" b="1" dirty="0" smtClean="0">
                <a:latin typeface="Constantia" panose="02030602050306030303" pitchFamily="18" charset="0"/>
              </a:rPr>
              <a:t>Article 20 nouveau</a:t>
            </a:r>
            <a:r>
              <a:rPr lang="fr-BE" dirty="0" smtClean="0">
                <a:latin typeface="Constantia" panose="02030602050306030303" pitchFamily="18" charset="0"/>
              </a:rPr>
              <a:t>: décrit de manière détaillée la procédure de saisie arrêt simplifiée qui peut être mise en œuvre sur base de la contrainte décernée par le « Receveur » à charge du débiteur d’aliments. Avant la loi se contentait de renvoyer à l’article 85 bis du Code de la TVA et aux articles 164 et 165 de l’AR </a:t>
            </a:r>
            <a:r>
              <a:rPr lang="fr-BE" dirty="0" err="1" smtClean="0">
                <a:latin typeface="Constantia" panose="02030602050306030303" pitchFamily="18" charset="0"/>
              </a:rPr>
              <a:t>cir</a:t>
            </a:r>
            <a:r>
              <a:rPr lang="fr-BE" dirty="0" smtClean="0">
                <a:latin typeface="Constantia" panose="02030602050306030303" pitchFamily="18" charset="0"/>
              </a:rPr>
              <a:t> 92. Ces articles ont fait l’objet de modification (notamment pour permettre la notification de la saisie au tiers saisi par voie électronique), le législateur a  donc préféré réécrire la procédure dans la loi SECAL.</a:t>
            </a:r>
            <a:endParaRPr lang="fr-BE" dirty="0">
              <a:latin typeface="Constantia" panose="02030602050306030303" pitchFamily="18" charset="0"/>
            </a:endParaRPr>
          </a:p>
        </p:txBody>
      </p:sp>
      <p:sp>
        <p:nvSpPr>
          <p:cNvPr id="5" name="Rectangle 4"/>
          <p:cNvSpPr/>
          <p:nvPr/>
        </p:nvSpPr>
        <p:spPr>
          <a:xfrm>
            <a:off x="210575" y="2564904"/>
            <a:ext cx="8638498" cy="3970318"/>
          </a:xfrm>
          <a:prstGeom prst="rect">
            <a:avLst/>
          </a:prstGeom>
        </p:spPr>
        <p:txBody>
          <a:bodyPr wrap="square">
            <a:spAutoFit/>
          </a:bodyPr>
          <a:lstStyle/>
          <a:p>
            <a:pPr algn="just"/>
            <a:endParaRPr lang="fr-BE" dirty="0" smtClean="0">
              <a:latin typeface="Constantia" panose="02030602050306030303" pitchFamily="18" charset="0"/>
            </a:endParaRPr>
          </a:p>
          <a:p>
            <a:pPr marL="285750" indent="-285750" algn="just">
              <a:buFont typeface="Wingdings" panose="05000000000000000000" pitchFamily="2" charset="2"/>
              <a:buChar char="Ø"/>
            </a:pPr>
            <a:r>
              <a:rPr lang="fr-BE" b="1" dirty="0" smtClean="0">
                <a:latin typeface="Constantia" panose="02030602050306030303" pitchFamily="18" charset="0"/>
              </a:rPr>
              <a:t>Article 21 nouveau</a:t>
            </a:r>
            <a:r>
              <a:rPr lang="fr-BE" dirty="0" smtClean="0">
                <a:latin typeface="Constantia" panose="02030602050306030303" pitchFamily="18" charset="0"/>
              </a:rPr>
              <a:t>: Cette </a:t>
            </a:r>
            <a:r>
              <a:rPr lang="fr-BE" dirty="0">
                <a:latin typeface="Constantia" panose="02030602050306030303" pitchFamily="18" charset="0"/>
              </a:rPr>
              <a:t>disposition remplace l’article 21 de la loi du 21 février 2003 afin de conférer au receveur, à l’instar de ce qui existe en matière non fiscale (article 9 de la loi domaniale du 22 décembre 1949), </a:t>
            </a:r>
            <a:r>
              <a:rPr lang="fr-BE" b="1" dirty="0">
                <a:latin typeface="Constantia" panose="02030602050306030303" pitchFamily="18" charset="0"/>
              </a:rPr>
              <a:t>une mesure de garantie spécifique, l’hypothèque légale du Trésor, afin de garantir le recouvrement des créances dues dans le cadre de la loi du 21 février 2003.</a:t>
            </a:r>
            <a:r>
              <a:rPr lang="fr-BE" dirty="0">
                <a:latin typeface="Constantia" panose="02030602050306030303" pitchFamily="18" charset="0"/>
              </a:rPr>
              <a:t> </a:t>
            </a:r>
            <a:endParaRPr lang="fr-BE" dirty="0" smtClean="0">
              <a:latin typeface="Constantia" panose="02030602050306030303" pitchFamily="18" charset="0"/>
            </a:endParaRPr>
          </a:p>
          <a:p>
            <a:pPr algn="just"/>
            <a:endParaRPr lang="fr-BE" dirty="0" smtClean="0">
              <a:latin typeface="Constantia" panose="02030602050306030303" pitchFamily="18" charset="0"/>
            </a:endParaRPr>
          </a:p>
          <a:p>
            <a:pPr marL="285750" indent="-285750" algn="just">
              <a:buFont typeface="Wingdings" panose="05000000000000000000" pitchFamily="2" charset="2"/>
              <a:buChar char="Ø"/>
            </a:pPr>
            <a:r>
              <a:rPr lang="fr-BE" b="1" dirty="0" smtClean="0">
                <a:latin typeface="Constantia" panose="02030602050306030303" pitchFamily="18" charset="0"/>
              </a:rPr>
              <a:t>Article 21/1 nouveau</a:t>
            </a:r>
            <a:r>
              <a:rPr lang="fr-BE" dirty="0" smtClean="0">
                <a:latin typeface="Constantia" panose="02030602050306030303" pitchFamily="18" charset="0"/>
              </a:rPr>
              <a:t>: cet article prévoit que les recours contre les décisions prononcées par le juge des saisies (en cas de contestations par rapport à une mesure d’exécution mises en œuvre par le SECAL) sont suspensifs (contrairement au droit commun);</a:t>
            </a:r>
          </a:p>
          <a:p>
            <a:pPr algn="just"/>
            <a:endParaRPr lang="fr-BE" dirty="0" smtClean="0">
              <a:latin typeface="Constantia" panose="02030602050306030303" pitchFamily="18" charset="0"/>
            </a:endParaRPr>
          </a:p>
          <a:p>
            <a:pPr marL="285750" indent="-285750" algn="just">
              <a:buFont typeface="Wingdings" panose="05000000000000000000" pitchFamily="2" charset="2"/>
              <a:buChar char="Ø"/>
            </a:pPr>
            <a:r>
              <a:rPr lang="fr-BE" b="1" dirty="0" smtClean="0">
                <a:latin typeface="Constantia" panose="02030602050306030303" pitchFamily="18" charset="0"/>
              </a:rPr>
              <a:t>Articles 22, 22/1, 22/2, 22/3 et 22/4 nouveaux</a:t>
            </a:r>
            <a:r>
              <a:rPr lang="fr-BE" dirty="0" smtClean="0">
                <a:latin typeface="Constantia" panose="02030602050306030303" pitchFamily="18" charset="0"/>
              </a:rPr>
              <a:t>: organisent les pouvoirs d’investigation du </a:t>
            </a:r>
            <a:r>
              <a:rPr lang="fr-BE" dirty="0" err="1" smtClean="0">
                <a:latin typeface="Constantia" panose="02030602050306030303" pitchFamily="18" charset="0"/>
              </a:rPr>
              <a:t>Secal</a:t>
            </a:r>
            <a:r>
              <a:rPr lang="fr-BE" dirty="0" smtClean="0">
                <a:latin typeface="Constantia" panose="02030602050306030303" pitchFamily="18" charset="0"/>
              </a:rPr>
              <a:t>.</a:t>
            </a:r>
            <a:endParaRPr lang="fr-BE" dirty="0">
              <a:latin typeface="Constantia" panose="02030602050306030303" pitchFamily="18" charset="0"/>
            </a:endParaRPr>
          </a:p>
        </p:txBody>
      </p:sp>
    </p:spTree>
    <p:extLst>
      <p:ext uri="{BB962C8B-B14F-4D97-AF65-F5344CB8AC3E}">
        <p14:creationId xmlns:p14="http://schemas.microsoft.com/office/powerpoint/2010/main" val="2905485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915816" y="2708920"/>
            <a:ext cx="184731" cy="369332"/>
          </a:xfrm>
          <a:prstGeom prst="rect">
            <a:avLst/>
          </a:prstGeom>
          <a:noFill/>
        </p:spPr>
        <p:txBody>
          <a:bodyPr wrap="none" rtlCol="0">
            <a:spAutoFit/>
          </a:bodyPr>
          <a:lstStyle/>
          <a:p>
            <a:endParaRPr lang="fr-BE" dirty="0"/>
          </a:p>
        </p:txBody>
      </p:sp>
      <p:sp>
        <p:nvSpPr>
          <p:cNvPr id="5" name="ZoneTexte 4"/>
          <p:cNvSpPr txBox="1"/>
          <p:nvPr/>
        </p:nvSpPr>
        <p:spPr>
          <a:xfrm>
            <a:off x="4067944" y="2687224"/>
            <a:ext cx="1027845" cy="707886"/>
          </a:xfrm>
          <a:prstGeom prst="rect">
            <a:avLst/>
          </a:prstGeom>
          <a:noFill/>
        </p:spPr>
        <p:txBody>
          <a:bodyPr wrap="none" rtlCol="0">
            <a:spAutoFit/>
          </a:bodyPr>
          <a:lstStyle>
            <a:defPPr>
              <a:defRPr lang="fr-FR"/>
            </a:defPPr>
            <a:lvl1pPr>
              <a:defRPr sz="4000">
                <a:latin typeface="Constantia" panose="02030602050306030303" pitchFamily="18" charset="0"/>
              </a:defRPr>
            </a:lvl1pPr>
          </a:lstStyle>
          <a:p>
            <a:r>
              <a:rPr lang="fr-BE" dirty="0"/>
              <a:t>Bail</a:t>
            </a:r>
          </a:p>
        </p:txBody>
      </p:sp>
    </p:spTree>
    <p:extLst>
      <p:ext uri="{BB962C8B-B14F-4D97-AF65-F5344CB8AC3E}">
        <p14:creationId xmlns:p14="http://schemas.microsoft.com/office/powerpoint/2010/main" val="32536601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332656"/>
            <a:ext cx="7920880" cy="646331"/>
          </a:xfrm>
          <a:prstGeom prst="rect">
            <a:avLst/>
          </a:prstGeom>
        </p:spPr>
        <p:txBody>
          <a:bodyPr wrap="square">
            <a:spAutoFit/>
          </a:bodyPr>
          <a:lstStyle/>
          <a:p>
            <a:r>
              <a:rPr lang="fr-BE" i="1" u="sng" dirty="0" smtClean="0">
                <a:solidFill>
                  <a:srgbClr val="00B050"/>
                </a:solidFill>
                <a:latin typeface="Constantia" panose="02030602050306030303" pitchFamily="18" charset="0"/>
              </a:rPr>
              <a:t>Voir Ordonnance </a:t>
            </a:r>
            <a:r>
              <a:rPr lang="fr-BE" i="1" u="sng" dirty="0">
                <a:solidFill>
                  <a:srgbClr val="00B050"/>
                </a:solidFill>
                <a:latin typeface="Constantia" panose="02030602050306030303" pitchFamily="18" charset="0"/>
              </a:rPr>
              <a:t>du 27 juillet 2017 visant la régionalisation du bail </a:t>
            </a:r>
            <a:r>
              <a:rPr lang="fr-BE" i="1" u="sng" dirty="0" smtClean="0">
                <a:solidFill>
                  <a:srgbClr val="00B050"/>
                </a:solidFill>
                <a:latin typeface="Constantia" panose="02030602050306030303" pitchFamily="18" charset="0"/>
              </a:rPr>
              <a:t>d'habitation (en vigueur depuis le 1</a:t>
            </a:r>
            <a:r>
              <a:rPr lang="fr-BE" i="1" u="sng" baseline="30000" dirty="0" smtClean="0">
                <a:solidFill>
                  <a:srgbClr val="00B050"/>
                </a:solidFill>
                <a:latin typeface="Constantia" panose="02030602050306030303" pitchFamily="18" charset="0"/>
              </a:rPr>
              <a:t>er</a:t>
            </a:r>
            <a:r>
              <a:rPr lang="fr-BE" i="1" u="sng" dirty="0" smtClean="0">
                <a:solidFill>
                  <a:srgbClr val="00B050"/>
                </a:solidFill>
                <a:latin typeface="Constantia" panose="02030602050306030303" pitchFamily="18" charset="0"/>
              </a:rPr>
              <a:t> janvier 2018)</a:t>
            </a:r>
            <a:endParaRPr lang="fr-BE" i="1" u="sng" dirty="0">
              <a:solidFill>
                <a:srgbClr val="00B050"/>
              </a:solidFill>
              <a:latin typeface="Constantia" panose="02030602050306030303" pitchFamily="18" charset="0"/>
            </a:endParaRPr>
          </a:p>
        </p:txBody>
      </p:sp>
      <p:sp>
        <p:nvSpPr>
          <p:cNvPr id="5" name="ZoneTexte 4"/>
          <p:cNvSpPr txBox="1"/>
          <p:nvPr/>
        </p:nvSpPr>
        <p:spPr>
          <a:xfrm>
            <a:off x="179512" y="1340768"/>
            <a:ext cx="8784976" cy="5016758"/>
          </a:xfrm>
          <a:prstGeom prst="rect">
            <a:avLst/>
          </a:prstGeom>
          <a:noFill/>
        </p:spPr>
        <p:txBody>
          <a:bodyPr wrap="square" rtlCol="0">
            <a:spAutoFit/>
          </a:bodyPr>
          <a:lstStyle/>
          <a:p>
            <a:pPr marL="285750" indent="-285750">
              <a:buFont typeface="Wingdings" panose="05000000000000000000" pitchFamily="2" charset="2"/>
              <a:buChar char="Ø"/>
            </a:pPr>
            <a:r>
              <a:rPr lang="fr-BE" i="1" u="sng" dirty="0" smtClean="0">
                <a:solidFill>
                  <a:srgbClr val="0070C0"/>
                </a:solidFill>
                <a:latin typeface="Constantia" panose="02030602050306030303" pitchFamily="18" charset="0"/>
              </a:rPr>
              <a:t>Résiliation plus souple pour les baux de courte durée et en cas de décès du locataire</a:t>
            </a:r>
          </a:p>
          <a:p>
            <a:pPr marL="285750" indent="-285750">
              <a:buFont typeface="Wingdings" panose="05000000000000000000" pitchFamily="2" charset="2"/>
              <a:buChar char="Ø"/>
            </a:pPr>
            <a:endParaRPr lang="fr-BE" i="1" u="sng" dirty="0" smtClean="0">
              <a:solidFill>
                <a:srgbClr val="0070C0"/>
              </a:solidFill>
              <a:latin typeface="Constantia" panose="02030602050306030303" pitchFamily="18" charset="0"/>
            </a:endParaRPr>
          </a:p>
          <a:p>
            <a:pPr algn="just"/>
            <a:r>
              <a:rPr lang="fr-BE" sz="1600" dirty="0" smtClean="0">
                <a:latin typeface="Constantia" panose="02030602050306030303" pitchFamily="18" charset="0"/>
              </a:rPr>
              <a:t>- Le bail de courte durée (3 ans) peut être résilié moyennant un préavis de trois mois et une indemnité d’un mois. Le preneur peut le faire à tout moment et sans motif. Le bailleur ne peut résilier le bail que s’il veut l’occuper lui-même et ne peut le faire qu’après un an.</a:t>
            </a:r>
          </a:p>
          <a:p>
            <a:pPr marL="285750" indent="-285750">
              <a:buFont typeface="Wingdings" panose="05000000000000000000" pitchFamily="2" charset="2"/>
              <a:buChar char="Ø"/>
            </a:pPr>
            <a:endParaRPr lang="fr-BE" dirty="0">
              <a:latin typeface="Constantia" panose="02030602050306030303" pitchFamily="18" charset="0"/>
            </a:endParaRPr>
          </a:p>
          <a:p>
            <a:r>
              <a:rPr lang="fr-BE" dirty="0" smtClean="0">
                <a:latin typeface="Constantia" panose="02030602050306030303" pitchFamily="18" charset="0"/>
              </a:rPr>
              <a:t>- En cas de décès du locataire, il est prévu à l’article 232 du Code bruxellois du logement</a:t>
            </a:r>
            <a:r>
              <a:rPr lang="fr-BE" dirty="0" smtClean="0"/>
              <a:t>: </a:t>
            </a:r>
          </a:p>
          <a:p>
            <a:endParaRPr lang="fr-BE" dirty="0" smtClean="0"/>
          </a:p>
          <a:p>
            <a:r>
              <a:rPr lang="fr-BE" dirty="0" smtClean="0"/>
              <a:t>« </a:t>
            </a:r>
            <a:r>
              <a:rPr lang="fr-FR" sz="1600" i="1" dirty="0" smtClean="0">
                <a:latin typeface="Constantia" panose="02030602050306030303" pitchFamily="18" charset="0"/>
              </a:rPr>
              <a:t>Par </a:t>
            </a:r>
            <a:r>
              <a:rPr lang="fr-FR" sz="1600" i="1" dirty="0">
                <a:latin typeface="Constantia" panose="02030602050306030303" pitchFamily="18" charset="0"/>
              </a:rPr>
              <a:t>dérogation à l'article 1742 du Code civil, </a:t>
            </a:r>
            <a:r>
              <a:rPr lang="fr-FR" sz="1600" i="1" dirty="0">
                <a:solidFill>
                  <a:srgbClr val="FF0000"/>
                </a:solidFill>
                <a:latin typeface="Constantia" panose="02030602050306030303" pitchFamily="18" charset="0"/>
              </a:rPr>
              <a:t>en cas de décès du preneur</a:t>
            </a:r>
            <a:r>
              <a:rPr lang="fr-FR" sz="1600" i="1" dirty="0">
                <a:latin typeface="Constantia" panose="02030602050306030303" pitchFamily="18" charset="0"/>
              </a:rPr>
              <a:t>, </a:t>
            </a:r>
            <a:r>
              <a:rPr lang="fr-FR" sz="1600" i="1" dirty="0">
                <a:solidFill>
                  <a:srgbClr val="FF0000"/>
                </a:solidFill>
                <a:latin typeface="Constantia" panose="02030602050306030303" pitchFamily="18" charset="0"/>
              </a:rPr>
              <a:t>si le logement est inoccupé après ce décès par les membres du ménage du preneur et si le loyer et/ou les charges demeurent impayés pendant une durée de deux mois </a:t>
            </a:r>
            <a:r>
              <a:rPr lang="fr-FR" sz="1600" i="1" dirty="0">
                <a:latin typeface="Constantia" panose="02030602050306030303" pitchFamily="18" charset="0"/>
              </a:rPr>
              <a:t>prenant cours au décès, le bailleur peut considérer le bail comme résilié sans préavis ni indemnité.</a:t>
            </a:r>
            <a:endParaRPr lang="fr-BE" sz="1600" dirty="0">
              <a:latin typeface="Constantia" panose="02030602050306030303" pitchFamily="18" charset="0"/>
            </a:endParaRPr>
          </a:p>
          <a:p>
            <a:r>
              <a:rPr lang="fr-FR" sz="1600" i="1" dirty="0">
                <a:latin typeface="Constantia" panose="02030602050306030303" pitchFamily="18" charset="0"/>
              </a:rPr>
              <a:t>Le bailleur peut disposer librement des biens à dater de la résiliation dans le respect des règles de dépôt telles que décrites dans la loi du 30 décembre 1975 concernant les biens trouvés en dehors des propriétés privées ou mis sur la voie publique en exécution de jugements d'expulsion.</a:t>
            </a:r>
            <a:endParaRPr lang="fr-BE" sz="1600" dirty="0">
              <a:latin typeface="Constantia" panose="02030602050306030303" pitchFamily="18" charset="0"/>
            </a:endParaRPr>
          </a:p>
          <a:p>
            <a:r>
              <a:rPr lang="fr-FR" sz="1600" i="1" dirty="0">
                <a:latin typeface="Constantia" panose="02030602050306030303" pitchFamily="18" charset="0"/>
              </a:rPr>
              <a:t>En cas de résiliation, le bailleur peut faire libérer la garantie locative à son profit, à concurrence des montants qui lui sont dus, par demande sur requête unilatérale introduite par le bailleur ou son avocat auprès du juge compétent</a:t>
            </a:r>
            <a:r>
              <a:rPr lang="fr-FR" sz="1600" dirty="0">
                <a:latin typeface="Constantia" panose="02030602050306030303" pitchFamily="18" charset="0"/>
              </a:rPr>
              <a:t> </a:t>
            </a:r>
            <a:r>
              <a:rPr lang="fr-FR" dirty="0" smtClean="0"/>
              <a:t>».</a:t>
            </a:r>
            <a:endParaRPr lang="fr-BE" dirty="0"/>
          </a:p>
          <a:p>
            <a:pPr marL="285750" indent="-285750">
              <a:buFont typeface="Wingdings" panose="05000000000000000000" pitchFamily="2" charset="2"/>
              <a:buChar char="Ø"/>
            </a:pPr>
            <a:endParaRPr lang="fr-BE" dirty="0"/>
          </a:p>
        </p:txBody>
      </p:sp>
    </p:spTree>
    <p:extLst>
      <p:ext uri="{BB962C8B-B14F-4D97-AF65-F5344CB8AC3E}">
        <p14:creationId xmlns:p14="http://schemas.microsoft.com/office/powerpoint/2010/main" val="5607280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7504" y="404664"/>
            <a:ext cx="8856984" cy="6740307"/>
          </a:xfrm>
          <a:prstGeom prst="rect">
            <a:avLst/>
          </a:prstGeom>
          <a:noFill/>
        </p:spPr>
        <p:txBody>
          <a:bodyPr wrap="square" rtlCol="0">
            <a:spAutoFit/>
          </a:bodyPr>
          <a:lstStyle/>
          <a:p>
            <a:pPr algn="just"/>
            <a:r>
              <a:rPr lang="fr-BE" i="1" u="sng" dirty="0" smtClean="0">
                <a:solidFill>
                  <a:srgbClr val="0070C0"/>
                </a:solidFill>
                <a:latin typeface="Constantia" panose="02030602050306030303" pitchFamily="18" charset="0"/>
              </a:rPr>
              <a:t>La </a:t>
            </a:r>
            <a:r>
              <a:rPr lang="fr-BE" i="1" u="sng" dirty="0">
                <a:solidFill>
                  <a:srgbClr val="0070C0"/>
                </a:solidFill>
                <a:latin typeface="Constantia" panose="02030602050306030303" pitchFamily="18" charset="0"/>
              </a:rPr>
              <a:t>colocation: </a:t>
            </a:r>
          </a:p>
          <a:p>
            <a:pPr algn="just"/>
            <a:endParaRPr lang="fr-BE" dirty="0" smtClean="0">
              <a:latin typeface="Constantia" panose="02030602050306030303" pitchFamily="18" charset="0"/>
            </a:endParaRPr>
          </a:p>
          <a:p>
            <a:pPr algn="just"/>
            <a:r>
              <a:rPr lang="fr-BE" dirty="0" smtClean="0">
                <a:latin typeface="Constantia" panose="02030602050306030303" pitchFamily="18" charset="0"/>
              </a:rPr>
              <a:t>Location d’un même logement par plusieurs preneurs </a:t>
            </a:r>
            <a:r>
              <a:rPr lang="fr-BE" i="1" dirty="0" smtClean="0">
                <a:latin typeface="Constantia" panose="02030602050306030303" pitchFamily="18" charset="0"/>
              </a:rPr>
              <a:t>qui optent avec l’accord exprès ou tacite du bailleur, pour l’application du régime propre à la colocation en signant un pacte de colocation</a:t>
            </a:r>
            <a:r>
              <a:rPr lang="fr-BE" dirty="0" smtClean="0">
                <a:latin typeface="Constantia" panose="02030602050306030303" pitchFamily="18" charset="0"/>
              </a:rPr>
              <a:t>, formalisée par la conclusion d’un seul contrat entre les preneurs et le bailleur ». </a:t>
            </a:r>
            <a:endParaRPr lang="fr-BE" dirty="0">
              <a:latin typeface="Constantia" panose="02030602050306030303" pitchFamily="18" charset="0"/>
            </a:endParaRPr>
          </a:p>
          <a:p>
            <a:pPr algn="just"/>
            <a:endParaRPr lang="fr-BE" b="1" u="sng" dirty="0" smtClean="0">
              <a:latin typeface="Constantia" panose="02030602050306030303" pitchFamily="18" charset="0"/>
            </a:endParaRPr>
          </a:p>
          <a:p>
            <a:pPr algn="just"/>
            <a:r>
              <a:rPr lang="fr-BE" b="1" u="sng" dirty="0" smtClean="0">
                <a:latin typeface="Constantia" panose="02030602050306030303" pitchFamily="18" charset="0"/>
              </a:rPr>
              <a:t>Le Pacte de colocation (peut être enregistré)</a:t>
            </a:r>
            <a:r>
              <a:rPr lang="fr-BE" dirty="0" smtClean="0">
                <a:latin typeface="Constantia" panose="02030602050306030303" pitchFamily="18" charset="0"/>
              </a:rPr>
              <a:t>.</a:t>
            </a:r>
          </a:p>
          <a:p>
            <a:pPr algn="just"/>
            <a:endParaRPr lang="fr-BE" dirty="0" smtClean="0">
              <a:latin typeface="Constantia" panose="02030602050306030303" pitchFamily="18" charset="0"/>
            </a:endParaRPr>
          </a:p>
          <a:p>
            <a:pPr algn="just"/>
            <a:r>
              <a:rPr lang="fr-BE" dirty="0" smtClean="0">
                <a:latin typeface="Constantia" panose="02030602050306030303" pitchFamily="18" charset="0"/>
              </a:rPr>
              <a:t>A une force contraignante pour tous les colocataires</a:t>
            </a:r>
          </a:p>
          <a:p>
            <a:pPr algn="just"/>
            <a:r>
              <a:rPr lang="fr-BE" dirty="0" smtClean="0">
                <a:latin typeface="Constantia" panose="02030602050306030303" pitchFamily="18" charset="0"/>
              </a:rPr>
              <a:t>Il </a:t>
            </a:r>
            <a:r>
              <a:rPr lang="fr-BE" b="1" dirty="0" smtClean="0">
                <a:latin typeface="Constantia" panose="02030602050306030303" pitchFamily="18" charset="0"/>
              </a:rPr>
              <a:t>doit prévoir </a:t>
            </a:r>
            <a:r>
              <a:rPr lang="fr-BE" dirty="0" smtClean="0">
                <a:latin typeface="Constantia" panose="02030602050306030303" pitchFamily="18" charset="0"/>
              </a:rPr>
              <a:t>la clé de répartition du loyer; des charges, la question de la garantie locative et des assurances, un inventaire des meubles, les modalités d’arrivée et de départ des colocataires,…</a:t>
            </a:r>
          </a:p>
          <a:p>
            <a:pPr algn="just"/>
            <a:r>
              <a:rPr lang="fr-BE" b="1" dirty="0" smtClean="0">
                <a:latin typeface="Constantia" panose="02030602050306030303" pitchFamily="18" charset="0"/>
              </a:rPr>
              <a:t>Il peut régler plus</a:t>
            </a:r>
            <a:r>
              <a:rPr lang="fr-BE" dirty="0" smtClean="0">
                <a:latin typeface="Constantia" panose="02030602050306030303" pitchFamily="18" charset="0"/>
              </a:rPr>
              <a:t>. </a:t>
            </a:r>
          </a:p>
          <a:p>
            <a:pPr algn="just"/>
            <a:r>
              <a:rPr lang="fr-BE" dirty="0" smtClean="0">
                <a:latin typeface="Constantia" panose="02030602050306030303" pitchFamily="18" charset="0"/>
              </a:rPr>
              <a:t>En cas de départ d’un colocataire, le pacte de colocation doit être adapté et signé par tous les colocataires. </a:t>
            </a:r>
          </a:p>
          <a:p>
            <a:pPr algn="just"/>
            <a:endParaRPr lang="fr-BE" dirty="0">
              <a:latin typeface="Constantia" panose="02030602050306030303" pitchFamily="18" charset="0"/>
            </a:endParaRPr>
          </a:p>
          <a:p>
            <a:pPr algn="just"/>
            <a:r>
              <a:rPr lang="fr-BE" b="1" u="sng" dirty="0" smtClean="0">
                <a:latin typeface="Constantia" panose="02030602050306030303" pitchFamily="18" charset="0"/>
              </a:rPr>
              <a:t>Régime</a:t>
            </a:r>
          </a:p>
          <a:p>
            <a:pPr algn="just"/>
            <a:endParaRPr lang="fr-BE" b="1" u="sng" dirty="0" smtClean="0">
              <a:latin typeface="Constantia" panose="02030602050306030303" pitchFamily="18" charset="0"/>
            </a:endParaRPr>
          </a:p>
          <a:p>
            <a:pPr algn="just"/>
            <a:r>
              <a:rPr lang="fr-BE" dirty="0" smtClean="0">
                <a:latin typeface="Constantia" panose="02030602050306030303" pitchFamily="18" charset="0"/>
              </a:rPr>
              <a:t>Les colocataires sont tenus solidairement vis-à-vis du bailleur des obligations qui résultent du bail.</a:t>
            </a:r>
          </a:p>
          <a:p>
            <a:pPr algn="just"/>
            <a:r>
              <a:rPr lang="fr-BE" dirty="0" smtClean="0">
                <a:latin typeface="Constantia" panose="02030602050306030303" pitchFamily="18" charset="0"/>
              </a:rPr>
              <a:t>Pour les obligations résultant du pacte de colocation, il n’y a pas de solidarité entre les colocataires.</a:t>
            </a:r>
          </a:p>
          <a:p>
            <a:pPr algn="just"/>
            <a:endParaRPr lang="fr-BE" dirty="0" smtClean="0">
              <a:latin typeface="Constantia" panose="02030602050306030303" pitchFamily="18" charset="0"/>
            </a:endParaRPr>
          </a:p>
        </p:txBody>
      </p:sp>
    </p:spTree>
    <p:extLst>
      <p:ext uri="{BB962C8B-B14F-4D97-AF65-F5344CB8AC3E}">
        <p14:creationId xmlns:p14="http://schemas.microsoft.com/office/powerpoint/2010/main" val="40855375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51520" y="332656"/>
            <a:ext cx="8712968" cy="5632311"/>
          </a:xfrm>
          <a:prstGeom prst="rect">
            <a:avLst/>
          </a:prstGeom>
          <a:noFill/>
        </p:spPr>
        <p:txBody>
          <a:bodyPr wrap="square" rtlCol="0">
            <a:spAutoFit/>
          </a:bodyPr>
          <a:lstStyle/>
          <a:p>
            <a:r>
              <a:rPr lang="fr-BE" b="1" u="sng" dirty="0" smtClean="0">
                <a:latin typeface="Constantia" panose="02030602050306030303" pitchFamily="18" charset="0"/>
              </a:rPr>
              <a:t>Sortie d’un colocataire (?)</a:t>
            </a:r>
          </a:p>
          <a:p>
            <a:endParaRPr lang="fr-BE" dirty="0">
              <a:latin typeface="Constantia" panose="02030602050306030303" pitchFamily="18" charset="0"/>
            </a:endParaRPr>
          </a:p>
          <a:p>
            <a:r>
              <a:rPr lang="fr-BE" dirty="0" smtClean="0">
                <a:latin typeface="Constantia" panose="02030602050306030303" pitchFamily="18" charset="0"/>
              </a:rPr>
              <a:t>Le colocataire qui veut « sortir », doit respecter un préavis de deux mois. Il peut le faire à tout moment et n’est redevable d’aucune indemnité.</a:t>
            </a:r>
          </a:p>
          <a:p>
            <a:endParaRPr lang="fr-BE" dirty="0">
              <a:latin typeface="Constantia" panose="02030602050306030303" pitchFamily="18" charset="0"/>
            </a:endParaRPr>
          </a:p>
          <a:p>
            <a:r>
              <a:rPr lang="fr-BE" dirty="0" smtClean="0">
                <a:latin typeface="Constantia" panose="02030602050306030303" pitchFamily="18" charset="0"/>
              </a:rPr>
              <a:t>Il est libéré des obligations découlant du bail:</a:t>
            </a:r>
          </a:p>
          <a:p>
            <a:pPr marL="285750" indent="-285750">
              <a:buFont typeface="Arial" panose="020B0604020202020204" pitchFamily="34" charset="0"/>
              <a:buChar char="•"/>
            </a:pPr>
            <a:r>
              <a:rPr lang="fr-BE" dirty="0" smtClean="0">
                <a:latin typeface="Constantia" panose="02030602050306030303" pitchFamily="18" charset="0"/>
              </a:rPr>
              <a:t>s’il trouve un colocataire pour le remplacer avant l’expiration du congé qu’il a notifié;</a:t>
            </a:r>
          </a:p>
          <a:p>
            <a:pPr marL="285750" indent="-285750">
              <a:buFont typeface="Arial" panose="020B0604020202020204" pitchFamily="34" charset="0"/>
              <a:buChar char="•"/>
            </a:pPr>
            <a:r>
              <a:rPr lang="fr-BE" dirty="0" smtClean="0">
                <a:latin typeface="Constantia" panose="02030602050306030303" pitchFamily="18" charset="0"/>
              </a:rPr>
              <a:t>S’il prouve avoir effectué une recherche active et suffisante en vue de trouver un nouveau colocataire.</a:t>
            </a:r>
          </a:p>
          <a:p>
            <a:r>
              <a:rPr lang="fr-BE" dirty="0" smtClean="0">
                <a:latin typeface="Constantia" panose="02030602050306030303" pitchFamily="18" charset="0"/>
              </a:rPr>
              <a:t>Le colocataire qui s’en va sans respecter ses deux conditions reste tenu des obligations découlant du bail maximum pendant un délai de 6 mois après la date d’effet du congé qu’il aura notifié.</a:t>
            </a:r>
          </a:p>
          <a:p>
            <a:endParaRPr lang="fr-BE" dirty="0">
              <a:latin typeface="Constantia" panose="02030602050306030303" pitchFamily="18" charset="0"/>
            </a:endParaRPr>
          </a:p>
          <a:p>
            <a:r>
              <a:rPr lang="fr-BE" b="1" u="sng" dirty="0" smtClean="0">
                <a:latin typeface="Constantia" panose="02030602050306030303" pitchFamily="18" charset="0"/>
              </a:rPr>
              <a:t>Résiliation du bail par le bailleur</a:t>
            </a:r>
          </a:p>
          <a:p>
            <a:endParaRPr lang="fr-BE" dirty="0" smtClean="0">
              <a:latin typeface="Constantia" panose="02030602050306030303" pitchFamily="18" charset="0"/>
            </a:endParaRPr>
          </a:p>
          <a:p>
            <a:r>
              <a:rPr lang="fr-BE" dirty="0" smtClean="0">
                <a:latin typeface="Constantia" panose="02030602050306030303" pitchFamily="18" charset="0"/>
              </a:rPr>
              <a:t>Si la moitié des </a:t>
            </a:r>
            <a:r>
              <a:rPr lang="fr-BE" dirty="0" err="1" smtClean="0">
                <a:latin typeface="Constantia" panose="02030602050306030303" pitchFamily="18" charset="0"/>
              </a:rPr>
              <a:t>copreneurs</a:t>
            </a:r>
            <a:r>
              <a:rPr lang="fr-BE" dirty="0" smtClean="0">
                <a:latin typeface="Constantia" panose="02030602050306030303" pitchFamily="18" charset="0"/>
              </a:rPr>
              <a:t> ont donné leur congé sans être remplacés, le bailleur peut mettre fin au bail moyennant un préavis de 6 mois.</a:t>
            </a:r>
          </a:p>
          <a:p>
            <a:r>
              <a:rPr lang="fr-BE" dirty="0" smtClean="0">
                <a:latin typeface="Constantia" panose="02030602050306030303" pitchFamily="18" charset="0"/>
              </a:rPr>
              <a:t>Sinon, il doit mettre fin au bail moyennant le respect des règles « générales » propres au bail de résidence principale.</a:t>
            </a:r>
          </a:p>
          <a:p>
            <a:pPr marL="285750" indent="-285750">
              <a:buFont typeface="Arial" panose="020B0604020202020204" pitchFamily="34" charset="0"/>
              <a:buChar char="•"/>
            </a:pPr>
            <a:endParaRPr lang="fr-BE" dirty="0">
              <a:latin typeface="Constantia" panose="02030602050306030303" pitchFamily="18" charset="0"/>
            </a:endParaRPr>
          </a:p>
        </p:txBody>
      </p:sp>
    </p:spTree>
    <p:extLst>
      <p:ext uri="{BB962C8B-B14F-4D97-AF65-F5344CB8AC3E}">
        <p14:creationId xmlns:p14="http://schemas.microsoft.com/office/powerpoint/2010/main" val="9531176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59024" y="260648"/>
            <a:ext cx="8677472" cy="3200876"/>
          </a:xfrm>
          <a:prstGeom prst="rect">
            <a:avLst/>
          </a:prstGeom>
          <a:noFill/>
        </p:spPr>
        <p:txBody>
          <a:bodyPr wrap="square" rtlCol="0">
            <a:spAutoFit/>
          </a:bodyPr>
          <a:lstStyle/>
          <a:p>
            <a:r>
              <a:rPr lang="fr-BE" i="1" u="sng" dirty="0" smtClean="0">
                <a:solidFill>
                  <a:srgbClr val="0070C0"/>
                </a:solidFill>
                <a:latin typeface="Constantia" panose="02030602050306030303" pitchFamily="18" charset="0"/>
              </a:rPr>
              <a:t>+ Bail </a:t>
            </a:r>
            <a:r>
              <a:rPr lang="fr-BE" i="1" u="sng" dirty="0">
                <a:solidFill>
                  <a:srgbClr val="0070C0"/>
                </a:solidFill>
                <a:latin typeface="Constantia" panose="02030602050306030303" pitchFamily="18" charset="0"/>
              </a:rPr>
              <a:t>glissant;</a:t>
            </a:r>
          </a:p>
          <a:p>
            <a:r>
              <a:rPr lang="fr-BE" i="1" u="sng" dirty="0" smtClean="0">
                <a:solidFill>
                  <a:srgbClr val="0070C0"/>
                </a:solidFill>
                <a:latin typeface="Constantia" panose="02030602050306030303" pitchFamily="18" charset="0"/>
              </a:rPr>
              <a:t>+ Grille </a:t>
            </a:r>
            <a:r>
              <a:rPr lang="fr-BE" i="1" u="sng" dirty="0">
                <a:solidFill>
                  <a:srgbClr val="0070C0"/>
                </a:solidFill>
                <a:latin typeface="Constantia" panose="02030602050306030303" pitchFamily="18" charset="0"/>
              </a:rPr>
              <a:t>des loyers</a:t>
            </a:r>
          </a:p>
          <a:p>
            <a:r>
              <a:rPr lang="fr-BE" i="1" u="sng" dirty="0" smtClean="0">
                <a:solidFill>
                  <a:srgbClr val="0070C0"/>
                </a:solidFill>
                <a:latin typeface="Constantia" panose="02030602050306030303" pitchFamily="18" charset="0"/>
              </a:rPr>
              <a:t>+ Bail </a:t>
            </a:r>
            <a:r>
              <a:rPr lang="fr-BE" i="1" u="sng" dirty="0">
                <a:solidFill>
                  <a:srgbClr val="0070C0"/>
                </a:solidFill>
                <a:latin typeface="Constantia" panose="02030602050306030303" pitchFamily="18" charset="0"/>
              </a:rPr>
              <a:t>type</a:t>
            </a:r>
          </a:p>
          <a:p>
            <a:r>
              <a:rPr lang="fr-BE" i="1" u="sng" dirty="0" smtClean="0">
                <a:solidFill>
                  <a:srgbClr val="0070C0"/>
                </a:solidFill>
                <a:latin typeface="Constantia" panose="02030602050306030303" pitchFamily="18" charset="0"/>
              </a:rPr>
              <a:t>+ Liste </a:t>
            </a:r>
            <a:r>
              <a:rPr lang="fr-BE" i="1" u="sng" dirty="0">
                <a:solidFill>
                  <a:srgbClr val="0070C0"/>
                </a:solidFill>
                <a:latin typeface="Constantia" panose="02030602050306030303" pitchFamily="18" charset="0"/>
              </a:rPr>
              <a:t>des obligations d’entretien et de réparation à charge du preneur ou du bailleur</a:t>
            </a:r>
            <a:r>
              <a:rPr lang="fr-BE" i="1" u="sng" dirty="0" smtClean="0">
                <a:solidFill>
                  <a:srgbClr val="0070C0"/>
                </a:solidFill>
                <a:latin typeface="Constantia" panose="02030602050306030303" pitchFamily="18" charset="0"/>
              </a:rPr>
              <a:t>.</a:t>
            </a:r>
          </a:p>
          <a:p>
            <a:r>
              <a:rPr lang="fr-BE" i="1" u="sng" dirty="0" smtClean="0">
                <a:solidFill>
                  <a:srgbClr val="0070C0"/>
                </a:solidFill>
                <a:latin typeface="Constantia" panose="02030602050306030303" pitchFamily="18" charset="0"/>
              </a:rPr>
              <a:t>+ Sanctions en cas de non enregistrement du bail par le bailleur.</a:t>
            </a:r>
          </a:p>
          <a:p>
            <a:r>
              <a:rPr lang="fr-BE" sz="1600" dirty="0">
                <a:latin typeface="Constantia" panose="02030602050306030303" pitchFamily="18" charset="0"/>
              </a:rPr>
              <a:t>Le preneur peut résilier le bail sans préavis et sans indemnité si le bail n’est pas enregistré dans un délai de deux mois qui suit sa </a:t>
            </a:r>
            <a:r>
              <a:rPr lang="fr-BE" sz="1600" dirty="0" smtClean="0">
                <a:latin typeface="Constantia" panose="02030602050306030303" pitchFamily="18" charset="0"/>
              </a:rPr>
              <a:t>conclusion. Il doit au préalable avoir mis le bailleur en demeure de faire enregistrer le bail.</a:t>
            </a:r>
          </a:p>
          <a:p>
            <a:r>
              <a:rPr lang="fr-BE" sz="1600" dirty="0" smtClean="0">
                <a:latin typeface="Constantia" panose="02030602050306030303" pitchFamily="18" charset="0"/>
              </a:rPr>
              <a:t>NB. Le locataire peut faire enregistrer le bail lui-même. C’est gratuit. Le bailleur lui devra payer une amende s’il ne fait pas enregistrer le bail dans les deux mois de sa conclusion.</a:t>
            </a:r>
            <a:endParaRPr lang="fr-BE" sz="1600" dirty="0">
              <a:latin typeface="Constantia" panose="02030602050306030303" pitchFamily="18" charset="0"/>
            </a:endParaRPr>
          </a:p>
          <a:p>
            <a:endParaRPr lang="fr-BE" sz="1600" dirty="0">
              <a:latin typeface="Constantia" panose="02030602050306030303" pitchFamily="18" charset="0"/>
            </a:endParaRPr>
          </a:p>
          <a:p>
            <a:endParaRPr lang="fr-BE" sz="1600" dirty="0">
              <a:latin typeface="Constantia" panose="02030602050306030303" pitchFamily="18" charset="0"/>
            </a:endParaRPr>
          </a:p>
        </p:txBody>
      </p:sp>
    </p:spTree>
    <p:extLst>
      <p:ext uri="{BB962C8B-B14F-4D97-AF65-F5344CB8AC3E}">
        <p14:creationId xmlns:p14="http://schemas.microsoft.com/office/powerpoint/2010/main" val="7205790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2420888"/>
            <a:ext cx="8507265" cy="523220"/>
          </a:xfrm>
          <a:noFill/>
        </p:spPr>
        <p:txBody>
          <a:bodyPr wrap="none" rtlCol="0">
            <a:spAutoFit/>
          </a:bodyPr>
          <a:lstStyle/>
          <a:p>
            <a:pPr algn="l"/>
            <a:r>
              <a:rPr lang="fr-BE" sz="2800" dirty="0">
                <a:latin typeface="Constantia" panose="02030602050306030303" pitchFamily="18" charset="0"/>
                <a:ea typeface="+mn-ea"/>
                <a:cs typeface="+mn-cs"/>
              </a:rPr>
              <a:t>Les nouvelles règles en matière d’appel et d’opposition</a:t>
            </a:r>
          </a:p>
        </p:txBody>
      </p:sp>
    </p:spTree>
    <p:extLst>
      <p:ext uri="{BB962C8B-B14F-4D97-AF65-F5344CB8AC3E}">
        <p14:creationId xmlns:p14="http://schemas.microsoft.com/office/powerpoint/2010/main" val="15157983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à coins arrondis 63"/>
          <p:cNvSpPr/>
          <p:nvPr/>
        </p:nvSpPr>
        <p:spPr>
          <a:xfrm>
            <a:off x="2214612" y="967607"/>
            <a:ext cx="4794352" cy="592080"/>
          </a:xfrm>
          <a:prstGeom prst="roundRect">
            <a:avLst/>
          </a:prstGeom>
          <a:solidFill>
            <a:srgbClr val="FFFF00">
              <a:alpha val="4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dirty="0"/>
          </a:p>
        </p:txBody>
      </p:sp>
      <p:sp>
        <p:nvSpPr>
          <p:cNvPr id="56" name="Ellipse 55"/>
          <p:cNvSpPr/>
          <p:nvPr/>
        </p:nvSpPr>
        <p:spPr>
          <a:xfrm>
            <a:off x="6953766" y="3910962"/>
            <a:ext cx="1905208" cy="919896"/>
          </a:xfrm>
          <a:prstGeom prst="ellipse">
            <a:avLst/>
          </a:prstGeom>
          <a:solidFill>
            <a:schemeClr val="bg2">
              <a:lumMod val="75000"/>
            </a:schemeClr>
          </a:solidFill>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sz="1350"/>
          </a:p>
        </p:txBody>
      </p:sp>
      <p:sp>
        <p:nvSpPr>
          <p:cNvPr id="54" name="Ellipse 53"/>
          <p:cNvSpPr/>
          <p:nvPr/>
        </p:nvSpPr>
        <p:spPr>
          <a:xfrm>
            <a:off x="2756647" y="3965456"/>
            <a:ext cx="1856153" cy="865401"/>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53" name="Ellipse 52"/>
          <p:cNvSpPr/>
          <p:nvPr/>
        </p:nvSpPr>
        <p:spPr>
          <a:xfrm>
            <a:off x="671771" y="3970025"/>
            <a:ext cx="2078151" cy="860832"/>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52" name="Rectangle à coins arrondis 51"/>
          <p:cNvSpPr/>
          <p:nvPr/>
        </p:nvSpPr>
        <p:spPr>
          <a:xfrm>
            <a:off x="1496961" y="2667919"/>
            <a:ext cx="2019444" cy="8683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51" name="Rectangle à coins arrondis 50"/>
          <p:cNvSpPr/>
          <p:nvPr/>
        </p:nvSpPr>
        <p:spPr>
          <a:xfrm>
            <a:off x="5324168" y="2682667"/>
            <a:ext cx="2075856" cy="76108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48" name="Rectangle à coins arrondis 47"/>
          <p:cNvSpPr/>
          <p:nvPr/>
        </p:nvSpPr>
        <p:spPr>
          <a:xfrm>
            <a:off x="5508522" y="1811966"/>
            <a:ext cx="1265127" cy="33078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46" name="Rectangle à coins arrondis 45"/>
          <p:cNvSpPr/>
          <p:nvPr/>
        </p:nvSpPr>
        <p:spPr>
          <a:xfrm>
            <a:off x="2263878" y="1783774"/>
            <a:ext cx="914437" cy="2904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4" name="ZoneTexte 3"/>
          <p:cNvSpPr txBox="1"/>
          <p:nvPr/>
        </p:nvSpPr>
        <p:spPr>
          <a:xfrm>
            <a:off x="2427056" y="1009213"/>
            <a:ext cx="4371487" cy="507831"/>
          </a:xfrm>
          <a:prstGeom prst="rect">
            <a:avLst/>
          </a:prstGeom>
          <a:noFill/>
        </p:spPr>
        <p:txBody>
          <a:bodyPr wrap="square" rtlCol="0">
            <a:spAutoFit/>
          </a:bodyPr>
          <a:lstStyle/>
          <a:p>
            <a:pPr algn="ctr"/>
            <a:r>
              <a:rPr lang="fr-BE" sz="1350" b="1" dirty="0"/>
              <a:t>Je suis convoqué(e) devant le </a:t>
            </a:r>
            <a:r>
              <a:rPr lang="fr-BE" sz="1350" b="1" u="sng" dirty="0"/>
              <a:t>juge de paix </a:t>
            </a:r>
            <a:r>
              <a:rPr lang="fr-BE" sz="1350" b="1" dirty="0"/>
              <a:t>(</a:t>
            </a:r>
            <a:r>
              <a:rPr lang="fr-BE" sz="1350" b="1" dirty="0" err="1"/>
              <a:t>jdp</a:t>
            </a:r>
            <a:r>
              <a:rPr lang="fr-BE" sz="1350" b="1" dirty="0"/>
              <a:t>) ou le </a:t>
            </a:r>
            <a:r>
              <a:rPr lang="fr-BE" sz="1350" b="1" u="sng" dirty="0"/>
              <a:t>juge de première instance</a:t>
            </a:r>
            <a:r>
              <a:rPr lang="fr-BE" sz="1350" b="1" dirty="0"/>
              <a:t>(TPI)</a:t>
            </a:r>
          </a:p>
        </p:txBody>
      </p:sp>
      <p:cxnSp>
        <p:nvCxnSpPr>
          <p:cNvPr id="6" name="Connecteur droit avec flèche 5"/>
          <p:cNvCxnSpPr/>
          <p:nvPr/>
        </p:nvCxnSpPr>
        <p:spPr>
          <a:xfrm flipH="1">
            <a:off x="3178314" y="1563221"/>
            <a:ext cx="385157" cy="235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2407021" y="1783773"/>
            <a:ext cx="662554" cy="300082"/>
          </a:xfrm>
          <a:prstGeom prst="rect">
            <a:avLst/>
          </a:prstGeom>
          <a:noFill/>
        </p:spPr>
        <p:txBody>
          <a:bodyPr wrap="none" rtlCol="0">
            <a:spAutoFit/>
          </a:bodyPr>
          <a:lstStyle/>
          <a:p>
            <a:r>
              <a:rPr lang="fr-BE" sz="1350" dirty="0"/>
              <a:t>J’y vais</a:t>
            </a:r>
          </a:p>
        </p:txBody>
      </p:sp>
      <p:cxnSp>
        <p:nvCxnSpPr>
          <p:cNvPr id="8" name="Connecteur droit avec flèche 7"/>
          <p:cNvCxnSpPr/>
          <p:nvPr/>
        </p:nvCxnSpPr>
        <p:spPr>
          <a:xfrm>
            <a:off x="5226319" y="1572230"/>
            <a:ext cx="437030" cy="211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5608412" y="1858714"/>
            <a:ext cx="2521323" cy="300082"/>
          </a:xfrm>
          <a:prstGeom prst="rect">
            <a:avLst/>
          </a:prstGeom>
          <a:noFill/>
        </p:spPr>
        <p:txBody>
          <a:bodyPr wrap="square" rtlCol="0">
            <a:spAutoFit/>
          </a:bodyPr>
          <a:lstStyle/>
          <a:p>
            <a:r>
              <a:rPr lang="fr-BE" sz="1350" dirty="0"/>
              <a:t>Je n’y vais pas</a:t>
            </a:r>
          </a:p>
        </p:txBody>
      </p:sp>
      <p:cxnSp>
        <p:nvCxnSpPr>
          <p:cNvPr id="12" name="Connecteur droit avec flèche 11"/>
          <p:cNvCxnSpPr/>
          <p:nvPr/>
        </p:nvCxnSpPr>
        <p:spPr>
          <a:xfrm flipH="1">
            <a:off x="2749923" y="2127999"/>
            <a:ext cx="6724" cy="4034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580029" y="2635978"/>
            <a:ext cx="1842247" cy="923330"/>
          </a:xfrm>
          <a:prstGeom prst="rect">
            <a:avLst/>
          </a:prstGeom>
          <a:noFill/>
        </p:spPr>
        <p:txBody>
          <a:bodyPr wrap="square" rtlCol="0">
            <a:spAutoFit/>
          </a:bodyPr>
          <a:lstStyle/>
          <a:p>
            <a:r>
              <a:rPr lang="fr-BE" sz="1350" dirty="0"/>
              <a:t>Jugement </a:t>
            </a:r>
            <a:r>
              <a:rPr lang="fr-BE" sz="1350" b="1" dirty="0"/>
              <a:t>contradictoire </a:t>
            </a:r>
            <a:r>
              <a:rPr lang="fr-BE" sz="1350" dirty="0"/>
              <a:t>avec lequel je ne suis pas d’accord</a:t>
            </a:r>
          </a:p>
        </p:txBody>
      </p:sp>
      <p:cxnSp>
        <p:nvCxnSpPr>
          <p:cNvPr id="15" name="Connecteur droit avec flèche 14"/>
          <p:cNvCxnSpPr/>
          <p:nvPr/>
        </p:nvCxnSpPr>
        <p:spPr>
          <a:xfrm>
            <a:off x="6141086" y="2231610"/>
            <a:ext cx="0" cy="3750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flipH="1">
            <a:off x="5564495" y="2682667"/>
            <a:ext cx="1754169" cy="715581"/>
          </a:xfrm>
          <a:prstGeom prst="rect">
            <a:avLst/>
          </a:prstGeom>
          <a:noFill/>
        </p:spPr>
        <p:txBody>
          <a:bodyPr wrap="square" rtlCol="0">
            <a:spAutoFit/>
          </a:bodyPr>
          <a:lstStyle/>
          <a:p>
            <a:r>
              <a:rPr lang="fr-BE" sz="1350" dirty="0"/>
              <a:t>Jugement </a:t>
            </a:r>
            <a:r>
              <a:rPr lang="fr-BE" sz="1350" b="1" dirty="0"/>
              <a:t>par défaut </a:t>
            </a:r>
            <a:r>
              <a:rPr lang="fr-BE" sz="1350" dirty="0"/>
              <a:t>avec lequel je ne suis pas d’accord</a:t>
            </a:r>
          </a:p>
        </p:txBody>
      </p:sp>
      <p:cxnSp>
        <p:nvCxnSpPr>
          <p:cNvPr id="22" name="Connecteur droit avec flèche 21"/>
          <p:cNvCxnSpPr/>
          <p:nvPr/>
        </p:nvCxnSpPr>
        <p:spPr>
          <a:xfrm flipH="1">
            <a:off x="1407742" y="3595289"/>
            <a:ext cx="477371" cy="315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907675" y="4111431"/>
            <a:ext cx="1783950" cy="507831"/>
          </a:xfrm>
          <a:prstGeom prst="rect">
            <a:avLst/>
          </a:prstGeom>
          <a:noFill/>
        </p:spPr>
        <p:txBody>
          <a:bodyPr wrap="none" rtlCol="0">
            <a:spAutoFit/>
          </a:bodyPr>
          <a:lstStyle/>
          <a:p>
            <a:r>
              <a:rPr lang="fr-BE" sz="1350" dirty="0"/>
              <a:t>Montant ≥ 1860€ (</a:t>
            </a:r>
            <a:r>
              <a:rPr lang="fr-BE" sz="1350" dirty="0" err="1"/>
              <a:t>JdP</a:t>
            </a:r>
            <a:r>
              <a:rPr lang="fr-BE" sz="1350" dirty="0"/>
              <a:t>)</a:t>
            </a:r>
          </a:p>
          <a:p>
            <a:r>
              <a:rPr lang="fr-BE" sz="1350" dirty="0"/>
              <a:t>Montant ≥2500 (TPI)</a:t>
            </a:r>
          </a:p>
        </p:txBody>
      </p:sp>
      <p:cxnSp>
        <p:nvCxnSpPr>
          <p:cNvPr id="25" name="Connecteur droit avec flèche 24"/>
          <p:cNvCxnSpPr/>
          <p:nvPr/>
        </p:nvCxnSpPr>
        <p:spPr>
          <a:xfrm flipH="1">
            <a:off x="1606812" y="4923110"/>
            <a:ext cx="6724" cy="4034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1078243" y="5213904"/>
            <a:ext cx="1183337" cy="600164"/>
          </a:xfrm>
          <a:prstGeom prst="rect">
            <a:avLst/>
          </a:prstGeom>
          <a:noFill/>
        </p:spPr>
        <p:txBody>
          <a:bodyPr wrap="none" rtlCol="0">
            <a:spAutoFit/>
          </a:bodyPr>
          <a:lstStyle/>
          <a:p>
            <a:r>
              <a:rPr lang="fr-BE" sz="3300" dirty="0">
                <a:solidFill>
                  <a:srgbClr val="339966"/>
                </a:solidFill>
              </a:rPr>
              <a:t>Appel</a:t>
            </a:r>
          </a:p>
        </p:txBody>
      </p:sp>
      <p:cxnSp>
        <p:nvCxnSpPr>
          <p:cNvPr id="28" name="Connecteur droit avec flèche 27"/>
          <p:cNvCxnSpPr/>
          <p:nvPr/>
        </p:nvCxnSpPr>
        <p:spPr>
          <a:xfrm>
            <a:off x="3130665" y="3573765"/>
            <a:ext cx="380551" cy="3587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ZoneTexte 30"/>
          <p:cNvSpPr txBox="1"/>
          <p:nvPr/>
        </p:nvSpPr>
        <p:spPr>
          <a:xfrm>
            <a:off x="2873380" y="4111430"/>
            <a:ext cx="1783950" cy="507831"/>
          </a:xfrm>
          <a:prstGeom prst="rect">
            <a:avLst/>
          </a:prstGeom>
          <a:noFill/>
        </p:spPr>
        <p:txBody>
          <a:bodyPr wrap="none" rtlCol="0">
            <a:spAutoFit/>
          </a:bodyPr>
          <a:lstStyle/>
          <a:p>
            <a:r>
              <a:rPr lang="fr-BE" sz="1350" dirty="0"/>
              <a:t>Montant  ≤1860€ (</a:t>
            </a:r>
            <a:r>
              <a:rPr lang="fr-BE" sz="1350" dirty="0" err="1"/>
              <a:t>JdP</a:t>
            </a:r>
            <a:r>
              <a:rPr lang="fr-BE" sz="1350" dirty="0"/>
              <a:t>)</a:t>
            </a:r>
          </a:p>
          <a:p>
            <a:r>
              <a:rPr lang="fr-BE" sz="1350" dirty="0"/>
              <a:t>Montant ≤2500 (TPI)</a:t>
            </a:r>
          </a:p>
        </p:txBody>
      </p:sp>
      <p:cxnSp>
        <p:nvCxnSpPr>
          <p:cNvPr id="32" name="Connecteur droit avec flèche 31"/>
          <p:cNvCxnSpPr/>
          <p:nvPr/>
        </p:nvCxnSpPr>
        <p:spPr>
          <a:xfrm flipH="1">
            <a:off x="3700917" y="4901481"/>
            <a:ext cx="6724" cy="4034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3" name="Image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5691" y="5283776"/>
            <a:ext cx="754797" cy="511493"/>
          </a:xfrm>
          <a:prstGeom prst="rect">
            <a:avLst/>
          </a:prstGeom>
        </p:spPr>
      </p:pic>
      <p:sp>
        <p:nvSpPr>
          <p:cNvPr id="55" name="Ellipse 54"/>
          <p:cNvSpPr/>
          <p:nvPr/>
        </p:nvSpPr>
        <p:spPr>
          <a:xfrm>
            <a:off x="4834236" y="3944581"/>
            <a:ext cx="1939414" cy="83573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cxnSp>
        <p:nvCxnSpPr>
          <p:cNvPr id="18" name="Connecteur droit avec flèche 17"/>
          <p:cNvCxnSpPr/>
          <p:nvPr/>
        </p:nvCxnSpPr>
        <p:spPr>
          <a:xfrm flipH="1">
            <a:off x="5490065" y="3602171"/>
            <a:ext cx="302555" cy="3378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4878380" y="4095844"/>
            <a:ext cx="1783950" cy="507831"/>
          </a:xfrm>
          <a:prstGeom prst="rect">
            <a:avLst/>
          </a:prstGeom>
          <a:noFill/>
        </p:spPr>
        <p:txBody>
          <a:bodyPr wrap="none" rtlCol="0">
            <a:spAutoFit/>
          </a:bodyPr>
          <a:lstStyle/>
          <a:p>
            <a:r>
              <a:rPr lang="fr-BE" sz="1350" dirty="0"/>
              <a:t>Montant ≥ 1860€ (</a:t>
            </a:r>
            <a:r>
              <a:rPr lang="fr-BE" sz="1350" dirty="0" err="1"/>
              <a:t>JdP</a:t>
            </a:r>
            <a:r>
              <a:rPr lang="fr-BE" sz="1350" dirty="0"/>
              <a:t>)</a:t>
            </a:r>
          </a:p>
          <a:p>
            <a:r>
              <a:rPr lang="fr-BE" sz="1350" dirty="0"/>
              <a:t>Montant ≥2500 (TPI)</a:t>
            </a:r>
          </a:p>
        </p:txBody>
      </p:sp>
      <p:cxnSp>
        <p:nvCxnSpPr>
          <p:cNvPr id="38" name="Connecteur droit avec flèche 37"/>
          <p:cNvCxnSpPr>
            <a:endCxn id="39" idx="0"/>
          </p:cNvCxnSpPr>
          <p:nvPr/>
        </p:nvCxnSpPr>
        <p:spPr>
          <a:xfrm flipH="1">
            <a:off x="5763879" y="4780320"/>
            <a:ext cx="1" cy="5008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ZoneTexte 38"/>
          <p:cNvSpPr txBox="1"/>
          <p:nvPr/>
        </p:nvSpPr>
        <p:spPr>
          <a:xfrm>
            <a:off x="5195695" y="5281153"/>
            <a:ext cx="1183337" cy="600164"/>
          </a:xfrm>
          <a:prstGeom prst="rect">
            <a:avLst/>
          </a:prstGeom>
          <a:noFill/>
        </p:spPr>
        <p:txBody>
          <a:bodyPr wrap="none" rtlCol="0">
            <a:spAutoFit/>
          </a:bodyPr>
          <a:lstStyle>
            <a:defPPr>
              <a:defRPr lang="fr-FR"/>
            </a:defPPr>
            <a:lvl1pPr>
              <a:defRPr sz="4400">
                <a:solidFill>
                  <a:srgbClr val="339966"/>
                </a:solidFill>
              </a:defRPr>
            </a:lvl1pPr>
          </a:lstStyle>
          <a:p>
            <a:r>
              <a:rPr lang="fr-BE" sz="3300" dirty="0"/>
              <a:t>Appel</a:t>
            </a:r>
          </a:p>
        </p:txBody>
      </p:sp>
      <p:cxnSp>
        <p:nvCxnSpPr>
          <p:cNvPr id="40" name="Connecteur droit avec flèche 39"/>
          <p:cNvCxnSpPr/>
          <p:nvPr/>
        </p:nvCxnSpPr>
        <p:spPr>
          <a:xfrm>
            <a:off x="7150575" y="3587837"/>
            <a:ext cx="336177" cy="3378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ZoneTexte 40"/>
          <p:cNvSpPr txBox="1"/>
          <p:nvPr/>
        </p:nvSpPr>
        <p:spPr>
          <a:xfrm>
            <a:off x="7008963" y="4039474"/>
            <a:ext cx="1783950" cy="507831"/>
          </a:xfrm>
          <a:prstGeom prst="rect">
            <a:avLst/>
          </a:prstGeom>
          <a:noFill/>
        </p:spPr>
        <p:txBody>
          <a:bodyPr wrap="none" rtlCol="0">
            <a:spAutoFit/>
          </a:bodyPr>
          <a:lstStyle/>
          <a:p>
            <a:r>
              <a:rPr lang="fr-BE" sz="1350" dirty="0"/>
              <a:t>Montant  ≤1860€ (</a:t>
            </a:r>
            <a:r>
              <a:rPr lang="fr-BE" sz="1350" dirty="0" err="1"/>
              <a:t>JdP</a:t>
            </a:r>
            <a:r>
              <a:rPr lang="fr-BE" sz="1350" dirty="0"/>
              <a:t>)</a:t>
            </a:r>
          </a:p>
          <a:p>
            <a:r>
              <a:rPr lang="fr-BE" sz="1350" dirty="0"/>
              <a:t>Montant ≤2500 (TP)</a:t>
            </a:r>
          </a:p>
        </p:txBody>
      </p:sp>
      <p:cxnSp>
        <p:nvCxnSpPr>
          <p:cNvPr id="42" name="Connecteur droit avec flèche 41"/>
          <p:cNvCxnSpPr/>
          <p:nvPr/>
        </p:nvCxnSpPr>
        <p:spPr>
          <a:xfrm>
            <a:off x="7875310" y="4926756"/>
            <a:ext cx="3362" cy="4491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flipH="1">
            <a:off x="7108347" y="5281625"/>
            <a:ext cx="2081019" cy="600164"/>
          </a:xfrm>
          <a:prstGeom prst="rect">
            <a:avLst/>
          </a:prstGeom>
          <a:noFill/>
        </p:spPr>
        <p:txBody>
          <a:bodyPr wrap="none" rtlCol="0">
            <a:spAutoFit/>
          </a:bodyPr>
          <a:lstStyle>
            <a:defPPr>
              <a:defRPr lang="fr-FR"/>
            </a:defPPr>
            <a:lvl1pPr>
              <a:defRPr sz="4400">
                <a:solidFill>
                  <a:srgbClr val="339966"/>
                </a:solidFill>
              </a:defRPr>
            </a:lvl1pPr>
          </a:lstStyle>
          <a:p>
            <a:r>
              <a:rPr lang="fr-BE" sz="3300" dirty="0">
                <a:solidFill>
                  <a:srgbClr val="FF0000"/>
                </a:solidFill>
              </a:rPr>
              <a:t>Opposition</a:t>
            </a:r>
          </a:p>
        </p:txBody>
      </p:sp>
      <p:sp>
        <p:nvSpPr>
          <p:cNvPr id="61" name="ZoneTexte 60"/>
          <p:cNvSpPr txBox="1"/>
          <p:nvPr/>
        </p:nvSpPr>
        <p:spPr>
          <a:xfrm>
            <a:off x="5785889" y="4945687"/>
            <a:ext cx="696024" cy="300082"/>
          </a:xfrm>
          <a:prstGeom prst="rect">
            <a:avLst/>
          </a:prstGeom>
          <a:noFill/>
        </p:spPr>
        <p:txBody>
          <a:bodyPr wrap="none" rtlCol="0">
            <a:spAutoFit/>
          </a:bodyPr>
          <a:lstStyle/>
          <a:p>
            <a:r>
              <a:rPr lang="fr-BE" sz="1350" dirty="0">
                <a:solidFill>
                  <a:srgbClr val="7030A0"/>
                </a:solidFill>
              </a:rPr>
              <a:t>1mois*</a:t>
            </a:r>
          </a:p>
        </p:txBody>
      </p:sp>
      <p:sp>
        <p:nvSpPr>
          <p:cNvPr id="65" name="ZoneTexte 64"/>
          <p:cNvSpPr txBox="1"/>
          <p:nvPr/>
        </p:nvSpPr>
        <p:spPr>
          <a:xfrm>
            <a:off x="1611496" y="4979225"/>
            <a:ext cx="696024" cy="300082"/>
          </a:xfrm>
          <a:prstGeom prst="rect">
            <a:avLst/>
          </a:prstGeom>
          <a:noFill/>
        </p:spPr>
        <p:txBody>
          <a:bodyPr wrap="none" rtlCol="0">
            <a:spAutoFit/>
          </a:bodyPr>
          <a:lstStyle/>
          <a:p>
            <a:r>
              <a:rPr lang="fr-BE" sz="1350" dirty="0">
                <a:solidFill>
                  <a:srgbClr val="7030A0"/>
                </a:solidFill>
              </a:rPr>
              <a:t>1mois*</a:t>
            </a:r>
          </a:p>
        </p:txBody>
      </p:sp>
      <p:sp>
        <p:nvSpPr>
          <p:cNvPr id="66" name="ZoneTexte 65"/>
          <p:cNvSpPr txBox="1"/>
          <p:nvPr/>
        </p:nvSpPr>
        <p:spPr>
          <a:xfrm>
            <a:off x="7948442" y="5027896"/>
            <a:ext cx="696024" cy="300082"/>
          </a:xfrm>
          <a:prstGeom prst="rect">
            <a:avLst/>
          </a:prstGeom>
          <a:noFill/>
        </p:spPr>
        <p:txBody>
          <a:bodyPr wrap="none" rtlCol="0">
            <a:spAutoFit/>
          </a:bodyPr>
          <a:lstStyle/>
          <a:p>
            <a:r>
              <a:rPr lang="fr-BE" sz="1350" dirty="0">
                <a:solidFill>
                  <a:srgbClr val="7030A0"/>
                </a:solidFill>
              </a:rPr>
              <a:t>1mois*</a:t>
            </a:r>
          </a:p>
        </p:txBody>
      </p:sp>
      <p:sp>
        <p:nvSpPr>
          <p:cNvPr id="2" name="ZoneTexte 1"/>
          <p:cNvSpPr txBox="1"/>
          <p:nvPr/>
        </p:nvSpPr>
        <p:spPr>
          <a:xfrm>
            <a:off x="0" y="5757814"/>
            <a:ext cx="4051045" cy="300082"/>
          </a:xfrm>
          <a:prstGeom prst="rect">
            <a:avLst/>
          </a:prstGeom>
          <a:noFill/>
        </p:spPr>
        <p:txBody>
          <a:bodyPr wrap="none" rtlCol="0">
            <a:spAutoFit/>
          </a:bodyPr>
          <a:lstStyle/>
          <a:p>
            <a:r>
              <a:rPr lang="fr-BE" sz="1350" i="1" dirty="0">
                <a:solidFill>
                  <a:srgbClr val="7030A0"/>
                </a:solidFill>
              </a:rPr>
              <a:t>* À dater du lendemain de la </a:t>
            </a:r>
            <a:r>
              <a:rPr lang="fr-BE" sz="1350" b="1" i="1" dirty="0">
                <a:solidFill>
                  <a:srgbClr val="7030A0"/>
                </a:solidFill>
              </a:rPr>
              <a:t>signification</a:t>
            </a:r>
            <a:r>
              <a:rPr lang="fr-BE" sz="1350" i="1" dirty="0">
                <a:solidFill>
                  <a:srgbClr val="7030A0"/>
                </a:solidFill>
              </a:rPr>
              <a:t> du jugement</a:t>
            </a:r>
          </a:p>
        </p:txBody>
      </p:sp>
    </p:spTree>
    <p:extLst>
      <p:ext uri="{BB962C8B-B14F-4D97-AF65-F5344CB8AC3E}">
        <p14:creationId xmlns:p14="http://schemas.microsoft.com/office/powerpoint/2010/main" val="9192077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à coins arrondis 49"/>
          <p:cNvSpPr/>
          <p:nvPr/>
        </p:nvSpPr>
        <p:spPr>
          <a:xfrm>
            <a:off x="2721096" y="960895"/>
            <a:ext cx="3654067" cy="514230"/>
          </a:xfrm>
          <a:prstGeom prst="roundRect">
            <a:avLst/>
          </a:prstGeom>
          <a:solidFill>
            <a:srgbClr val="FFFF00">
              <a:alpha val="4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27" name="Ellipse 26"/>
          <p:cNvSpPr/>
          <p:nvPr/>
        </p:nvSpPr>
        <p:spPr>
          <a:xfrm>
            <a:off x="6768219" y="3873086"/>
            <a:ext cx="1950022" cy="490775"/>
          </a:xfrm>
          <a:prstGeom prst="ellipse">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23" name="Ellipse 22"/>
          <p:cNvSpPr/>
          <p:nvPr/>
        </p:nvSpPr>
        <p:spPr>
          <a:xfrm>
            <a:off x="4663170" y="3904204"/>
            <a:ext cx="1563329" cy="470026"/>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52" name="Rectangle à coins arrondis 51"/>
          <p:cNvSpPr/>
          <p:nvPr/>
        </p:nvSpPr>
        <p:spPr>
          <a:xfrm>
            <a:off x="1496961" y="2667919"/>
            <a:ext cx="2019444" cy="8683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51" name="Rectangle à coins arrondis 50"/>
          <p:cNvSpPr/>
          <p:nvPr/>
        </p:nvSpPr>
        <p:spPr>
          <a:xfrm>
            <a:off x="5324168" y="2682667"/>
            <a:ext cx="2075856" cy="76108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48" name="Rectangle à coins arrondis 47"/>
          <p:cNvSpPr/>
          <p:nvPr/>
        </p:nvSpPr>
        <p:spPr>
          <a:xfrm>
            <a:off x="5508522" y="1811966"/>
            <a:ext cx="1265127" cy="33078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46" name="Rectangle à coins arrondis 45"/>
          <p:cNvSpPr/>
          <p:nvPr/>
        </p:nvSpPr>
        <p:spPr>
          <a:xfrm>
            <a:off x="2263878" y="1783774"/>
            <a:ext cx="914437" cy="2904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4" name="ZoneTexte 3"/>
          <p:cNvSpPr txBox="1"/>
          <p:nvPr/>
        </p:nvSpPr>
        <p:spPr>
          <a:xfrm>
            <a:off x="2760106" y="987406"/>
            <a:ext cx="3596989" cy="507831"/>
          </a:xfrm>
          <a:prstGeom prst="rect">
            <a:avLst/>
          </a:prstGeom>
          <a:noFill/>
        </p:spPr>
        <p:txBody>
          <a:bodyPr wrap="square" rtlCol="0">
            <a:spAutoFit/>
          </a:bodyPr>
          <a:lstStyle/>
          <a:p>
            <a:pPr algn="ctr"/>
            <a:r>
              <a:rPr lang="fr-BE" sz="1350" b="1" dirty="0"/>
              <a:t>Je suis convoqué(e) devant le </a:t>
            </a:r>
            <a:r>
              <a:rPr lang="fr-BE" sz="1350" b="1" u="sng" dirty="0"/>
              <a:t>tribunal de police </a:t>
            </a:r>
            <a:r>
              <a:rPr lang="fr-BE" sz="1350" b="1" dirty="0"/>
              <a:t>ou le </a:t>
            </a:r>
            <a:r>
              <a:rPr lang="fr-BE" sz="1350" b="1" u="sng" dirty="0"/>
              <a:t>tribunal correctionnel</a:t>
            </a:r>
          </a:p>
        </p:txBody>
      </p:sp>
      <p:cxnSp>
        <p:nvCxnSpPr>
          <p:cNvPr id="6" name="Connecteur droit avec flèche 5"/>
          <p:cNvCxnSpPr/>
          <p:nvPr/>
        </p:nvCxnSpPr>
        <p:spPr>
          <a:xfrm flipH="1">
            <a:off x="3178314" y="1563221"/>
            <a:ext cx="385157" cy="235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2407021" y="1783773"/>
            <a:ext cx="662554" cy="300082"/>
          </a:xfrm>
          <a:prstGeom prst="rect">
            <a:avLst/>
          </a:prstGeom>
          <a:noFill/>
        </p:spPr>
        <p:txBody>
          <a:bodyPr wrap="none" rtlCol="0">
            <a:spAutoFit/>
          </a:bodyPr>
          <a:lstStyle/>
          <a:p>
            <a:r>
              <a:rPr lang="fr-BE" sz="1350" dirty="0"/>
              <a:t>J’y vais</a:t>
            </a:r>
          </a:p>
        </p:txBody>
      </p:sp>
      <p:cxnSp>
        <p:nvCxnSpPr>
          <p:cNvPr id="8" name="Connecteur droit avec flèche 7"/>
          <p:cNvCxnSpPr/>
          <p:nvPr/>
        </p:nvCxnSpPr>
        <p:spPr>
          <a:xfrm>
            <a:off x="5226319" y="1572230"/>
            <a:ext cx="437030" cy="211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5564495" y="1798543"/>
            <a:ext cx="2521323" cy="300082"/>
          </a:xfrm>
          <a:prstGeom prst="rect">
            <a:avLst/>
          </a:prstGeom>
          <a:noFill/>
        </p:spPr>
        <p:txBody>
          <a:bodyPr wrap="square" rtlCol="0">
            <a:spAutoFit/>
          </a:bodyPr>
          <a:lstStyle/>
          <a:p>
            <a:r>
              <a:rPr lang="fr-BE" sz="1350" dirty="0"/>
              <a:t>Je n’y vais pas</a:t>
            </a:r>
          </a:p>
        </p:txBody>
      </p:sp>
      <p:cxnSp>
        <p:nvCxnSpPr>
          <p:cNvPr id="12" name="Connecteur droit avec flèche 11"/>
          <p:cNvCxnSpPr/>
          <p:nvPr/>
        </p:nvCxnSpPr>
        <p:spPr>
          <a:xfrm flipH="1">
            <a:off x="2676183" y="2172243"/>
            <a:ext cx="6724" cy="4034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580029" y="2635978"/>
            <a:ext cx="1842247" cy="923330"/>
          </a:xfrm>
          <a:prstGeom prst="rect">
            <a:avLst/>
          </a:prstGeom>
          <a:noFill/>
        </p:spPr>
        <p:txBody>
          <a:bodyPr wrap="square" rtlCol="0">
            <a:spAutoFit/>
          </a:bodyPr>
          <a:lstStyle/>
          <a:p>
            <a:pPr algn="ctr"/>
            <a:r>
              <a:rPr lang="fr-BE" sz="1350" dirty="0"/>
              <a:t>Jugement </a:t>
            </a:r>
            <a:r>
              <a:rPr lang="fr-BE" sz="1350" b="1" dirty="0"/>
              <a:t>contradictoire </a:t>
            </a:r>
            <a:r>
              <a:rPr lang="fr-BE" sz="1350" dirty="0"/>
              <a:t>avec lequel je ne suis pas d’accord</a:t>
            </a:r>
          </a:p>
        </p:txBody>
      </p:sp>
      <p:cxnSp>
        <p:nvCxnSpPr>
          <p:cNvPr id="15" name="Connecteur droit avec flèche 14"/>
          <p:cNvCxnSpPr/>
          <p:nvPr/>
        </p:nvCxnSpPr>
        <p:spPr>
          <a:xfrm>
            <a:off x="6141086" y="2231610"/>
            <a:ext cx="0" cy="3750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flipH="1">
            <a:off x="5483961" y="2682667"/>
            <a:ext cx="1834703" cy="715581"/>
          </a:xfrm>
          <a:prstGeom prst="rect">
            <a:avLst/>
          </a:prstGeom>
          <a:noFill/>
        </p:spPr>
        <p:txBody>
          <a:bodyPr wrap="square" rtlCol="0">
            <a:spAutoFit/>
          </a:bodyPr>
          <a:lstStyle/>
          <a:p>
            <a:pPr algn="ctr"/>
            <a:r>
              <a:rPr lang="fr-BE" sz="1350" dirty="0"/>
              <a:t>Jugement </a:t>
            </a:r>
            <a:r>
              <a:rPr lang="fr-BE" sz="1350" b="1" dirty="0"/>
              <a:t>par défaut </a:t>
            </a:r>
            <a:r>
              <a:rPr lang="fr-BE" sz="1350" dirty="0"/>
              <a:t>avec lequel je ne suis pas d’accord</a:t>
            </a:r>
          </a:p>
        </p:txBody>
      </p:sp>
      <p:cxnSp>
        <p:nvCxnSpPr>
          <p:cNvPr id="25" name="Connecteur droit avec flèche 24"/>
          <p:cNvCxnSpPr>
            <a:endCxn id="26" idx="0"/>
          </p:cNvCxnSpPr>
          <p:nvPr/>
        </p:nvCxnSpPr>
        <p:spPr>
          <a:xfrm>
            <a:off x="2285694" y="3676577"/>
            <a:ext cx="0" cy="9616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1717510" y="4638215"/>
            <a:ext cx="1183337" cy="600164"/>
          </a:xfrm>
          <a:prstGeom prst="rect">
            <a:avLst/>
          </a:prstGeom>
          <a:noFill/>
        </p:spPr>
        <p:txBody>
          <a:bodyPr wrap="none" rtlCol="0">
            <a:spAutoFit/>
          </a:bodyPr>
          <a:lstStyle/>
          <a:p>
            <a:r>
              <a:rPr lang="fr-BE" sz="3300" dirty="0">
                <a:solidFill>
                  <a:srgbClr val="339966"/>
                </a:solidFill>
              </a:rPr>
              <a:t>Appel</a:t>
            </a:r>
          </a:p>
        </p:txBody>
      </p:sp>
      <p:cxnSp>
        <p:nvCxnSpPr>
          <p:cNvPr id="18" name="Connecteur droit avec flèche 17"/>
          <p:cNvCxnSpPr/>
          <p:nvPr/>
        </p:nvCxnSpPr>
        <p:spPr>
          <a:xfrm flipH="1">
            <a:off x="5564494" y="3507641"/>
            <a:ext cx="302555" cy="3378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p:cNvCxnSpPr/>
          <p:nvPr/>
        </p:nvCxnSpPr>
        <p:spPr>
          <a:xfrm>
            <a:off x="7150575" y="3516121"/>
            <a:ext cx="336177" cy="3378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ZoneTexte 1"/>
          <p:cNvSpPr txBox="1"/>
          <p:nvPr/>
        </p:nvSpPr>
        <p:spPr>
          <a:xfrm>
            <a:off x="2384350" y="3990799"/>
            <a:ext cx="835742" cy="300082"/>
          </a:xfrm>
          <a:prstGeom prst="rect">
            <a:avLst/>
          </a:prstGeom>
          <a:noFill/>
        </p:spPr>
        <p:txBody>
          <a:bodyPr wrap="none" rtlCol="0">
            <a:spAutoFit/>
          </a:bodyPr>
          <a:lstStyle/>
          <a:p>
            <a:r>
              <a:rPr lang="fr-BE" sz="1350" dirty="0">
                <a:solidFill>
                  <a:srgbClr val="7030A0"/>
                </a:solidFill>
              </a:rPr>
              <a:t>30 jours*</a:t>
            </a:r>
          </a:p>
        </p:txBody>
      </p:sp>
      <p:sp>
        <p:nvSpPr>
          <p:cNvPr id="3" name="ZoneTexte 2"/>
          <p:cNvSpPr txBox="1"/>
          <p:nvPr/>
        </p:nvSpPr>
        <p:spPr>
          <a:xfrm>
            <a:off x="4806730" y="4008301"/>
            <a:ext cx="1380955" cy="300082"/>
          </a:xfrm>
          <a:prstGeom prst="rect">
            <a:avLst/>
          </a:prstGeom>
          <a:noFill/>
        </p:spPr>
        <p:txBody>
          <a:bodyPr wrap="none" rtlCol="0">
            <a:spAutoFit/>
          </a:bodyPr>
          <a:lstStyle/>
          <a:p>
            <a:r>
              <a:rPr lang="fr-BE" sz="1350" dirty="0"/>
              <a:t>Absence justifiée</a:t>
            </a:r>
          </a:p>
        </p:txBody>
      </p:sp>
      <p:sp>
        <p:nvSpPr>
          <p:cNvPr id="44" name="ZoneTexte 43"/>
          <p:cNvSpPr txBox="1"/>
          <p:nvPr/>
        </p:nvSpPr>
        <p:spPr>
          <a:xfrm>
            <a:off x="6919159" y="3990799"/>
            <a:ext cx="1693541" cy="300082"/>
          </a:xfrm>
          <a:prstGeom prst="rect">
            <a:avLst/>
          </a:prstGeom>
          <a:noFill/>
        </p:spPr>
        <p:txBody>
          <a:bodyPr wrap="none" rtlCol="0">
            <a:spAutoFit/>
          </a:bodyPr>
          <a:lstStyle/>
          <a:p>
            <a:r>
              <a:rPr lang="fr-BE" sz="1350" dirty="0"/>
              <a:t>Absence non justifiée</a:t>
            </a:r>
          </a:p>
        </p:txBody>
      </p:sp>
      <p:cxnSp>
        <p:nvCxnSpPr>
          <p:cNvPr id="11" name="Connecteur droit avec flèche 10"/>
          <p:cNvCxnSpPr/>
          <p:nvPr/>
        </p:nvCxnSpPr>
        <p:spPr>
          <a:xfrm flipH="1">
            <a:off x="5476586" y="4388933"/>
            <a:ext cx="7374" cy="3665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4484512" y="4903187"/>
            <a:ext cx="2499402" cy="477054"/>
          </a:xfrm>
          <a:prstGeom prst="rect">
            <a:avLst/>
          </a:prstGeom>
          <a:noFill/>
        </p:spPr>
        <p:txBody>
          <a:bodyPr wrap="none" rtlCol="0">
            <a:spAutoFit/>
          </a:bodyPr>
          <a:lstStyle>
            <a:defPPr>
              <a:defRPr lang="fr-FR"/>
            </a:defPPr>
            <a:lvl1pPr>
              <a:defRPr sz="4400">
                <a:solidFill>
                  <a:srgbClr val="FF0000"/>
                </a:solidFill>
              </a:defRPr>
            </a:lvl1pPr>
          </a:lstStyle>
          <a:p>
            <a:pPr>
              <a:lnSpc>
                <a:spcPts val="1500"/>
              </a:lnSpc>
            </a:pPr>
            <a:r>
              <a:rPr lang="fr-BE" sz="2250" dirty="0"/>
              <a:t>Opposition possible</a:t>
            </a:r>
          </a:p>
          <a:p>
            <a:pPr algn="ctr">
              <a:lnSpc>
                <a:spcPts val="1500"/>
              </a:lnSpc>
            </a:pPr>
            <a:r>
              <a:rPr lang="fr-BE" sz="1500" dirty="0"/>
              <a:t>puis</a:t>
            </a:r>
            <a:r>
              <a:rPr lang="fr-BE" sz="2250" dirty="0"/>
              <a:t> </a:t>
            </a:r>
          </a:p>
        </p:txBody>
      </p:sp>
      <p:cxnSp>
        <p:nvCxnSpPr>
          <p:cNvPr id="19" name="Connecteur droit avec flèche 18"/>
          <p:cNvCxnSpPr/>
          <p:nvPr/>
        </p:nvCxnSpPr>
        <p:spPr>
          <a:xfrm>
            <a:off x="7816554" y="4396073"/>
            <a:ext cx="34221" cy="12356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flipH="1">
            <a:off x="7486752" y="5670436"/>
            <a:ext cx="2083209" cy="387286"/>
          </a:xfrm>
          <a:prstGeom prst="rect">
            <a:avLst/>
          </a:prstGeom>
          <a:noFill/>
        </p:spPr>
        <p:txBody>
          <a:bodyPr wrap="square" rtlCol="0">
            <a:spAutoFit/>
          </a:bodyPr>
          <a:lstStyle/>
          <a:p>
            <a:pPr>
              <a:lnSpc>
                <a:spcPts val="2250"/>
              </a:lnSpc>
            </a:pPr>
            <a:r>
              <a:rPr lang="fr-BE" sz="2250" dirty="0">
                <a:solidFill>
                  <a:srgbClr val="339966"/>
                </a:solidFill>
              </a:rPr>
              <a:t>A</a:t>
            </a:r>
            <a:r>
              <a:rPr lang="fr-BE" sz="2250">
                <a:solidFill>
                  <a:srgbClr val="339966"/>
                </a:solidFill>
              </a:rPr>
              <a:t>ppel</a:t>
            </a:r>
            <a:endParaRPr lang="fr-BE" sz="1350" dirty="0"/>
          </a:p>
        </p:txBody>
      </p:sp>
      <p:cxnSp>
        <p:nvCxnSpPr>
          <p:cNvPr id="47" name="Connecteur droit avec flèche 46"/>
          <p:cNvCxnSpPr/>
          <p:nvPr/>
        </p:nvCxnSpPr>
        <p:spPr>
          <a:xfrm flipH="1">
            <a:off x="5470220" y="5379659"/>
            <a:ext cx="7374" cy="3665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5099636" y="5631698"/>
            <a:ext cx="865943" cy="438582"/>
          </a:xfrm>
          <a:prstGeom prst="rect">
            <a:avLst/>
          </a:prstGeom>
          <a:noFill/>
        </p:spPr>
        <p:txBody>
          <a:bodyPr wrap="none" rtlCol="0">
            <a:spAutoFit/>
          </a:bodyPr>
          <a:lstStyle>
            <a:defPPr>
              <a:defRPr lang="fr-FR"/>
            </a:defPPr>
            <a:lvl1pPr>
              <a:defRPr sz="4400">
                <a:solidFill>
                  <a:srgbClr val="339966"/>
                </a:solidFill>
              </a:defRPr>
            </a:lvl1pPr>
          </a:lstStyle>
          <a:p>
            <a:r>
              <a:rPr lang="fr-BE" sz="2250" dirty="0"/>
              <a:t>Appel</a:t>
            </a:r>
          </a:p>
        </p:txBody>
      </p:sp>
      <p:sp>
        <p:nvSpPr>
          <p:cNvPr id="35" name="ZoneTexte 34"/>
          <p:cNvSpPr txBox="1"/>
          <p:nvPr/>
        </p:nvSpPr>
        <p:spPr>
          <a:xfrm>
            <a:off x="5575054" y="4462325"/>
            <a:ext cx="922304" cy="300082"/>
          </a:xfrm>
          <a:prstGeom prst="rect">
            <a:avLst/>
          </a:prstGeom>
          <a:noFill/>
        </p:spPr>
        <p:txBody>
          <a:bodyPr wrap="none" rtlCol="0">
            <a:spAutoFit/>
          </a:bodyPr>
          <a:lstStyle/>
          <a:p>
            <a:r>
              <a:rPr lang="fr-BE" sz="1350" dirty="0">
                <a:solidFill>
                  <a:srgbClr val="7030A0"/>
                </a:solidFill>
              </a:rPr>
              <a:t>15 jours**</a:t>
            </a:r>
          </a:p>
        </p:txBody>
      </p:sp>
      <p:sp>
        <p:nvSpPr>
          <p:cNvPr id="36" name="ZoneTexte 35"/>
          <p:cNvSpPr txBox="1"/>
          <p:nvPr/>
        </p:nvSpPr>
        <p:spPr>
          <a:xfrm>
            <a:off x="5639764" y="5400768"/>
            <a:ext cx="835742" cy="300082"/>
          </a:xfrm>
          <a:prstGeom prst="rect">
            <a:avLst/>
          </a:prstGeom>
          <a:noFill/>
        </p:spPr>
        <p:txBody>
          <a:bodyPr wrap="none" rtlCol="0">
            <a:spAutoFit/>
          </a:bodyPr>
          <a:lstStyle/>
          <a:p>
            <a:r>
              <a:rPr lang="fr-BE" sz="1350" dirty="0">
                <a:solidFill>
                  <a:srgbClr val="7030A0"/>
                </a:solidFill>
              </a:rPr>
              <a:t>30 jours*</a:t>
            </a:r>
          </a:p>
        </p:txBody>
      </p:sp>
      <p:sp>
        <p:nvSpPr>
          <p:cNvPr id="49" name="ZoneTexte 48"/>
          <p:cNvSpPr txBox="1"/>
          <p:nvPr/>
        </p:nvSpPr>
        <p:spPr>
          <a:xfrm>
            <a:off x="7989077" y="4462325"/>
            <a:ext cx="922304" cy="300082"/>
          </a:xfrm>
          <a:prstGeom prst="rect">
            <a:avLst/>
          </a:prstGeom>
          <a:noFill/>
        </p:spPr>
        <p:txBody>
          <a:bodyPr wrap="none" rtlCol="0">
            <a:spAutoFit/>
          </a:bodyPr>
          <a:lstStyle/>
          <a:p>
            <a:r>
              <a:rPr lang="fr-BE" sz="1350" dirty="0">
                <a:solidFill>
                  <a:srgbClr val="7030A0"/>
                </a:solidFill>
              </a:rPr>
              <a:t>30 jours**</a:t>
            </a:r>
          </a:p>
        </p:txBody>
      </p:sp>
      <p:sp>
        <p:nvSpPr>
          <p:cNvPr id="5" name="ZoneTexte 4"/>
          <p:cNvSpPr txBox="1"/>
          <p:nvPr/>
        </p:nvSpPr>
        <p:spPr>
          <a:xfrm>
            <a:off x="138608" y="5503846"/>
            <a:ext cx="4332596" cy="507831"/>
          </a:xfrm>
          <a:prstGeom prst="rect">
            <a:avLst/>
          </a:prstGeom>
          <a:noFill/>
        </p:spPr>
        <p:txBody>
          <a:bodyPr wrap="none" rtlCol="0">
            <a:spAutoFit/>
          </a:bodyPr>
          <a:lstStyle/>
          <a:p>
            <a:r>
              <a:rPr lang="fr-BE" sz="1350" i="1" dirty="0">
                <a:solidFill>
                  <a:srgbClr val="7030A0"/>
                </a:solidFill>
              </a:rPr>
              <a:t>* À compter du lendemain du </a:t>
            </a:r>
            <a:r>
              <a:rPr lang="fr-BE" sz="1350" b="1" i="1" dirty="0">
                <a:solidFill>
                  <a:srgbClr val="7030A0"/>
                </a:solidFill>
              </a:rPr>
              <a:t>prononcé</a:t>
            </a:r>
            <a:r>
              <a:rPr lang="fr-BE" sz="1350" i="1" dirty="0">
                <a:solidFill>
                  <a:srgbClr val="7030A0"/>
                </a:solidFill>
              </a:rPr>
              <a:t> du jugement pénal</a:t>
            </a:r>
          </a:p>
          <a:p>
            <a:r>
              <a:rPr lang="fr-BE" sz="1350" i="1" dirty="0">
                <a:solidFill>
                  <a:srgbClr val="7030A0"/>
                </a:solidFill>
              </a:rPr>
              <a:t>** à compter du lendemain de la </a:t>
            </a:r>
            <a:r>
              <a:rPr lang="fr-BE" sz="1350" b="1" i="1" dirty="0">
                <a:solidFill>
                  <a:srgbClr val="7030A0"/>
                </a:solidFill>
              </a:rPr>
              <a:t>signification</a:t>
            </a:r>
            <a:r>
              <a:rPr lang="fr-BE" sz="1350" i="1" dirty="0">
                <a:solidFill>
                  <a:srgbClr val="7030A0"/>
                </a:solidFill>
              </a:rPr>
              <a:t> du jugement</a:t>
            </a:r>
          </a:p>
        </p:txBody>
      </p:sp>
      <p:sp>
        <p:nvSpPr>
          <p:cNvPr id="17" name="ZoneTexte 16"/>
          <p:cNvSpPr txBox="1"/>
          <p:nvPr/>
        </p:nvSpPr>
        <p:spPr>
          <a:xfrm>
            <a:off x="7989077" y="4936269"/>
            <a:ext cx="938077" cy="300082"/>
          </a:xfrm>
          <a:prstGeom prst="rect">
            <a:avLst/>
          </a:prstGeom>
          <a:noFill/>
        </p:spPr>
        <p:txBody>
          <a:bodyPr wrap="none" rtlCol="0">
            <a:spAutoFit/>
          </a:bodyPr>
          <a:lstStyle/>
          <a:p>
            <a:r>
              <a:rPr lang="fr-BE" sz="1350" dirty="0">
                <a:solidFill>
                  <a:srgbClr val="FF0000"/>
                </a:solidFill>
              </a:rPr>
              <a:t>opposition</a:t>
            </a:r>
          </a:p>
        </p:txBody>
      </p:sp>
      <p:cxnSp>
        <p:nvCxnSpPr>
          <p:cNvPr id="24" name="Connecteur droit 23"/>
          <p:cNvCxnSpPr/>
          <p:nvPr/>
        </p:nvCxnSpPr>
        <p:spPr>
          <a:xfrm>
            <a:off x="8163659" y="4926755"/>
            <a:ext cx="528289" cy="2885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flipV="1">
            <a:off x="8229600" y="4926755"/>
            <a:ext cx="337703" cy="34382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54646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ésultat de recherche d'images pour &quot;informations utiles&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124744"/>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571550" y="5549230"/>
            <a:ext cx="7819385" cy="784830"/>
          </a:xfrm>
          <a:prstGeom prst="rect">
            <a:avLst/>
          </a:prstGeom>
          <a:noFill/>
        </p:spPr>
        <p:txBody>
          <a:bodyPr wrap="none" rtlCol="0">
            <a:spAutoFit/>
          </a:bodyPr>
          <a:lstStyle>
            <a:defPPr>
              <a:defRPr lang="fr-FR"/>
            </a:defPPr>
            <a:lvl1pPr>
              <a:defRPr sz="4500">
                <a:latin typeface="Times New Roman" pitchFamily="18" charset="0"/>
                <a:cs typeface="Times New Roman" pitchFamily="18" charset="0"/>
              </a:defRPr>
            </a:lvl1pPr>
          </a:lstStyle>
          <a:p>
            <a:r>
              <a:rPr lang="fr-BE" dirty="0" smtClean="0">
                <a:latin typeface="Constantia" panose="02030602050306030303" pitchFamily="18" charset="0"/>
              </a:rPr>
              <a:t>Informations (peut-être) </a:t>
            </a:r>
            <a:r>
              <a:rPr lang="fr-BE" dirty="0">
                <a:latin typeface="Constantia" panose="02030602050306030303" pitchFamily="18" charset="0"/>
              </a:rPr>
              <a:t>utiles</a:t>
            </a:r>
          </a:p>
        </p:txBody>
      </p:sp>
    </p:spTree>
    <p:extLst>
      <p:ext uri="{BB962C8B-B14F-4D97-AF65-F5344CB8AC3E}">
        <p14:creationId xmlns:p14="http://schemas.microsoft.com/office/powerpoint/2010/main" val="23858179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827584" y="764704"/>
            <a:ext cx="1694695" cy="400110"/>
          </a:xfrm>
          <a:prstGeom prst="rect">
            <a:avLst/>
          </a:prstGeom>
          <a:noFill/>
        </p:spPr>
        <p:txBody>
          <a:bodyPr wrap="none" rtlCol="0">
            <a:spAutoFit/>
          </a:bodyPr>
          <a:lstStyle/>
          <a:p>
            <a:r>
              <a:rPr lang="fr-BE" sz="2000" b="1" u="sng" dirty="0" smtClean="0">
                <a:latin typeface="Constantia" panose="02030602050306030303" pitchFamily="18" charset="0"/>
                <a:cs typeface="Times New Roman" pitchFamily="18" charset="0"/>
              </a:rPr>
              <a:t>RIS juin 2017</a:t>
            </a:r>
            <a:endParaRPr lang="fr-BE" sz="2000" b="1" u="sng" dirty="0">
              <a:latin typeface="Constantia" panose="02030602050306030303" pitchFamily="18" charset="0"/>
              <a:cs typeface="Times New Roman" pitchFamily="18" charset="0"/>
            </a:endParaRPr>
          </a:p>
        </p:txBody>
      </p:sp>
      <p:pic>
        <p:nvPicPr>
          <p:cNvPr id="2" name="Image 1"/>
          <p:cNvPicPr>
            <a:picLocks noChangeAspect="1"/>
          </p:cNvPicPr>
          <p:nvPr/>
        </p:nvPicPr>
        <p:blipFill>
          <a:blip r:embed="rId2"/>
          <a:stretch>
            <a:fillRect/>
          </a:stretch>
        </p:blipFill>
        <p:spPr>
          <a:xfrm>
            <a:off x="683568" y="1625032"/>
            <a:ext cx="7255519" cy="3366068"/>
          </a:xfrm>
          <a:prstGeom prst="rect">
            <a:avLst/>
          </a:prstGeom>
        </p:spPr>
      </p:pic>
    </p:spTree>
    <p:extLst>
      <p:ext uri="{BB962C8B-B14F-4D97-AF65-F5344CB8AC3E}">
        <p14:creationId xmlns:p14="http://schemas.microsoft.com/office/powerpoint/2010/main" val="269086138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83568" y="620688"/>
            <a:ext cx="3140796" cy="400110"/>
          </a:xfrm>
          <a:prstGeom prst="rect">
            <a:avLst/>
          </a:prstGeom>
          <a:noFill/>
        </p:spPr>
        <p:txBody>
          <a:bodyPr wrap="none" rtlCol="0">
            <a:spAutoFit/>
          </a:bodyPr>
          <a:lstStyle/>
          <a:p>
            <a:r>
              <a:rPr lang="fr-BE" sz="2000" b="1" u="sng" dirty="0" smtClean="0">
                <a:latin typeface="Constantia" panose="02030602050306030303" pitchFamily="18" charset="0"/>
                <a:cs typeface="Times New Roman" pitchFamily="18" charset="0"/>
              </a:rPr>
              <a:t>Taux d’intérêt légal 2017</a:t>
            </a:r>
            <a:endParaRPr lang="fr-BE" sz="2000" b="1" u="sng" dirty="0">
              <a:latin typeface="Constantia" panose="02030602050306030303" pitchFamily="18" charset="0"/>
              <a:cs typeface="Times New Roman" pitchFamily="18" charset="0"/>
            </a:endParaRPr>
          </a:p>
        </p:txBody>
      </p:sp>
      <p:pic>
        <p:nvPicPr>
          <p:cNvPr id="2" name="Image 1"/>
          <p:cNvPicPr>
            <a:picLocks noChangeAspect="1"/>
          </p:cNvPicPr>
          <p:nvPr/>
        </p:nvPicPr>
        <p:blipFill>
          <a:blip r:embed="rId2"/>
          <a:stretch>
            <a:fillRect/>
          </a:stretch>
        </p:blipFill>
        <p:spPr>
          <a:xfrm>
            <a:off x="1043608" y="1772816"/>
            <a:ext cx="7319813" cy="1872208"/>
          </a:xfrm>
          <a:prstGeom prst="rect">
            <a:avLst/>
          </a:prstGeom>
        </p:spPr>
      </p:pic>
    </p:spTree>
    <p:extLst>
      <p:ext uri="{BB962C8B-B14F-4D97-AF65-F5344CB8AC3E}">
        <p14:creationId xmlns:p14="http://schemas.microsoft.com/office/powerpoint/2010/main" val="29746286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83568" y="476672"/>
            <a:ext cx="6420027" cy="400110"/>
          </a:xfrm>
          <a:prstGeom prst="rect">
            <a:avLst/>
          </a:prstGeom>
          <a:noFill/>
        </p:spPr>
        <p:txBody>
          <a:bodyPr wrap="none" rtlCol="0">
            <a:spAutoFit/>
          </a:bodyPr>
          <a:lstStyle>
            <a:defPPr>
              <a:defRPr lang="fr-FR"/>
            </a:defPPr>
            <a:lvl1pPr>
              <a:defRPr sz="2000" b="1" u="sng">
                <a:latin typeface="Constantia" panose="02030602050306030303" pitchFamily="18" charset="0"/>
                <a:cs typeface="Times New Roman" pitchFamily="18" charset="0"/>
              </a:defRPr>
            </a:lvl1pPr>
          </a:lstStyle>
          <a:p>
            <a:r>
              <a:rPr lang="fr-BE" dirty="0"/>
              <a:t>Quotités insaisissables/incessibles – 1er janvier 2018</a:t>
            </a:r>
          </a:p>
        </p:txBody>
      </p:sp>
      <p:graphicFrame>
        <p:nvGraphicFramePr>
          <p:cNvPr id="6" name="Tableau 5"/>
          <p:cNvGraphicFramePr>
            <a:graphicFrameLocks noGrp="1"/>
          </p:cNvGraphicFramePr>
          <p:nvPr>
            <p:extLst>
              <p:ext uri="{D42A27DB-BD31-4B8C-83A1-F6EECF244321}">
                <p14:modId xmlns:p14="http://schemas.microsoft.com/office/powerpoint/2010/main" val="4189388782"/>
              </p:ext>
            </p:extLst>
          </p:nvPr>
        </p:nvGraphicFramePr>
        <p:xfrm>
          <a:off x="827584" y="1556792"/>
          <a:ext cx="7344816" cy="4206240"/>
        </p:xfrm>
        <a:graphic>
          <a:graphicData uri="http://schemas.openxmlformats.org/drawingml/2006/table">
            <a:tbl>
              <a:tblPr firstRow="1" firstCol="1" bandRow="1">
                <a:tableStyleId>{5C22544A-7EE6-4342-B048-85BDC9FD1C3A}</a:tableStyleId>
              </a:tblPr>
              <a:tblGrid>
                <a:gridCol w="3690620">
                  <a:extLst>
                    <a:ext uri="{9D8B030D-6E8A-4147-A177-3AD203B41FA5}">
                      <a16:colId xmlns:a16="http://schemas.microsoft.com/office/drawing/2014/main" xmlns="" val="20000"/>
                    </a:ext>
                  </a:extLst>
                </a:gridCol>
                <a:gridCol w="3654196">
                  <a:extLst>
                    <a:ext uri="{9D8B030D-6E8A-4147-A177-3AD203B41FA5}">
                      <a16:colId xmlns:a16="http://schemas.microsoft.com/office/drawing/2014/main" xmlns="" val="20001"/>
                    </a:ext>
                  </a:extLst>
                </a:gridCol>
              </a:tblGrid>
              <a:tr h="0">
                <a:tc>
                  <a:txBody>
                    <a:bodyPr/>
                    <a:lstStyle/>
                    <a:p>
                      <a:pPr algn="ctr">
                        <a:spcAft>
                          <a:spcPts val="0"/>
                        </a:spcAft>
                      </a:pPr>
                      <a:r>
                        <a:rPr lang="fr-BE" sz="2300" dirty="0">
                          <a:solidFill>
                            <a:schemeClr val="tx1"/>
                          </a:solidFill>
                          <a:effectLst/>
                        </a:rPr>
                        <a:t>Plafonds de rémunération nette</a:t>
                      </a:r>
                      <a:endParaRPr lang="fr-BE" sz="2300" dirty="0">
                        <a:solidFill>
                          <a:schemeClr val="tx1"/>
                        </a:solidFill>
                        <a:effectLst/>
                        <a:latin typeface="Cambria"/>
                        <a:ea typeface="Calibri"/>
                        <a:cs typeface="Times New Roman"/>
                      </a:endParaRPr>
                    </a:p>
                  </a:txBody>
                  <a:tcPr marL="68580" marR="68580" marT="0" marB="0" anchor="ctr">
                    <a:solidFill>
                      <a:srgbClr val="92D050">
                        <a:alpha val="25000"/>
                      </a:srgbClr>
                    </a:solidFill>
                  </a:tcPr>
                </a:tc>
                <a:tc>
                  <a:txBody>
                    <a:bodyPr/>
                    <a:lstStyle/>
                    <a:p>
                      <a:pPr algn="ctr">
                        <a:spcAft>
                          <a:spcPts val="0"/>
                        </a:spcAft>
                      </a:pPr>
                      <a:r>
                        <a:rPr lang="fr-BE" sz="2300" dirty="0">
                          <a:solidFill>
                            <a:schemeClr val="tx1"/>
                          </a:solidFill>
                          <a:effectLst/>
                        </a:rPr>
                        <a:t>Quotité saisissable ou cessible</a:t>
                      </a:r>
                      <a:endParaRPr lang="fr-BE" sz="2300" dirty="0">
                        <a:solidFill>
                          <a:schemeClr val="tx1"/>
                        </a:solidFill>
                        <a:effectLst/>
                        <a:latin typeface="Cambria"/>
                        <a:ea typeface="Calibri"/>
                        <a:cs typeface="Times New Roman"/>
                      </a:endParaRPr>
                    </a:p>
                  </a:txBody>
                  <a:tcPr marL="68580" marR="68580" marT="0" marB="0" anchor="ctr">
                    <a:solidFill>
                      <a:srgbClr val="92D050">
                        <a:alpha val="25000"/>
                      </a:srgbClr>
                    </a:solidFill>
                  </a:tcPr>
                </a:tc>
                <a:extLst>
                  <a:ext uri="{0D108BD9-81ED-4DB2-BD59-A6C34878D82A}">
                    <a16:rowId xmlns:a16="http://schemas.microsoft.com/office/drawing/2014/main" xmlns="" val="10000"/>
                  </a:ext>
                </a:extLst>
              </a:tr>
              <a:tr h="0">
                <a:tc>
                  <a:txBody>
                    <a:bodyPr/>
                    <a:lstStyle/>
                    <a:p>
                      <a:pPr algn="just">
                        <a:spcAft>
                          <a:spcPts val="0"/>
                        </a:spcAft>
                      </a:pPr>
                      <a:r>
                        <a:rPr lang="fr-BE" sz="2300" dirty="0">
                          <a:solidFill>
                            <a:schemeClr val="tx1"/>
                          </a:solidFill>
                          <a:effectLst/>
                        </a:rPr>
                        <a:t>Sur la partie inférieure ou égale à </a:t>
                      </a:r>
                      <a:r>
                        <a:rPr lang="fr-BE" sz="2300" dirty="0" smtClean="0">
                          <a:solidFill>
                            <a:schemeClr val="tx1"/>
                          </a:solidFill>
                          <a:effectLst/>
                        </a:rPr>
                        <a:t>1.105€</a:t>
                      </a:r>
                      <a:endParaRPr lang="fr-BE" sz="2300" dirty="0">
                        <a:solidFill>
                          <a:schemeClr val="tx1"/>
                        </a:solidFill>
                        <a:effectLst/>
                        <a:latin typeface="Cambria"/>
                        <a:ea typeface="Calibri"/>
                        <a:cs typeface="Times New Roman"/>
                      </a:endParaRPr>
                    </a:p>
                  </a:txBody>
                  <a:tcPr marL="68580" marR="68580" marT="0" marB="0" anchor="ctr">
                    <a:solidFill>
                      <a:srgbClr val="92D050">
                        <a:alpha val="25000"/>
                      </a:srgbClr>
                    </a:solidFill>
                  </a:tcPr>
                </a:tc>
                <a:tc>
                  <a:txBody>
                    <a:bodyPr/>
                    <a:lstStyle/>
                    <a:p>
                      <a:pPr algn="ctr">
                        <a:spcAft>
                          <a:spcPts val="0"/>
                        </a:spcAft>
                      </a:pPr>
                      <a:r>
                        <a:rPr lang="fr-BE" sz="2300">
                          <a:effectLst/>
                        </a:rPr>
                        <a:t>RIEN</a:t>
                      </a:r>
                      <a:endParaRPr lang="fr-BE" sz="2300">
                        <a:effectLst/>
                        <a:latin typeface="Cambria"/>
                        <a:ea typeface="Calibri"/>
                        <a:cs typeface="Times New Roman"/>
                      </a:endParaRPr>
                    </a:p>
                  </a:txBody>
                  <a:tcPr marL="68580" marR="68580" marT="0" marB="0" anchor="ctr">
                    <a:solidFill>
                      <a:srgbClr val="92D050">
                        <a:alpha val="25000"/>
                      </a:srgbClr>
                    </a:solidFill>
                  </a:tcPr>
                </a:tc>
                <a:extLst>
                  <a:ext uri="{0D108BD9-81ED-4DB2-BD59-A6C34878D82A}">
                    <a16:rowId xmlns:a16="http://schemas.microsoft.com/office/drawing/2014/main" xmlns="" val="10001"/>
                  </a:ext>
                </a:extLst>
              </a:tr>
              <a:tr h="0">
                <a:tc>
                  <a:txBody>
                    <a:bodyPr/>
                    <a:lstStyle/>
                    <a:p>
                      <a:pPr algn="just">
                        <a:spcAft>
                          <a:spcPts val="0"/>
                        </a:spcAft>
                      </a:pPr>
                      <a:r>
                        <a:rPr lang="fr-BE" sz="2300" dirty="0">
                          <a:solidFill>
                            <a:schemeClr val="tx1"/>
                          </a:solidFill>
                          <a:effectLst/>
                        </a:rPr>
                        <a:t>Sur la partie comprise entre </a:t>
                      </a:r>
                      <a:r>
                        <a:rPr lang="fr-BE" sz="2300" dirty="0" smtClean="0">
                          <a:solidFill>
                            <a:schemeClr val="tx1"/>
                          </a:solidFill>
                          <a:effectLst/>
                        </a:rPr>
                        <a:t>1.105,01 </a:t>
                      </a:r>
                      <a:r>
                        <a:rPr lang="fr-BE" sz="2300" dirty="0">
                          <a:solidFill>
                            <a:schemeClr val="tx1"/>
                          </a:solidFill>
                          <a:effectLst/>
                        </a:rPr>
                        <a:t>et </a:t>
                      </a:r>
                      <a:r>
                        <a:rPr lang="fr-BE" sz="2300" dirty="0" smtClean="0">
                          <a:solidFill>
                            <a:schemeClr val="tx1"/>
                          </a:solidFill>
                          <a:effectLst/>
                        </a:rPr>
                        <a:t>1.187€</a:t>
                      </a:r>
                      <a:endParaRPr lang="fr-BE" sz="2300" dirty="0">
                        <a:solidFill>
                          <a:schemeClr val="tx1"/>
                        </a:solidFill>
                        <a:effectLst/>
                        <a:latin typeface="Cambria"/>
                        <a:ea typeface="Calibri"/>
                        <a:cs typeface="Times New Roman"/>
                      </a:endParaRPr>
                    </a:p>
                  </a:txBody>
                  <a:tcPr marL="68580" marR="68580" marT="0" marB="0" anchor="ctr">
                    <a:solidFill>
                      <a:srgbClr val="92D050">
                        <a:alpha val="25000"/>
                      </a:srgbClr>
                    </a:solidFill>
                  </a:tcPr>
                </a:tc>
                <a:tc>
                  <a:txBody>
                    <a:bodyPr/>
                    <a:lstStyle/>
                    <a:p>
                      <a:pPr algn="ctr">
                        <a:spcAft>
                          <a:spcPts val="0"/>
                        </a:spcAft>
                      </a:pPr>
                      <a:r>
                        <a:rPr lang="fr-BE" sz="2300" dirty="0">
                          <a:effectLst/>
                        </a:rPr>
                        <a:t>20%( = max </a:t>
                      </a:r>
                      <a:r>
                        <a:rPr lang="fr-BE" sz="2300" dirty="0" smtClean="0">
                          <a:effectLst/>
                        </a:rPr>
                        <a:t>16,40 €</a:t>
                      </a:r>
                      <a:r>
                        <a:rPr lang="fr-BE" sz="2300" dirty="0">
                          <a:effectLst/>
                        </a:rPr>
                        <a:t>)</a:t>
                      </a:r>
                      <a:endParaRPr lang="fr-BE" sz="2300" dirty="0">
                        <a:effectLst/>
                        <a:latin typeface="Cambria"/>
                        <a:ea typeface="Calibri"/>
                        <a:cs typeface="Times New Roman"/>
                      </a:endParaRPr>
                    </a:p>
                  </a:txBody>
                  <a:tcPr marL="68580" marR="68580" marT="0" marB="0" anchor="ctr">
                    <a:solidFill>
                      <a:srgbClr val="92D050">
                        <a:alpha val="25000"/>
                      </a:srgbClr>
                    </a:solidFill>
                  </a:tcPr>
                </a:tc>
                <a:extLst>
                  <a:ext uri="{0D108BD9-81ED-4DB2-BD59-A6C34878D82A}">
                    <a16:rowId xmlns:a16="http://schemas.microsoft.com/office/drawing/2014/main" xmlns="" val="10002"/>
                  </a:ext>
                </a:extLst>
              </a:tr>
              <a:tr h="0">
                <a:tc>
                  <a:txBody>
                    <a:bodyPr/>
                    <a:lstStyle/>
                    <a:p>
                      <a:pPr algn="just">
                        <a:spcAft>
                          <a:spcPts val="0"/>
                        </a:spcAft>
                      </a:pPr>
                      <a:r>
                        <a:rPr lang="fr-BE" sz="2300" dirty="0">
                          <a:solidFill>
                            <a:schemeClr val="tx1"/>
                          </a:solidFill>
                          <a:effectLst/>
                        </a:rPr>
                        <a:t>Sur la partie comprise entre </a:t>
                      </a:r>
                      <a:r>
                        <a:rPr lang="fr-BE" sz="2300" dirty="0" smtClean="0">
                          <a:solidFill>
                            <a:schemeClr val="tx1"/>
                          </a:solidFill>
                          <a:effectLst/>
                        </a:rPr>
                        <a:t>1.187,01 </a:t>
                      </a:r>
                      <a:r>
                        <a:rPr lang="fr-BE" sz="2300" dirty="0">
                          <a:solidFill>
                            <a:schemeClr val="tx1"/>
                          </a:solidFill>
                          <a:effectLst/>
                        </a:rPr>
                        <a:t>et </a:t>
                      </a:r>
                      <a:r>
                        <a:rPr lang="fr-BE" sz="2300" dirty="0" smtClean="0">
                          <a:solidFill>
                            <a:schemeClr val="tx1"/>
                          </a:solidFill>
                          <a:effectLst/>
                        </a:rPr>
                        <a:t>1.309€</a:t>
                      </a:r>
                      <a:endParaRPr lang="fr-BE" sz="2300" dirty="0">
                        <a:solidFill>
                          <a:schemeClr val="tx1"/>
                        </a:solidFill>
                        <a:effectLst/>
                        <a:latin typeface="Cambria"/>
                        <a:ea typeface="Calibri"/>
                        <a:cs typeface="Times New Roman"/>
                      </a:endParaRPr>
                    </a:p>
                  </a:txBody>
                  <a:tcPr marL="68580" marR="68580" marT="0" marB="0" anchor="ctr">
                    <a:solidFill>
                      <a:srgbClr val="92D050">
                        <a:alpha val="25000"/>
                      </a:srgbClr>
                    </a:solidFill>
                  </a:tcPr>
                </a:tc>
                <a:tc>
                  <a:txBody>
                    <a:bodyPr/>
                    <a:lstStyle/>
                    <a:p>
                      <a:pPr algn="ctr">
                        <a:spcAft>
                          <a:spcPts val="0"/>
                        </a:spcAft>
                      </a:pPr>
                      <a:r>
                        <a:rPr lang="fr-BE" sz="2300" dirty="0">
                          <a:effectLst/>
                        </a:rPr>
                        <a:t>30% (= max </a:t>
                      </a:r>
                      <a:r>
                        <a:rPr lang="fr-BE" sz="2300" dirty="0" smtClean="0">
                          <a:effectLst/>
                        </a:rPr>
                        <a:t>36,60€</a:t>
                      </a:r>
                      <a:r>
                        <a:rPr lang="fr-BE" sz="2300" dirty="0">
                          <a:effectLst/>
                        </a:rPr>
                        <a:t>)</a:t>
                      </a:r>
                      <a:endParaRPr lang="fr-BE" sz="2300" dirty="0">
                        <a:effectLst/>
                        <a:latin typeface="Cambria"/>
                        <a:ea typeface="Calibri"/>
                        <a:cs typeface="Times New Roman"/>
                      </a:endParaRPr>
                    </a:p>
                  </a:txBody>
                  <a:tcPr marL="68580" marR="68580" marT="0" marB="0" anchor="ctr">
                    <a:solidFill>
                      <a:srgbClr val="92D050">
                        <a:alpha val="25000"/>
                      </a:srgbClr>
                    </a:solidFill>
                  </a:tcPr>
                </a:tc>
                <a:extLst>
                  <a:ext uri="{0D108BD9-81ED-4DB2-BD59-A6C34878D82A}">
                    <a16:rowId xmlns:a16="http://schemas.microsoft.com/office/drawing/2014/main" xmlns="" val="10003"/>
                  </a:ext>
                </a:extLst>
              </a:tr>
              <a:tr h="0">
                <a:tc>
                  <a:txBody>
                    <a:bodyPr/>
                    <a:lstStyle/>
                    <a:p>
                      <a:pPr algn="just">
                        <a:spcAft>
                          <a:spcPts val="0"/>
                        </a:spcAft>
                      </a:pPr>
                      <a:r>
                        <a:rPr lang="fr-BE" sz="2300" dirty="0">
                          <a:solidFill>
                            <a:schemeClr val="tx1"/>
                          </a:solidFill>
                          <a:effectLst/>
                        </a:rPr>
                        <a:t>Sur la partie comprise entre </a:t>
                      </a:r>
                      <a:r>
                        <a:rPr lang="fr-BE" sz="2300" dirty="0" smtClean="0">
                          <a:solidFill>
                            <a:schemeClr val="tx1"/>
                          </a:solidFill>
                          <a:effectLst/>
                        </a:rPr>
                        <a:t>1.309,01 </a:t>
                      </a:r>
                      <a:r>
                        <a:rPr lang="fr-BE" sz="2300" dirty="0">
                          <a:solidFill>
                            <a:schemeClr val="tx1"/>
                          </a:solidFill>
                          <a:effectLst/>
                        </a:rPr>
                        <a:t>et </a:t>
                      </a:r>
                      <a:r>
                        <a:rPr lang="fr-BE" sz="2300" dirty="0" smtClean="0">
                          <a:solidFill>
                            <a:schemeClr val="tx1"/>
                          </a:solidFill>
                          <a:effectLst/>
                        </a:rPr>
                        <a:t>1.432€</a:t>
                      </a:r>
                      <a:endParaRPr lang="fr-BE" sz="2300" dirty="0">
                        <a:solidFill>
                          <a:schemeClr val="tx1"/>
                        </a:solidFill>
                        <a:effectLst/>
                        <a:latin typeface="Cambria"/>
                        <a:ea typeface="Calibri"/>
                        <a:cs typeface="Times New Roman"/>
                      </a:endParaRPr>
                    </a:p>
                  </a:txBody>
                  <a:tcPr marL="68580" marR="68580" marT="0" marB="0" anchor="ctr">
                    <a:solidFill>
                      <a:srgbClr val="92D050">
                        <a:alpha val="25000"/>
                      </a:srgbClr>
                    </a:solidFill>
                  </a:tcPr>
                </a:tc>
                <a:tc>
                  <a:txBody>
                    <a:bodyPr/>
                    <a:lstStyle/>
                    <a:p>
                      <a:pPr algn="ctr">
                        <a:spcAft>
                          <a:spcPts val="0"/>
                        </a:spcAft>
                      </a:pPr>
                      <a:r>
                        <a:rPr lang="fr-BE" sz="2300" dirty="0">
                          <a:effectLst/>
                        </a:rPr>
                        <a:t>40%(= max </a:t>
                      </a:r>
                      <a:r>
                        <a:rPr lang="fr-BE" sz="2300" dirty="0" smtClean="0">
                          <a:effectLst/>
                        </a:rPr>
                        <a:t>49,20€</a:t>
                      </a:r>
                      <a:r>
                        <a:rPr lang="fr-BE" sz="2300" dirty="0">
                          <a:effectLst/>
                        </a:rPr>
                        <a:t>)</a:t>
                      </a:r>
                      <a:endParaRPr lang="fr-BE" sz="2300" dirty="0">
                        <a:effectLst/>
                        <a:latin typeface="Cambria"/>
                        <a:ea typeface="Calibri"/>
                        <a:cs typeface="Times New Roman"/>
                      </a:endParaRPr>
                    </a:p>
                  </a:txBody>
                  <a:tcPr marL="68580" marR="68580" marT="0" marB="0" anchor="ctr">
                    <a:solidFill>
                      <a:srgbClr val="92D050">
                        <a:alpha val="25000"/>
                      </a:srgbClr>
                    </a:solidFill>
                  </a:tcPr>
                </a:tc>
                <a:extLst>
                  <a:ext uri="{0D108BD9-81ED-4DB2-BD59-A6C34878D82A}">
                    <a16:rowId xmlns:a16="http://schemas.microsoft.com/office/drawing/2014/main" xmlns="" val="10004"/>
                  </a:ext>
                </a:extLst>
              </a:tr>
              <a:tr h="0">
                <a:tc>
                  <a:txBody>
                    <a:bodyPr/>
                    <a:lstStyle/>
                    <a:p>
                      <a:pPr algn="just">
                        <a:spcAft>
                          <a:spcPts val="0"/>
                        </a:spcAft>
                      </a:pPr>
                      <a:r>
                        <a:rPr lang="fr-BE" sz="2300" dirty="0">
                          <a:solidFill>
                            <a:schemeClr val="tx1"/>
                          </a:solidFill>
                          <a:effectLst/>
                        </a:rPr>
                        <a:t>Sur la partie supérieure à </a:t>
                      </a:r>
                      <a:r>
                        <a:rPr lang="fr-BE" sz="2300" dirty="0" smtClean="0">
                          <a:solidFill>
                            <a:schemeClr val="tx1"/>
                          </a:solidFill>
                          <a:effectLst/>
                        </a:rPr>
                        <a:t>1.432€</a:t>
                      </a:r>
                      <a:endParaRPr lang="fr-BE" sz="2300" dirty="0">
                        <a:solidFill>
                          <a:schemeClr val="tx1"/>
                        </a:solidFill>
                        <a:effectLst/>
                        <a:latin typeface="Cambria"/>
                        <a:ea typeface="Calibri"/>
                        <a:cs typeface="Times New Roman"/>
                      </a:endParaRPr>
                    </a:p>
                  </a:txBody>
                  <a:tcPr marL="68580" marR="68580" marT="0" marB="0" anchor="ctr">
                    <a:solidFill>
                      <a:srgbClr val="92D050">
                        <a:alpha val="25000"/>
                      </a:srgbClr>
                    </a:solidFill>
                  </a:tcPr>
                </a:tc>
                <a:tc>
                  <a:txBody>
                    <a:bodyPr/>
                    <a:lstStyle/>
                    <a:p>
                      <a:pPr algn="ctr">
                        <a:spcAft>
                          <a:spcPts val="0"/>
                        </a:spcAft>
                      </a:pPr>
                      <a:r>
                        <a:rPr lang="fr-BE" sz="2300" dirty="0">
                          <a:effectLst/>
                        </a:rPr>
                        <a:t>TOUT</a:t>
                      </a:r>
                      <a:endParaRPr lang="fr-BE" sz="2300" dirty="0">
                        <a:effectLst/>
                        <a:latin typeface="Cambria"/>
                        <a:ea typeface="Calibri"/>
                        <a:cs typeface="Times New Roman"/>
                      </a:endParaRPr>
                    </a:p>
                  </a:txBody>
                  <a:tcPr marL="68580" marR="68580" marT="0" marB="0" anchor="ctr">
                    <a:solidFill>
                      <a:srgbClr val="92D050">
                        <a:alpha val="25000"/>
                      </a:srgbClr>
                    </a:solidFill>
                  </a:tcPr>
                </a:tc>
                <a:extLst>
                  <a:ext uri="{0D108BD9-81ED-4DB2-BD59-A6C34878D82A}">
                    <a16:rowId xmlns:a16="http://schemas.microsoft.com/office/drawing/2014/main" xmlns="" val="10005"/>
                  </a:ext>
                </a:extLst>
              </a:tr>
            </a:tbl>
          </a:graphicData>
        </a:graphic>
      </p:graphicFrame>
      <p:sp>
        <p:nvSpPr>
          <p:cNvPr id="7" name="ZoneTexte 6"/>
          <p:cNvSpPr txBox="1"/>
          <p:nvPr/>
        </p:nvSpPr>
        <p:spPr>
          <a:xfrm>
            <a:off x="824200" y="910461"/>
            <a:ext cx="8047524" cy="646331"/>
          </a:xfrm>
          <a:prstGeom prst="rect">
            <a:avLst/>
          </a:prstGeom>
          <a:noFill/>
        </p:spPr>
        <p:txBody>
          <a:bodyPr wrap="none" rtlCol="0">
            <a:spAutoFit/>
          </a:bodyPr>
          <a:lstStyle/>
          <a:p>
            <a:r>
              <a:rPr lang="fr-BE" dirty="0" smtClean="0">
                <a:latin typeface="Constantia" panose="02030602050306030303" pitchFamily="18" charset="0"/>
              </a:rPr>
              <a:t>Article 1409 §1</a:t>
            </a:r>
            <a:r>
              <a:rPr lang="fr-BE" baseline="30000" dirty="0" smtClean="0">
                <a:latin typeface="Constantia" panose="02030602050306030303" pitchFamily="18" charset="0"/>
              </a:rPr>
              <a:t>er</a:t>
            </a:r>
            <a:r>
              <a:rPr lang="fr-BE" dirty="0" smtClean="0">
                <a:latin typeface="Constantia" panose="02030602050306030303" pitchFamily="18" charset="0"/>
              </a:rPr>
              <a:t> et 1409 bis (rémunération et assimilation + revenus atypiques ):</a:t>
            </a:r>
          </a:p>
          <a:p>
            <a:endParaRPr lang="fr-BE" dirty="0"/>
          </a:p>
        </p:txBody>
      </p:sp>
      <p:sp>
        <p:nvSpPr>
          <p:cNvPr id="9" name="ZoneTexte 8"/>
          <p:cNvSpPr txBox="1"/>
          <p:nvPr/>
        </p:nvSpPr>
        <p:spPr>
          <a:xfrm>
            <a:off x="395536" y="6165304"/>
            <a:ext cx="2667269" cy="369332"/>
          </a:xfrm>
          <a:prstGeom prst="rect">
            <a:avLst/>
          </a:prstGeom>
          <a:noFill/>
        </p:spPr>
        <p:txBody>
          <a:bodyPr wrap="none" rtlCol="0">
            <a:spAutoFit/>
          </a:bodyPr>
          <a:lstStyle/>
          <a:p>
            <a:r>
              <a:rPr lang="fr-BE" dirty="0" smtClean="0">
                <a:latin typeface="Constantia" panose="02030602050306030303" pitchFamily="18" charset="0"/>
              </a:rPr>
              <a:t>+ 68€ par enfant à charge</a:t>
            </a:r>
            <a:endParaRPr lang="fr-BE" dirty="0">
              <a:latin typeface="Constantia" panose="02030602050306030303" pitchFamily="18" charset="0"/>
            </a:endParaRPr>
          </a:p>
        </p:txBody>
      </p:sp>
    </p:spTree>
    <p:extLst>
      <p:ext uri="{BB962C8B-B14F-4D97-AF65-F5344CB8AC3E}">
        <p14:creationId xmlns:p14="http://schemas.microsoft.com/office/powerpoint/2010/main" val="23288918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23529" y="404664"/>
            <a:ext cx="8568952" cy="923330"/>
          </a:xfrm>
          <a:prstGeom prst="rect">
            <a:avLst/>
          </a:prstGeom>
          <a:noFill/>
        </p:spPr>
        <p:txBody>
          <a:bodyPr wrap="square" rtlCol="0">
            <a:spAutoFit/>
          </a:bodyPr>
          <a:lstStyle/>
          <a:p>
            <a:pPr algn="just"/>
            <a:r>
              <a:rPr lang="fr-BE" dirty="0" smtClean="0">
                <a:latin typeface="Constantia" panose="02030602050306030303" pitchFamily="18" charset="0"/>
              </a:rPr>
              <a:t>Article 1409 §1</a:t>
            </a:r>
            <a:r>
              <a:rPr lang="fr-BE" baseline="30000" dirty="0" smtClean="0">
                <a:latin typeface="Constantia" panose="02030602050306030303" pitchFamily="18" charset="0"/>
              </a:rPr>
              <a:t>er bis</a:t>
            </a:r>
            <a:r>
              <a:rPr lang="fr-BE" dirty="0" smtClean="0">
                <a:latin typeface="Constantia" panose="02030602050306030303" pitchFamily="18" charset="0"/>
              </a:rPr>
              <a:t> et 1410 §1</a:t>
            </a:r>
            <a:r>
              <a:rPr lang="fr-BE" baseline="30000" dirty="0" smtClean="0">
                <a:latin typeface="Constantia" panose="02030602050306030303" pitchFamily="18" charset="0"/>
              </a:rPr>
              <a:t>er</a:t>
            </a:r>
            <a:r>
              <a:rPr lang="fr-BE" dirty="0" smtClean="0">
                <a:latin typeface="Constantia" panose="02030602050306030303" pitchFamily="18" charset="0"/>
              </a:rPr>
              <a:t> (revenus professionnels qui ne sont pas de la rémunération + revenus de remplacement</a:t>
            </a:r>
          </a:p>
          <a:p>
            <a:endParaRPr lang="fr-BE" dirty="0"/>
          </a:p>
        </p:txBody>
      </p:sp>
      <p:graphicFrame>
        <p:nvGraphicFramePr>
          <p:cNvPr id="5" name="Tableau 4"/>
          <p:cNvGraphicFramePr>
            <a:graphicFrameLocks noGrp="1"/>
          </p:cNvGraphicFramePr>
          <p:nvPr>
            <p:extLst>
              <p:ext uri="{D42A27DB-BD31-4B8C-83A1-F6EECF244321}">
                <p14:modId xmlns:p14="http://schemas.microsoft.com/office/powerpoint/2010/main" val="2130105236"/>
              </p:ext>
            </p:extLst>
          </p:nvPr>
        </p:nvGraphicFramePr>
        <p:xfrm>
          <a:off x="539552" y="1916832"/>
          <a:ext cx="7776864" cy="2103120"/>
        </p:xfrm>
        <a:graphic>
          <a:graphicData uri="http://schemas.openxmlformats.org/drawingml/2006/table">
            <a:tbl>
              <a:tblPr firstRow="1" firstCol="1" bandRow="1">
                <a:tableStyleId>{5C22544A-7EE6-4342-B048-85BDC9FD1C3A}</a:tableStyleId>
              </a:tblPr>
              <a:tblGrid>
                <a:gridCol w="5065079">
                  <a:extLst>
                    <a:ext uri="{9D8B030D-6E8A-4147-A177-3AD203B41FA5}">
                      <a16:colId xmlns:a16="http://schemas.microsoft.com/office/drawing/2014/main" xmlns="" val="20000"/>
                    </a:ext>
                  </a:extLst>
                </a:gridCol>
                <a:gridCol w="2711785">
                  <a:extLst>
                    <a:ext uri="{9D8B030D-6E8A-4147-A177-3AD203B41FA5}">
                      <a16:colId xmlns:a16="http://schemas.microsoft.com/office/drawing/2014/main" xmlns="" val="20001"/>
                    </a:ext>
                  </a:extLst>
                </a:gridCol>
              </a:tblGrid>
              <a:tr h="0">
                <a:tc>
                  <a:txBody>
                    <a:bodyPr/>
                    <a:lstStyle/>
                    <a:p>
                      <a:pPr algn="just">
                        <a:spcAft>
                          <a:spcPts val="0"/>
                        </a:spcAft>
                      </a:pPr>
                      <a:r>
                        <a:rPr lang="fr-BE" sz="2300" dirty="0">
                          <a:solidFill>
                            <a:schemeClr val="tx1"/>
                          </a:solidFill>
                          <a:effectLst/>
                          <a:latin typeface="Times" pitchFamily="18" charset="0"/>
                        </a:rPr>
                        <a:t>Sur la partie inférieure à </a:t>
                      </a:r>
                      <a:r>
                        <a:rPr lang="fr-BE" sz="2300" dirty="0" smtClean="0">
                          <a:solidFill>
                            <a:schemeClr val="tx1"/>
                          </a:solidFill>
                          <a:effectLst/>
                          <a:latin typeface="Times" pitchFamily="18" charset="0"/>
                        </a:rPr>
                        <a:t>1.105€</a:t>
                      </a:r>
                      <a:endParaRPr lang="fr-BE" sz="2300" dirty="0">
                        <a:solidFill>
                          <a:schemeClr val="tx1"/>
                        </a:solidFill>
                        <a:effectLst/>
                        <a:latin typeface="Times" pitchFamily="18" charset="0"/>
                        <a:ea typeface="Calibri"/>
                        <a:cs typeface="Times New Roman"/>
                      </a:endParaRPr>
                    </a:p>
                  </a:txBody>
                  <a:tcPr marL="68580" marR="68580" marT="0" marB="0" anchor="ctr">
                    <a:solidFill>
                      <a:srgbClr val="92D050">
                        <a:alpha val="31000"/>
                      </a:srgbClr>
                    </a:solidFill>
                  </a:tcPr>
                </a:tc>
                <a:tc>
                  <a:txBody>
                    <a:bodyPr/>
                    <a:lstStyle/>
                    <a:p>
                      <a:pPr algn="just">
                        <a:spcAft>
                          <a:spcPts val="0"/>
                        </a:spcAft>
                      </a:pPr>
                      <a:r>
                        <a:rPr lang="fr-BE" sz="2300" dirty="0">
                          <a:solidFill>
                            <a:schemeClr val="tx1"/>
                          </a:solidFill>
                          <a:effectLst/>
                          <a:latin typeface="Times" pitchFamily="18" charset="0"/>
                        </a:rPr>
                        <a:t>RIEN</a:t>
                      </a:r>
                      <a:endParaRPr lang="fr-BE" sz="2300" dirty="0">
                        <a:solidFill>
                          <a:schemeClr val="tx1"/>
                        </a:solidFill>
                        <a:effectLst/>
                        <a:latin typeface="Times" pitchFamily="18" charset="0"/>
                        <a:ea typeface="Calibri"/>
                        <a:cs typeface="Times New Roman"/>
                      </a:endParaRPr>
                    </a:p>
                  </a:txBody>
                  <a:tcPr marL="68580" marR="68580" marT="0" marB="0" anchor="ctr">
                    <a:solidFill>
                      <a:srgbClr val="92D050">
                        <a:alpha val="31000"/>
                      </a:srgbClr>
                    </a:solidFill>
                  </a:tcPr>
                </a:tc>
                <a:extLst>
                  <a:ext uri="{0D108BD9-81ED-4DB2-BD59-A6C34878D82A}">
                    <a16:rowId xmlns:a16="http://schemas.microsoft.com/office/drawing/2014/main" xmlns="" val="10000"/>
                  </a:ext>
                </a:extLst>
              </a:tr>
              <a:tr h="0">
                <a:tc>
                  <a:txBody>
                    <a:bodyPr/>
                    <a:lstStyle/>
                    <a:p>
                      <a:pPr algn="just">
                        <a:spcAft>
                          <a:spcPts val="0"/>
                        </a:spcAft>
                      </a:pPr>
                      <a:r>
                        <a:rPr lang="fr-BE" sz="2300" dirty="0">
                          <a:solidFill>
                            <a:schemeClr val="tx1"/>
                          </a:solidFill>
                          <a:effectLst/>
                          <a:latin typeface="Times" pitchFamily="18" charset="0"/>
                        </a:rPr>
                        <a:t>Sur la partie située entre </a:t>
                      </a:r>
                      <a:r>
                        <a:rPr lang="fr-BE" sz="2300" dirty="0" smtClean="0">
                          <a:solidFill>
                            <a:schemeClr val="tx1"/>
                          </a:solidFill>
                          <a:effectLst/>
                          <a:latin typeface="Times" pitchFamily="18" charset="0"/>
                        </a:rPr>
                        <a:t>1.105,01 </a:t>
                      </a:r>
                      <a:r>
                        <a:rPr lang="fr-BE" sz="2300" dirty="0">
                          <a:solidFill>
                            <a:schemeClr val="tx1"/>
                          </a:solidFill>
                          <a:effectLst/>
                          <a:latin typeface="Times" pitchFamily="18" charset="0"/>
                        </a:rPr>
                        <a:t>et </a:t>
                      </a:r>
                      <a:r>
                        <a:rPr lang="fr-BE" sz="2300" dirty="0" smtClean="0">
                          <a:solidFill>
                            <a:schemeClr val="tx1"/>
                          </a:solidFill>
                          <a:effectLst/>
                          <a:latin typeface="Times" pitchFamily="18" charset="0"/>
                        </a:rPr>
                        <a:t>1.187€</a:t>
                      </a:r>
                      <a:endParaRPr lang="fr-BE" sz="2300" dirty="0">
                        <a:solidFill>
                          <a:schemeClr val="tx1"/>
                        </a:solidFill>
                        <a:effectLst/>
                        <a:latin typeface="Times" pitchFamily="18" charset="0"/>
                        <a:ea typeface="Calibri"/>
                        <a:cs typeface="Times New Roman"/>
                      </a:endParaRPr>
                    </a:p>
                  </a:txBody>
                  <a:tcPr marL="68580" marR="68580" marT="0" marB="0" anchor="ctr">
                    <a:solidFill>
                      <a:srgbClr val="92D050">
                        <a:alpha val="31000"/>
                      </a:srgbClr>
                    </a:solidFill>
                  </a:tcPr>
                </a:tc>
                <a:tc>
                  <a:txBody>
                    <a:bodyPr/>
                    <a:lstStyle/>
                    <a:p>
                      <a:pPr algn="just">
                        <a:spcAft>
                          <a:spcPts val="0"/>
                        </a:spcAft>
                      </a:pPr>
                      <a:r>
                        <a:rPr lang="fr-BE" sz="2300" b="1" dirty="0">
                          <a:effectLst/>
                          <a:latin typeface="Times" pitchFamily="18" charset="0"/>
                        </a:rPr>
                        <a:t>20% (= max </a:t>
                      </a:r>
                      <a:r>
                        <a:rPr lang="fr-BE" sz="2300" b="1" dirty="0" smtClean="0">
                          <a:effectLst/>
                          <a:latin typeface="Times" pitchFamily="18" charset="0"/>
                        </a:rPr>
                        <a:t>16,40€</a:t>
                      </a:r>
                      <a:r>
                        <a:rPr lang="fr-BE" sz="2300" b="1" dirty="0">
                          <a:effectLst/>
                          <a:latin typeface="Times" pitchFamily="18" charset="0"/>
                        </a:rPr>
                        <a:t>)</a:t>
                      </a:r>
                      <a:endParaRPr lang="fr-BE" sz="2300" b="1" dirty="0">
                        <a:effectLst/>
                        <a:latin typeface="Times" pitchFamily="18" charset="0"/>
                        <a:ea typeface="Calibri"/>
                        <a:cs typeface="Times New Roman"/>
                      </a:endParaRPr>
                    </a:p>
                  </a:txBody>
                  <a:tcPr marL="68580" marR="68580" marT="0" marB="0" anchor="ctr">
                    <a:solidFill>
                      <a:srgbClr val="92D050">
                        <a:alpha val="31000"/>
                      </a:srgbClr>
                    </a:solidFill>
                  </a:tcPr>
                </a:tc>
                <a:extLst>
                  <a:ext uri="{0D108BD9-81ED-4DB2-BD59-A6C34878D82A}">
                    <a16:rowId xmlns:a16="http://schemas.microsoft.com/office/drawing/2014/main" xmlns="" val="10001"/>
                  </a:ext>
                </a:extLst>
              </a:tr>
              <a:tr h="0">
                <a:tc>
                  <a:txBody>
                    <a:bodyPr/>
                    <a:lstStyle/>
                    <a:p>
                      <a:pPr algn="just">
                        <a:spcAft>
                          <a:spcPts val="0"/>
                        </a:spcAft>
                      </a:pPr>
                      <a:r>
                        <a:rPr lang="fr-BE" sz="2300" dirty="0">
                          <a:solidFill>
                            <a:schemeClr val="tx1"/>
                          </a:solidFill>
                          <a:effectLst/>
                          <a:latin typeface="Times" pitchFamily="18" charset="0"/>
                        </a:rPr>
                        <a:t>Sur la partie située entre </a:t>
                      </a:r>
                      <a:r>
                        <a:rPr lang="fr-BE" sz="2300" dirty="0" smtClean="0">
                          <a:solidFill>
                            <a:schemeClr val="tx1"/>
                          </a:solidFill>
                          <a:effectLst/>
                          <a:latin typeface="Times" pitchFamily="18" charset="0"/>
                        </a:rPr>
                        <a:t>1.187,01 </a:t>
                      </a:r>
                      <a:r>
                        <a:rPr lang="fr-BE" sz="2300" dirty="0">
                          <a:solidFill>
                            <a:schemeClr val="tx1"/>
                          </a:solidFill>
                          <a:effectLst/>
                          <a:latin typeface="Times" pitchFamily="18" charset="0"/>
                        </a:rPr>
                        <a:t>et </a:t>
                      </a:r>
                      <a:r>
                        <a:rPr lang="fr-BE" sz="2300" dirty="0" smtClean="0">
                          <a:solidFill>
                            <a:schemeClr val="tx1"/>
                          </a:solidFill>
                          <a:effectLst/>
                          <a:latin typeface="Times" pitchFamily="18" charset="0"/>
                        </a:rPr>
                        <a:t>1.432€</a:t>
                      </a:r>
                      <a:endParaRPr lang="fr-BE" sz="2300" dirty="0">
                        <a:solidFill>
                          <a:schemeClr val="tx1"/>
                        </a:solidFill>
                        <a:effectLst/>
                        <a:latin typeface="Times" pitchFamily="18" charset="0"/>
                        <a:ea typeface="Calibri"/>
                        <a:cs typeface="Times New Roman"/>
                      </a:endParaRPr>
                    </a:p>
                  </a:txBody>
                  <a:tcPr marL="68580" marR="68580" marT="0" marB="0" anchor="ctr">
                    <a:solidFill>
                      <a:srgbClr val="92D050">
                        <a:alpha val="31000"/>
                      </a:srgbClr>
                    </a:solidFill>
                  </a:tcPr>
                </a:tc>
                <a:tc>
                  <a:txBody>
                    <a:bodyPr/>
                    <a:lstStyle/>
                    <a:p>
                      <a:pPr algn="just">
                        <a:spcAft>
                          <a:spcPts val="0"/>
                        </a:spcAft>
                      </a:pPr>
                      <a:r>
                        <a:rPr lang="fr-BE" sz="2300" b="1" dirty="0">
                          <a:effectLst/>
                          <a:latin typeface="Times" pitchFamily="18" charset="0"/>
                        </a:rPr>
                        <a:t>40% (=max. </a:t>
                      </a:r>
                      <a:r>
                        <a:rPr lang="fr-BE" sz="2300" b="1" dirty="0" smtClean="0">
                          <a:effectLst/>
                          <a:latin typeface="Times" pitchFamily="18" charset="0"/>
                        </a:rPr>
                        <a:t>98,00</a:t>
                      </a:r>
                      <a:r>
                        <a:rPr lang="fr-BE" sz="2300" b="1" dirty="0">
                          <a:effectLst/>
                          <a:latin typeface="Times" pitchFamily="18" charset="0"/>
                        </a:rPr>
                        <a:t>€)</a:t>
                      </a:r>
                      <a:endParaRPr lang="fr-BE" sz="2300" b="1" dirty="0">
                        <a:effectLst/>
                        <a:latin typeface="Times" pitchFamily="18" charset="0"/>
                        <a:ea typeface="Calibri"/>
                        <a:cs typeface="Times New Roman"/>
                      </a:endParaRPr>
                    </a:p>
                  </a:txBody>
                  <a:tcPr marL="68580" marR="68580" marT="0" marB="0" anchor="ctr">
                    <a:solidFill>
                      <a:srgbClr val="92D050">
                        <a:alpha val="31000"/>
                      </a:srgbClr>
                    </a:solidFill>
                  </a:tcPr>
                </a:tc>
                <a:extLst>
                  <a:ext uri="{0D108BD9-81ED-4DB2-BD59-A6C34878D82A}">
                    <a16:rowId xmlns:a16="http://schemas.microsoft.com/office/drawing/2014/main" xmlns="" val="10002"/>
                  </a:ext>
                </a:extLst>
              </a:tr>
              <a:tr h="0">
                <a:tc>
                  <a:txBody>
                    <a:bodyPr/>
                    <a:lstStyle/>
                    <a:p>
                      <a:pPr algn="just">
                        <a:spcAft>
                          <a:spcPts val="0"/>
                        </a:spcAft>
                      </a:pPr>
                      <a:r>
                        <a:rPr lang="fr-BE" sz="2300" dirty="0">
                          <a:solidFill>
                            <a:schemeClr val="tx1"/>
                          </a:solidFill>
                          <a:effectLst/>
                          <a:latin typeface="Times" pitchFamily="18" charset="0"/>
                        </a:rPr>
                        <a:t>Sur la partie supérieure à </a:t>
                      </a:r>
                      <a:r>
                        <a:rPr lang="fr-BE" sz="2300" dirty="0" smtClean="0">
                          <a:solidFill>
                            <a:schemeClr val="tx1"/>
                          </a:solidFill>
                          <a:effectLst/>
                          <a:latin typeface="Times" pitchFamily="18" charset="0"/>
                        </a:rPr>
                        <a:t>1.432€</a:t>
                      </a:r>
                      <a:endParaRPr lang="fr-BE" sz="2300" dirty="0">
                        <a:solidFill>
                          <a:schemeClr val="tx1"/>
                        </a:solidFill>
                        <a:effectLst/>
                        <a:latin typeface="Times" pitchFamily="18" charset="0"/>
                        <a:ea typeface="Calibri"/>
                        <a:cs typeface="Times New Roman"/>
                      </a:endParaRPr>
                    </a:p>
                  </a:txBody>
                  <a:tcPr marL="68580" marR="68580" marT="0" marB="0" anchor="ctr">
                    <a:solidFill>
                      <a:srgbClr val="92D050">
                        <a:alpha val="31000"/>
                      </a:srgbClr>
                    </a:solidFill>
                  </a:tcPr>
                </a:tc>
                <a:tc>
                  <a:txBody>
                    <a:bodyPr/>
                    <a:lstStyle/>
                    <a:p>
                      <a:pPr algn="just">
                        <a:spcAft>
                          <a:spcPts val="0"/>
                        </a:spcAft>
                      </a:pPr>
                      <a:r>
                        <a:rPr lang="fr-BE" sz="2300" b="1" dirty="0">
                          <a:effectLst/>
                          <a:latin typeface="Times" pitchFamily="18" charset="0"/>
                        </a:rPr>
                        <a:t>TOUT</a:t>
                      </a:r>
                      <a:endParaRPr lang="fr-BE" sz="2300" b="1" dirty="0">
                        <a:effectLst/>
                        <a:latin typeface="Times" pitchFamily="18" charset="0"/>
                        <a:ea typeface="Calibri"/>
                        <a:cs typeface="Times New Roman"/>
                      </a:endParaRPr>
                    </a:p>
                  </a:txBody>
                  <a:tcPr marL="68580" marR="68580" marT="0" marB="0" anchor="ctr">
                    <a:solidFill>
                      <a:srgbClr val="92D050">
                        <a:alpha val="31000"/>
                      </a:srgbClr>
                    </a:solidFill>
                  </a:tcPr>
                </a:tc>
                <a:extLst>
                  <a:ext uri="{0D108BD9-81ED-4DB2-BD59-A6C34878D82A}">
                    <a16:rowId xmlns:a16="http://schemas.microsoft.com/office/drawing/2014/main" xmlns="" val="10003"/>
                  </a:ext>
                </a:extLst>
              </a:tr>
            </a:tbl>
          </a:graphicData>
        </a:graphic>
      </p:graphicFrame>
      <p:sp>
        <p:nvSpPr>
          <p:cNvPr id="6" name="ZoneTexte 5"/>
          <p:cNvSpPr txBox="1"/>
          <p:nvPr/>
        </p:nvSpPr>
        <p:spPr>
          <a:xfrm>
            <a:off x="355577" y="5517232"/>
            <a:ext cx="2667269" cy="369332"/>
          </a:xfrm>
          <a:prstGeom prst="rect">
            <a:avLst/>
          </a:prstGeom>
          <a:noFill/>
        </p:spPr>
        <p:txBody>
          <a:bodyPr wrap="none" rtlCol="0">
            <a:spAutoFit/>
          </a:bodyPr>
          <a:lstStyle/>
          <a:p>
            <a:r>
              <a:rPr lang="fr-BE" dirty="0" smtClean="0">
                <a:latin typeface="Constantia" panose="02030602050306030303" pitchFamily="18" charset="0"/>
              </a:rPr>
              <a:t>+ 68€ par enfant à charge</a:t>
            </a:r>
            <a:endParaRPr lang="fr-BE" dirty="0">
              <a:latin typeface="Constantia" panose="02030602050306030303" pitchFamily="18" charset="0"/>
            </a:endParaRPr>
          </a:p>
        </p:txBody>
      </p:sp>
    </p:spTree>
    <p:extLst>
      <p:ext uri="{BB962C8B-B14F-4D97-AF65-F5344CB8AC3E}">
        <p14:creationId xmlns:p14="http://schemas.microsoft.com/office/powerpoint/2010/main" val="29548034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95536" y="188640"/>
            <a:ext cx="2578463" cy="369332"/>
          </a:xfrm>
          <a:prstGeom prst="rect">
            <a:avLst/>
          </a:prstGeom>
          <a:noFill/>
        </p:spPr>
        <p:txBody>
          <a:bodyPr wrap="none" rtlCol="0">
            <a:spAutoFit/>
          </a:bodyPr>
          <a:lstStyle/>
          <a:p>
            <a:r>
              <a:rPr lang="fr-BE" u="sng" dirty="0" smtClean="0">
                <a:latin typeface="Constantia" panose="02030602050306030303" pitchFamily="18" charset="0"/>
              </a:rPr>
              <a:t>En cours au parlement…</a:t>
            </a:r>
            <a:endParaRPr lang="fr-BE" u="sng" dirty="0">
              <a:latin typeface="Constantia" panose="02030602050306030303" pitchFamily="18" charset="0"/>
            </a:endParaRPr>
          </a:p>
        </p:txBody>
      </p:sp>
      <p:sp>
        <p:nvSpPr>
          <p:cNvPr id="5" name="Rectangle 4"/>
          <p:cNvSpPr/>
          <p:nvPr/>
        </p:nvSpPr>
        <p:spPr>
          <a:xfrm>
            <a:off x="251520" y="570580"/>
            <a:ext cx="8496944" cy="6019853"/>
          </a:xfrm>
          <a:prstGeom prst="rect">
            <a:avLst/>
          </a:prstGeom>
        </p:spPr>
        <p:txBody>
          <a:bodyPr wrap="square">
            <a:spAutoFit/>
          </a:bodyPr>
          <a:lstStyle/>
          <a:p>
            <a:pPr algn="just">
              <a:lnSpc>
                <a:spcPct val="107000"/>
              </a:lnSpc>
              <a:spcAft>
                <a:spcPts val="0"/>
              </a:spcAft>
            </a:pPr>
            <a:r>
              <a:rPr lang="fr-BE" dirty="0" smtClean="0">
                <a:solidFill>
                  <a:srgbClr val="00B050"/>
                </a:solidFill>
                <a:latin typeface="Constantia" panose="02030602050306030303" pitchFamily="18" charset="0"/>
                <a:ea typeface="Calibri" panose="020F0502020204030204" pitchFamily="34" charset="0"/>
                <a:cs typeface="Times New Roman" panose="02020603050405020304" pitchFamily="18" charset="0"/>
              </a:rPr>
              <a:t>1) Proposition </a:t>
            </a:r>
            <a:r>
              <a:rPr lang="fr-BE" dirty="0">
                <a:solidFill>
                  <a:srgbClr val="00B050"/>
                </a:solidFill>
                <a:latin typeface="Constantia" panose="02030602050306030303" pitchFamily="18" charset="0"/>
                <a:ea typeface="Calibri" panose="020F0502020204030204" pitchFamily="34" charset="0"/>
                <a:cs typeface="Times New Roman" panose="02020603050405020304" pitchFamily="18" charset="0"/>
              </a:rPr>
              <a:t>de loi du 16 mars 2017</a:t>
            </a:r>
            <a:r>
              <a:rPr lang="fr-BE" i="1" dirty="0">
                <a:solidFill>
                  <a:srgbClr val="00B050"/>
                </a:solidFill>
                <a:latin typeface="Georgia" panose="02040502050405020303" pitchFamily="18" charset="0"/>
                <a:ea typeface="Calibri" panose="020F0502020204030204" pitchFamily="34" charset="0"/>
                <a:cs typeface="Times New Roman" panose="02020603050405020304" pitchFamily="18" charset="0"/>
              </a:rPr>
              <a:t> « </a:t>
            </a:r>
            <a:r>
              <a:rPr lang="fr-BE" i="1" dirty="0">
                <a:solidFill>
                  <a:srgbClr val="00B050"/>
                </a:solidFill>
                <a:latin typeface="Constantia" panose="02030602050306030303" pitchFamily="18" charset="0"/>
                <a:ea typeface="Calibri" panose="020F0502020204030204" pitchFamily="34" charset="0"/>
                <a:cs typeface="Times New Roman" panose="02020603050405020304" pitchFamily="18" charset="0"/>
              </a:rPr>
              <a:t>visant à instaurer la possibilité d'immobilisation des véhicules automoteurs saisis dans le cadre d'une saisie-exécution mobilière </a:t>
            </a:r>
            <a:r>
              <a:rPr lang="fr-BE" dirty="0">
                <a:solidFill>
                  <a:srgbClr val="00B050"/>
                </a:solidFill>
                <a:latin typeface="Constantia" panose="02030602050306030303" pitchFamily="18" charset="0"/>
                <a:ea typeface="Calibri" panose="020F0502020204030204" pitchFamily="34" charset="0"/>
                <a:cs typeface="Times New Roman" panose="02020603050405020304" pitchFamily="18" charset="0"/>
              </a:rPr>
              <a:t>». </a:t>
            </a:r>
            <a:endParaRPr lang="fr-BE"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BE" sz="1200" dirty="0">
                <a:latin typeface="Constantia" panose="02030602050306030303" pitchFamily="18" charset="0"/>
                <a:ea typeface="Calibri" panose="020F0502020204030204" pitchFamily="34" charset="0"/>
                <a:cs typeface="Times New Roman" panose="02020603050405020304" pitchFamily="18" charset="0"/>
              </a:rPr>
              <a:t>Cette proposition de loi (qui est au tout début de son parcours législatif) prévoit la possibilité d’immobiliser physiquement (sabot ou enlèvement) un véhicule au cours d’une saisie exécution dans certaines circonstances. Il faut que la saisie ait lieu sur base d’un titre exécutoire délivré pour non-paiement des taxes de mise en circulation et/ou de circulation ou pour non-paiement des primes de l’assurance RC</a:t>
            </a:r>
            <a:r>
              <a:rPr lang="fr-BE" sz="1200" dirty="0" smtClean="0">
                <a:latin typeface="Constantia" panose="02030602050306030303" pitchFamily="18" charset="0"/>
                <a:ea typeface="Calibri" panose="020F0502020204030204" pitchFamily="34" charset="0"/>
                <a:cs typeface="Times New Roman" panose="02020603050405020304" pitchFamily="18" charset="0"/>
              </a:rPr>
              <a:t>.</a:t>
            </a:r>
          </a:p>
          <a:p>
            <a:pPr algn="just">
              <a:lnSpc>
                <a:spcPct val="107000"/>
              </a:lnSpc>
              <a:spcAft>
                <a:spcPts val="0"/>
              </a:spcAft>
            </a:pPr>
            <a:endParaRPr lang="fr-BE" sz="1200" dirty="0">
              <a:latin typeface="Constantia" panose="02030602050306030303"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fr-BE" sz="1200" dirty="0" smtClean="0">
                <a:latin typeface="Constantia" panose="02030602050306030303" pitchFamily="18" charset="0"/>
                <a:ea typeface="Calibri" panose="020F0502020204030204" pitchFamily="34" charset="0"/>
                <a:cs typeface="Times New Roman" panose="02020603050405020304" pitchFamily="18" charset="0"/>
              </a:rPr>
              <a:t>2) </a:t>
            </a:r>
            <a:r>
              <a:rPr lang="fr-BE" dirty="0">
                <a:solidFill>
                  <a:srgbClr val="00B050"/>
                </a:solidFill>
                <a:latin typeface="Constantia" panose="02030602050306030303" pitchFamily="18" charset="0"/>
                <a:ea typeface="Calibri" panose="020F0502020204030204" pitchFamily="34" charset="0"/>
                <a:cs typeface="Times New Roman" panose="02020603050405020304" pitchFamily="18" charset="0"/>
              </a:rPr>
              <a:t>Proposition de loi modifiant l'arrêté royal du 30 novembre 1976 fixant le tarif des actes accomplis par les huissiers de justice en matière civile et commerciale ainsi que celui de certaines allocations concernant les droits de recette et les droits </a:t>
            </a:r>
            <a:r>
              <a:rPr lang="fr-BE" dirty="0" smtClean="0">
                <a:solidFill>
                  <a:srgbClr val="00B050"/>
                </a:solidFill>
                <a:latin typeface="Constantia" panose="02030602050306030303" pitchFamily="18" charset="0"/>
                <a:ea typeface="Calibri" panose="020F0502020204030204" pitchFamily="34" charset="0"/>
                <a:cs typeface="Times New Roman" panose="02020603050405020304" pitchFamily="18" charset="0"/>
              </a:rPr>
              <a:t>d'acompte (Doc: 54Ch 2876)</a:t>
            </a:r>
          </a:p>
          <a:p>
            <a:pPr algn="just">
              <a:lnSpc>
                <a:spcPct val="107000"/>
              </a:lnSpc>
              <a:spcAft>
                <a:spcPts val="0"/>
              </a:spcAft>
            </a:pPr>
            <a:endParaRPr lang="fr-BE" sz="1200" dirty="0">
              <a:solidFill>
                <a:srgbClr val="00B050"/>
              </a:solidFill>
              <a:latin typeface="Constantia" panose="02030602050306030303"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fr-BE" dirty="0" smtClean="0">
                <a:solidFill>
                  <a:srgbClr val="00B050"/>
                </a:solidFill>
                <a:latin typeface="Constantia" panose="02030602050306030303" pitchFamily="18" charset="0"/>
                <a:ea typeface="Calibri" panose="020F0502020204030204" pitchFamily="34" charset="0"/>
                <a:cs typeface="Times New Roman" panose="02020603050405020304" pitchFamily="18" charset="0"/>
              </a:rPr>
              <a:t>3)</a:t>
            </a:r>
            <a:r>
              <a:rPr lang="fr-BE" i="1" dirty="0"/>
              <a:t> </a:t>
            </a:r>
            <a:r>
              <a:rPr lang="fr-BE" dirty="0">
                <a:solidFill>
                  <a:srgbClr val="00B050"/>
                </a:solidFill>
                <a:latin typeface="Constantia" panose="02030602050306030303" pitchFamily="18" charset="0"/>
                <a:ea typeface="Calibri" panose="020F0502020204030204" pitchFamily="34" charset="0"/>
                <a:cs typeface="Times New Roman" panose="02020603050405020304" pitchFamily="18" charset="0"/>
              </a:rPr>
              <a:t>Proposition de loi modifiant le Code judiciaire, en vue d'éviter les ventes publiques inintéressantes pour le créancier. (54Ch2514) </a:t>
            </a:r>
          </a:p>
          <a:p>
            <a:pPr algn="just">
              <a:lnSpc>
                <a:spcPct val="107000"/>
              </a:lnSpc>
              <a:spcAft>
                <a:spcPts val="0"/>
              </a:spcAft>
            </a:pPr>
            <a:endParaRPr lang="fr-BE" dirty="0">
              <a:solidFill>
                <a:srgbClr val="00B050"/>
              </a:solidFill>
              <a:latin typeface="Constantia" panose="02030602050306030303"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fr-BE" dirty="0">
                <a:solidFill>
                  <a:srgbClr val="00B050"/>
                </a:solidFill>
                <a:latin typeface="Constantia" panose="02030602050306030303" pitchFamily="18" charset="0"/>
                <a:ea typeface="Calibri" panose="020F0502020204030204" pitchFamily="34" charset="0"/>
                <a:cs typeface="Times New Roman" panose="02020603050405020304" pitchFamily="18" charset="0"/>
              </a:rPr>
              <a:t>4) Proposition de loi modifiant le Code judiciaire en ce qui concerne les biens insaisissables. (54 </a:t>
            </a:r>
            <a:r>
              <a:rPr lang="fr-BE" dirty="0" err="1" smtClean="0">
                <a:solidFill>
                  <a:srgbClr val="00B050"/>
                </a:solidFill>
                <a:latin typeface="Constantia" panose="02030602050306030303" pitchFamily="18" charset="0"/>
                <a:ea typeface="Calibri" panose="020F0502020204030204" pitchFamily="34" charset="0"/>
                <a:cs typeface="Times New Roman" panose="02020603050405020304" pitchFamily="18" charset="0"/>
              </a:rPr>
              <a:t>Ch</a:t>
            </a:r>
            <a:r>
              <a:rPr lang="fr-BE" dirty="0" smtClean="0">
                <a:solidFill>
                  <a:srgbClr val="00B050"/>
                </a:solidFill>
                <a:latin typeface="Constantia" panose="02030602050306030303" pitchFamily="18" charset="0"/>
                <a:ea typeface="Calibri" panose="020F0502020204030204" pitchFamily="34" charset="0"/>
                <a:cs typeface="Times New Roman" panose="02020603050405020304" pitchFamily="18" charset="0"/>
              </a:rPr>
              <a:t> 2515)</a:t>
            </a:r>
          </a:p>
          <a:p>
            <a:pPr algn="just">
              <a:lnSpc>
                <a:spcPct val="107000"/>
              </a:lnSpc>
              <a:spcAft>
                <a:spcPts val="0"/>
              </a:spcAft>
            </a:pPr>
            <a:endParaRPr lang="fr-BE" dirty="0">
              <a:solidFill>
                <a:srgbClr val="00B050"/>
              </a:solidFill>
              <a:latin typeface="Constantia" panose="02030602050306030303"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fr-BE" dirty="0">
                <a:solidFill>
                  <a:srgbClr val="00B050"/>
                </a:solidFill>
                <a:latin typeface="Constantia" panose="02030602050306030303" pitchFamily="18" charset="0"/>
                <a:ea typeface="Calibri" panose="020F0502020204030204" pitchFamily="34" charset="0"/>
                <a:cs typeface="Times New Roman" panose="02020603050405020304" pitchFamily="18" charset="0"/>
              </a:rPr>
              <a:t>5) Proposition de loi modifiant le Code de droit économique, en ce qui concerne les intérêts de retard et les dommages-intérêts en cas de non-paiement d'une facture (54 </a:t>
            </a:r>
            <a:r>
              <a:rPr lang="fr-BE" dirty="0" err="1" smtClean="0">
                <a:solidFill>
                  <a:srgbClr val="00B050"/>
                </a:solidFill>
                <a:latin typeface="Constantia" panose="02030602050306030303" pitchFamily="18" charset="0"/>
                <a:ea typeface="Calibri" panose="020F0502020204030204" pitchFamily="34" charset="0"/>
                <a:cs typeface="Times New Roman" panose="02020603050405020304" pitchFamily="18" charset="0"/>
              </a:rPr>
              <a:t>Ch</a:t>
            </a:r>
            <a:r>
              <a:rPr lang="fr-BE" dirty="0" smtClean="0">
                <a:solidFill>
                  <a:srgbClr val="00B050"/>
                </a:solidFill>
                <a:latin typeface="Constantia" panose="02030602050306030303" pitchFamily="18" charset="0"/>
                <a:ea typeface="Calibri" panose="020F0502020204030204" pitchFamily="34" charset="0"/>
                <a:cs typeface="Times New Roman" panose="02020603050405020304" pitchFamily="18" charset="0"/>
              </a:rPr>
              <a:t> 2878).</a:t>
            </a:r>
            <a:endParaRPr lang="fr-BE" dirty="0">
              <a:solidFill>
                <a:srgbClr val="00B050"/>
              </a:solidFill>
              <a:latin typeface="Constantia" panose="0203060205030603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94008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fin&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620688"/>
            <a:ext cx="6765871"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52258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1549</TotalTime>
  <Words>3601</Words>
  <Application>Microsoft Office PowerPoint</Application>
  <PresentationFormat>On-screen Show (4:3)</PresentationFormat>
  <Paragraphs>444</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Les nouvelles règles en matière d’appel et d’opposition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Sylvie2</dc:creator>
  <cp:lastModifiedBy>Romain Knapen</cp:lastModifiedBy>
  <cp:revision>154</cp:revision>
  <cp:lastPrinted>2018-06-14T08:44:32Z</cp:lastPrinted>
  <dcterms:created xsi:type="dcterms:W3CDTF">2017-06-20T14:13:10Z</dcterms:created>
  <dcterms:modified xsi:type="dcterms:W3CDTF">2018-06-29T10:41:44Z</dcterms:modified>
</cp:coreProperties>
</file>