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65" r:id="rId2"/>
    <p:sldId id="433" r:id="rId3"/>
    <p:sldId id="344" r:id="rId4"/>
    <p:sldId id="402" r:id="rId5"/>
    <p:sldId id="395" r:id="rId6"/>
    <p:sldId id="392" r:id="rId7"/>
    <p:sldId id="409" r:id="rId8"/>
    <p:sldId id="411" r:id="rId9"/>
    <p:sldId id="393" r:id="rId10"/>
    <p:sldId id="414" r:id="rId11"/>
    <p:sldId id="390" r:id="rId12"/>
    <p:sldId id="410" r:id="rId13"/>
    <p:sldId id="432" r:id="rId14"/>
    <p:sldId id="416" r:id="rId15"/>
    <p:sldId id="418" r:id="rId16"/>
    <p:sldId id="423" r:id="rId17"/>
    <p:sldId id="421" r:id="rId18"/>
    <p:sldId id="424" r:id="rId19"/>
    <p:sldId id="422" r:id="rId20"/>
    <p:sldId id="425" r:id="rId21"/>
    <p:sldId id="426" r:id="rId22"/>
    <p:sldId id="427" r:id="rId23"/>
    <p:sldId id="429" r:id="rId24"/>
    <p:sldId id="430" r:id="rId25"/>
    <p:sldId id="431" r:id="rId26"/>
    <p:sldId id="285" r:id="rId27"/>
  </p:sldIdLst>
  <p:sldSz cx="9144000" cy="6858000" type="screen4x3"/>
  <p:notesSz cx="6797675" cy="9928225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harlot, Pierre" initials="CP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33"/>
    <a:srgbClr val="E49A06"/>
    <a:srgbClr val="EAB200"/>
    <a:srgbClr val="FABE00"/>
    <a:srgbClr val="FFD333"/>
    <a:srgbClr val="FFD6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108" autoAdjust="0"/>
    <p:restoredTop sz="81279" autoAdjust="0"/>
  </p:normalViewPr>
  <p:slideViewPr>
    <p:cSldViewPr>
      <p:cViewPr varScale="1">
        <p:scale>
          <a:sx n="93" d="100"/>
          <a:sy n="93" d="100"/>
        </p:scale>
        <p:origin x="232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00" d="100"/>
          <a:sy n="100" d="100"/>
        </p:scale>
        <p:origin x="-2850" y="216"/>
      </p:cViewPr>
      <p:guideLst>
        <p:guide orient="horz" pos="3128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" y="4"/>
            <a:ext cx="2945660" cy="498135"/>
          </a:xfrm>
          <a:prstGeom prst="rect">
            <a:avLst/>
          </a:prstGeom>
        </p:spPr>
        <p:txBody>
          <a:bodyPr vert="horz" lIns="90543" tIns="45274" rIns="90543" bIns="45274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7" y="4"/>
            <a:ext cx="2945660" cy="498135"/>
          </a:xfrm>
          <a:prstGeom prst="rect">
            <a:avLst/>
          </a:prstGeom>
        </p:spPr>
        <p:txBody>
          <a:bodyPr vert="horz" lIns="90543" tIns="45274" rIns="90543" bIns="45274" rtlCol="0"/>
          <a:lstStyle>
            <a:lvl1pPr algn="r">
              <a:defRPr sz="1200"/>
            </a:lvl1pPr>
          </a:lstStyle>
          <a:p>
            <a:fld id="{1CEE680A-5543-4C79-BB61-DDA873C8E9A8}" type="datetimeFigureOut">
              <a:rPr lang="nl-BE" smtClean="0"/>
              <a:t>28/04/2021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4" y="9430091"/>
            <a:ext cx="2945660" cy="498134"/>
          </a:xfrm>
          <a:prstGeom prst="rect">
            <a:avLst/>
          </a:prstGeom>
        </p:spPr>
        <p:txBody>
          <a:bodyPr vert="horz" lIns="90543" tIns="45274" rIns="90543" bIns="45274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7" y="9430091"/>
            <a:ext cx="2945660" cy="498134"/>
          </a:xfrm>
          <a:prstGeom prst="rect">
            <a:avLst/>
          </a:prstGeom>
        </p:spPr>
        <p:txBody>
          <a:bodyPr vert="horz" lIns="90543" tIns="45274" rIns="90543" bIns="45274" rtlCol="0" anchor="b"/>
          <a:lstStyle>
            <a:lvl1pPr algn="r">
              <a:defRPr sz="1200"/>
            </a:lvl1pPr>
          </a:lstStyle>
          <a:p>
            <a:fld id="{2D67B6BD-E7C8-4390-BE25-6AB71EB50E92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956852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4" y="4"/>
            <a:ext cx="2945660" cy="496412"/>
          </a:xfrm>
          <a:prstGeom prst="rect">
            <a:avLst/>
          </a:prstGeom>
        </p:spPr>
        <p:txBody>
          <a:bodyPr vert="horz" lIns="90543" tIns="45274" rIns="90543" bIns="45274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50447" y="4"/>
            <a:ext cx="2945660" cy="496412"/>
          </a:xfrm>
          <a:prstGeom prst="rect">
            <a:avLst/>
          </a:prstGeom>
        </p:spPr>
        <p:txBody>
          <a:bodyPr vert="horz" lIns="90543" tIns="45274" rIns="90543" bIns="45274" rtlCol="0"/>
          <a:lstStyle>
            <a:lvl1pPr algn="r">
              <a:defRPr sz="1200"/>
            </a:lvl1pPr>
          </a:lstStyle>
          <a:p>
            <a:fld id="{3694B5A1-11AD-49B8-BD3D-BC47CB184AD4}" type="datetimeFigureOut">
              <a:rPr lang="nl-BE" smtClean="0"/>
              <a:t>28/04/2021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543" tIns="45274" rIns="90543" bIns="45274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79768" y="4715911"/>
            <a:ext cx="5438140" cy="4467701"/>
          </a:xfrm>
          <a:prstGeom prst="rect">
            <a:avLst/>
          </a:prstGeom>
        </p:spPr>
        <p:txBody>
          <a:bodyPr vert="horz" lIns="90543" tIns="45274" rIns="90543" bIns="45274" rtlCol="0"/>
          <a:lstStyle/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BE" dirty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4" y="9430094"/>
            <a:ext cx="2945660" cy="496412"/>
          </a:xfrm>
          <a:prstGeom prst="rect">
            <a:avLst/>
          </a:prstGeom>
        </p:spPr>
        <p:txBody>
          <a:bodyPr vert="horz" lIns="90543" tIns="45274" rIns="90543" bIns="45274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50447" y="9430094"/>
            <a:ext cx="2945660" cy="496412"/>
          </a:xfrm>
          <a:prstGeom prst="rect">
            <a:avLst/>
          </a:prstGeom>
        </p:spPr>
        <p:txBody>
          <a:bodyPr vert="horz" lIns="90543" tIns="45274" rIns="90543" bIns="45274" rtlCol="0" anchor="b"/>
          <a:lstStyle>
            <a:lvl1pPr algn="r">
              <a:defRPr sz="1200"/>
            </a:lvl1pPr>
          </a:lstStyle>
          <a:p>
            <a:fld id="{D3C6F0B1-ECE1-4EDA-A127-FCEA79CD1ED8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445951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07079">
              <a:defRPr/>
            </a:pPr>
            <a:endParaRPr lang="nl-BE" altLang="fr-FR" baseline="0" dirty="0" smtClean="0">
              <a:latin typeface="Arial" pitchFamily="34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C6F0B1-ECE1-4EDA-A127-FCEA79CD1ED8}" type="slidenum">
              <a:rPr lang="nl-BE" smtClean="0"/>
              <a:t>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159843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35753" indent="-282982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31928" indent="-226386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584697" indent="-226386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37468" indent="-226386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490238" indent="-22638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43009" indent="-22638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395780" indent="-22638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48551" indent="-22638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0430052-9087-4C10-8711-C9AE6A8A5B3C}" type="slidenum">
              <a:rPr kumimoji="0" lang="en-US" alt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89000" y="995363"/>
            <a:ext cx="4964113" cy="3724275"/>
          </a:xfrm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889" y="4716230"/>
            <a:ext cx="4983903" cy="4469925"/>
          </a:xfrm>
          <a:noFill/>
        </p:spPr>
        <p:txBody>
          <a:bodyPr/>
          <a:lstStyle/>
          <a:p>
            <a:endParaRPr lang="nl-BE" baseline="0" dirty="0" smtClean="0"/>
          </a:p>
        </p:txBody>
      </p:sp>
      <p:sp>
        <p:nvSpPr>
          <p:cNvPr id="11269" name="Text Box 4"/>
          <p:cNvSpPr txBox="1">
            <a:spLocks noChangeArrowheads="1"/>
          </p:cNvSpPr>
          <p:nvPr/>
        </p:nvSpPr>
        <p:spPr bwMode="auto">
          <a:xfrm>
            <a:off x="1132422" y="1786066"/>
            <a:ext cx="4537606" cy="3073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553" tIns="45278" rIns="90553" bIns="45278">
            <a:spAutoFit/>
          </a:bodyPr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endParaRPr kumimoji="1" lang="en-US" alt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76379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35753" indent="-282982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31928" indent="-226386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584697" indent="-226386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37468" indent="-226386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490238" indent="-22638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43009" indent="-22638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395780" indent="-22638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48551" indent="-22638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</a:pPr>
            <a:fld id="{E0430052-9087-4C10-8711-C9AE6A8A5B3C}" type="slidenum">
              <a:rPr lang="en-US" altLang="fr-FR"/>
              <a:pPr>
                <a:spcBef>
                  <a:spcPct val="0"/>
                </a:spcBef>
              </a:pPr>
              <a:t>3</a:t>
            </a:fld>
            <a:endParaRPr lang="en-US" altLang="fr-FR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89000" y="995363"/>
            <a:ext cx="4964113" cy="3724275"/>
          </a:xfrm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889" y="4716230"/>
            <a:ext cx="4983903" cy="4469925"/>
          </a:xfrm>
          <a:noFill/>
        </p:spPr>
        <p:txBody>
          <a:bodyPr/>
          <a:lstStyle/>
          <a:p>
            <a:endParaRPr lang="nl-BE" baseline="0" dirty="0" smtClean="0"/>
          </a:p>
        </p:txBody>
      </p:sp>
      <p:sp>
        <p:nvSpPr>
          <p:cNvPr id="11269" name="Text Box 4"/>
          <p:cNvSpPr txBox="1">
            <a:spLocks noChangeArrowheads="1"/>
          </p:cNvSpPr>
          <p:nvPr/>
        </p:nvSpPr>
        <p:spPr bwMode="auto">
          <a:xfrm>
            <a:off x="1132422" y="1786066"/>
            <a:ext cx="4537606" cy="3073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553" tIns="45278" rIns="90553" bIns="45278">
            <a:spAutoFit/>
          </a:bodyPr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kumimoji="1" lang="en-US" altLang="fr-FR" sz="1400">
                <a:latin typeface="Times New Roman" pitchFamily="18" charset="0"/>
              </a:rPr>
              <a:t> </a:t>
            </a:r>
            <a:endParaRPr kumimoji="1" lang="en-US" altLang="fr-FR" sz="240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73815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35753" indent="-282982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31928" indent="-226386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584697" indent="-226386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37468" indent="-226386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490238" indent="-22638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43009" indent="-22638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395780" indent="-22638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48551" indent="-22638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</a:pPr>
            <a:fld id="{E0430052-9087-4C10-8711-C9AE6A8A5B3C}" type="slidenum">
              <a:rPr lang="en-US" altLang="fr-FR"/>
              <a:pPr>
                <a:spcBef>
                  <a:spcPct val="0"/>
                </a:spcBef>
              </a:pPr>
              <a:t>4</a:t>
            </a:fld>
            <a:endParaRPr lang="en-US" altLang="fr-FR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89000" y="995363"/>
            <a:ext cx="4964113" cy="3724275"/>
          </a:xfrm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889" y="4716230"/>
            <a:ext cx="4983903" cy="4469925"/>
          </a:xfrm>
          <a:noFill/>
        </p:spPr>
        <p:txBody>
          <a:bodyPr/>
          <a:lstStyle/>
          <a:p>
            <a:r>
              <a:rPr lang="en-US" baseline="0" dirty="0" err="1" smtClean="0"/>
              <a:t>Expliquer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qu’est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une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plainte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fondée</a:t>
            </a:r>
            <a:endParaRPr lang="nl-BE" baseline="0" dirty="0" smtClean="0"/>
          </a:p>
        </p:txBody>
      </p:sp>
      <p:sp>
        <p:nvSpPr>
          <p:cNvPr id="11269" name="Text Box 4"/>
          <p:cNvSpPr txBox="1">
            <a:spLocks noChangeArrowheads="1"/>
          </p:cNvSpPr>
          <p:nvPr/>
        </p:nvSpPr>
        <p:spPr bwMode="auto">
          <a:xfrm>
            <a:off x="1132422" y="1786066"/>
            <a:ext cx="4537606" cy="3073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553" tIns="45278" rIns="90553" bIns="45278">
            <a:spAutoFit/>
          </a:bodyPr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kumimoji="1" lang="en-US" altLang="fr-FR" sz="1400">
                <a:latin typeface="Times New Roman" pitchFamily="18" charset="0"/>
              </a:rPr>
              <a:t> </a:t>
            </a:r>
            <a:endParaRPr kumimoji="1" lang="en-US" altLang="fr-FR" sz="240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34487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Compétents</a:t>
            </a:r>
            <a:r>
              <a:rPr lang="en-US" dirty="0" smtClean="0"/>
              <a:t> pour </a:t>
            </a:r>
            <a:r>
              <a:rPr lang="en-US" dirty="0" err="1" smtClean="0"/>
              <a:t>impôts</a:t>
            </a:r>
            <a:r>
              <a:rPr lang="en-US" dirty="0" smtClean="0"/>
              <a:t>, DIV, allocations et attestations handicap, carte ID</a:t>
            </a:r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C6F0B1-ECE1-4EDA-A127-FCEA79CD1ED8}" type="slidenum">
              <a:rPr lang="nl-BE" smtClean="0"/>
              <a:t>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507962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Ombudsmans</a:t>
            </a:r>
            <a:r>
              <a:rPr lang="en-US" dirty="0" smtClean="0"/>
              <a:t> </a:t>
            </a:r>
            <a:r>
              <a:rPr lang="en-US" dirty="0" err="1" smtClean="0"/>
              <a:t>spécifiques</a:t>
            </a:r>
            <a:r>
              <a:rPr lang="en-US" dirty="0" smtClean="0"/>
              <a:t> </a:t>
            </a:r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C6F0B1-ECE1-4EDA-A127-FCEA79CD1ED8}" type="slidenum">
              <a:rPr lang="nl-BE" smtClean="0"/>
              <a:t>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109081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35753" indent="-282982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31928" indent="-226386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584697" indent="-226386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37468" indent="-226386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490238" indent="-22638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43009" indent="-22638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395780" indent="-22638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48551" indent="-22638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</a:pPr>
            <a:fld id="{E0430052-9087-4C10-8711-C9AE6A8A5B3C}" type="slidenum">
              <a:rPr lang="en-US" altLang="fr-FR"/>
              <a:pPr>
                <a:spcBef>
                  <a:spcPct val="0"/>
                </a:spcBef>
              </a:pPr>
              <a:t>7</a:t>
            </a:fld>
            <a:endParaRPr lang="en-US" altLang="fr-FR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89000" y="995363"/>
            <a:ext cx="4964113" cy="3724275"/>
          </a:xfrm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889" y="4716230"/>
            <a:ext cx="4983903" cy="4469925"/>
          </a:xfrm>
          <a:noFill/>
        </p:spPr>
        <p:txBody>
          <a:bodyPr/>
          <a:lstStyle/>
          <a:p>
            <a:endParaRPr lang="nl-BE" baseline="0" dirty="0" smtClean="0"/>
          </a:p>
        </p:txBody>
      </p:sp>
      <p:sp>
        <p:nvSpPr>
          <p:cNvPr id="11269" name="Text Box 4"/>
          <p:cNvSpPr txBox="1">
            <a:spLocks noChangeArrowheads="1"/>
          </p:cNvSpPr>
          <p:nvPr/>
        </p:nvSpPr>
        <p:spPr bwMode="auto">
          <a:xfrm>
            <a:off x="1132422" y="1786066"/>
            <a:ext cx="4537606" cy="3073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553" tIns="45278" rIns="90553" bIns="45278">
            <a:spAutoFit/>
          </a:bodyPr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kumimoji="1" lang="en-US" altLang="fr-FR" sz="1400">
                <a:latin typeface="Times New Roman" pitchFamily="18" charset="0"/>
              </a:rPr>
              <a:t> </a:t>
            </a:r>
            <a:endParaRPr kumimoji="1" lang="en-US" altLang="fr-FR" sz="240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76741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C6F0B1-ECE1-4EDA-A127-FCEA79CD1ED8}" type="slidenum">
              <a:rPr lang="nl-BE" smtClean="0"/>
              <a:t>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159843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 accueil et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204864"/>
            <a:ext cx="7772400" cy="1470025"/>
          </a:xfrm>
        </p:spPr>
        <p:txBody>
          <a:bodyPr/>
          <a:lstStyle/>
          <a:p>
            <a:r>
              <a:rPr lang="fr-FR" dirty="0" smtClean="0"/>
              <a:t>Modifiez le style du titre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933056"/>
            <a:ext cx="6400800" cy="98296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nl-BE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 smtClean="0"/>
              <a:t>Présentation pour XXX donnée le  XX/XX/XX</a:t>
            </a:r>
            <a:endParaRPr lang="nl-BE" dirty="0"/>
          </a:p>
        </p:txBody>
      </p:sp>
      <p:sp>
        <p:nvSpPr>
          <p:cNvPr id="12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3563888" y="638132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8B58FA-11FC-49FA-AFF4-EA86F25C16C2}" type="slidenum">
              <a:rPr lang="nl-BE" smtClean="0"/>
              <a:pPr/>
              <a:t>‹#›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0214820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obj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fr-FR" dirty="0" smtClean="0"/>
              <a:t>Modifiez le style du titre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nl-BE" dirty="0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3563888" y="638132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1E088A-634D-471E-AFFF-85C6AE24B583}" type="slidenum">
              <a:rPr lang="nl-BE" smtClean="0"/>
              <a:pPr/>
              <a:t>‹#›</a:t>
            </a:fld>
            <a:endParaRPr lang="nl-BE" dirty="0"/>
          </a:p>
        </p:txBody>
      </p:sp>
      <p:sp>
        <p:nvSpPr>
          <p:cNvPr id="6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r>
              <a:rPr lang="fr-FR" dirty="0" smtClean="0"/>
              <a:t>Présentation pour XXX donnée le  XX/XX/XX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9165847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3563888" y="638132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C03D28-25EF-4B1B-BB0A-AAF3B0CB25B7}" type="slidenum">
              <a:rPr lang="nl-BE" smtClean="0"/>
              <a:pPr/>
              <a:t>‹#›</a:t>
            </a:fld>
            <a:endParaRPr lang="nl-BE" dirty="0"/>
          </a:p>
        </p:txBody>
      </p:sp>
      <p:sp>
        <p:nvSpPr>
          <p:cNvPr id="6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r>
              <a:rPr lang="fr-FR" dirty="0" smtClean="0"/>
              <a:t>Présentation pour XXX donnée le  XX/XX/XX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2815673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nl-BE"/>
          </a:p>
        </p:txBody>
      </p:sp>
      <p:sp>
        <p:nvSpPr>
          <p:cNvPr id="8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3563888" y="638132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080518-748D-4A29-A460-5CB2607325E6}" type="slidenum">
              <a:rPr lang="nl-BE" smtClean="0"/>
              <a:pPr/>
              <a:t>‹#›</a:t>
            </a:fld>
            <a:endParaRPr lang="nl-BE" dirty="0"/>
          </a:p>
        </p:txBody>
      </p:sp>
      <p:sp>
        <p:nvSpPr>
          <p:cNvPr id="7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r>
              <a:rPr lang="fr-FR" dirty="0" smtClean="0"/>
              <a:t>Présentation pour XXX donnée le  XX/XX/XX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0641814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nl-BE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nl-BE"/>
          </a:p>
        </p:txBody>
      </p:sp>
      <p:sp>
        <p:nvSpPr>
          <p:cNvPr id="10" name="Tijdelijke aanduiding voor dianummer 5"/>
          <p:cNvSpPr>
            <a:spLocks noGrp="1"/>
          </p:cNvSpPr>
          <p:nvPr>
            <p:ph type="sldNum" sz="quarter" idx="11"/>
          </p:nvPr>
        </p:nvSpPr>
        <p:spPr>
          <a:xfrm>
            <a:off x="3563888" y="638132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DAA437-A48B-4189-9FBC-E24A2FE73918}" type="slidenum">
              <a:rPr lang="nl-BE" smtClean="0"/>
              <a:pPr/>
              <a:t>‹#›</a:t>
            </a:fld>
            <a:endParaRPr lang="nl-BE" dirty="0"/>
          </a:p>
        </p:txBody>
      </p:sp>
      <p:sp>
        <p:nvSpPr>
          <p:cNvPr id="9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r>
              <a:rPr lang="fr-FR" dirty="0" smtClean="0"/>
              <a:t>Présentation pour XXX donnée le  XX/XX/XX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6398725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3563888" y="638132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A95BED-E4AF-422A-8214-3D0FA0AFCCAC}" type="slidenum">
              <a:rPr lang="nl-BE" smtClean="0"/>
              <a:pPr/>
              <a:t>‹#›</a:t>
            </a:fld>
            <a:endParaRPr lang="nl-BE" dirty="0"/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r>
              <a:rPr lang="fr-FR" dirty="0" smtClean="0"/>
              <a:t>Présentation pour XXX donnée le  XX/XX/XX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782343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3563888" y="638132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94D647-0056-4AD9-A1F6-579236027E80}" type="slidenum">
              <a:rPr lang="nl-BE" smtClean="0"/>
              <a:pPr/>
              <a:t>‹#›</a:t>
            </a:fld>
            <a:endParaRPr lang="nl-BE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r>
              <a:rPr lang="fr-FR" dirty="0" smtClean="0"/>
              <a:t>Présentation pour XXX donnée le  XX/XX/XX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824820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8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3563888" y="638132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592E12-0CD7-4A00-AA67-6C59D25B21BB}" type="slidenum">
              <a:rPr lang="nl-BE" smtClean="0"/>
              <a:pPr/>
              <a:t>‹#›</a:t>
            </a:fld>
            <a:endParaRPr lang="nl-BE" dirty="0"/>
          </a:p>
        </p:txBody>
      </p:sp>
      <p:sp>
        <p:nvSpPr>
          <p:cNvPr id="7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r>
              <a:rPr lang="fr-FR" dirty="0" smtClean="0"/>
              <a:t>Présentation pour XXX donnée le  XX/XX/XX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8960668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 smtClean="0"/>
              <a:t>Cliquez sur l'icône pour ajouter une image</a:t>
            </a:r>
            <a:endParaRPr lang="nl-BE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8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3563888" y="638132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500CE1-7737-4301-927C-55EE6C7FFB84}" type="slidenum">
              <a:rPr lang="nl-BE" smtClean="0"/>
              <a:pPr/>
              <a:t>‹#›</a:t>
            </a:fld>
            <a:endParaRPr lang="nl-BE" dirty="0"/>
          </a:p>
        </p:txBody>
      </p:sp>
      <p:sp>
        <p:nvSpPr>
          <p:cNvPr id="7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r>
              <a:rPr lang="fr-FR" dirty="0" smtClean="0"/>
              <a:t>Présentation pour XXX donnée le  XX/XX/XX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3645591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nl-BE" dirty="0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3563888" y="638132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452DC8-88BC-4A11-9330-1C3FD4C5BD10}" type="slidenum">
              <a:rPr lang="nl-BE" smtClean="0"/>
              <a:pPr/>
              <a:t>‹#›</a:t>
            </a:fld>
            <a:endParaRPr lang="nl-BE" dirty="0"/>
          </a:p>
        </p:txBody>
      </p:sp>
      <p:sp>
        <p:nvSpPr>
          <p:cNvPr id="6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r>
              <a:rPr lang="fr-FR" dirty="0" smtClean="0"/>
              <a:t>Présentation pour XXX donnée le  XX/XX/XX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771358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/>
            </a:lvl1pPr>
          </a:lstStyle>
          <a:p>
            <a:fld id="{5B6B8FE1-A839-4B59-95D3-68BC1A4EED7A}" type="slidenum">
              <a:rPr lang="nl-BE" smtClean="0"/>
              <a:pPr/>
              <a:t>‹#›</a:t>
            </a:fld>
            <a:endParaRPr lang="nl-BE" dirty="0"/>
          </a:p>
        </p:txBody>
      </p:sp>
      <p:sp>
        <p:nvSpPr>
          <p:cNvPr id="7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r>
              <a:rPr lang="fr-FR" dirty="0" smtClean="0"/>
              <a:t>Présentation pour XXX donnée le  XX/XX/XX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5215157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 de 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2183929" y="2492896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 sz="2000" dirty="0" smtClean="0"/>
              <a:t>ombudsman@mediateurfederal.be 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BE" sz="2000" dirty="0" smtClean="0"/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 sz="2000" dirty="0" smtClean="0"/>
              <a:t>mediateur@mediateurfederal.be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BE" sz="2000" dirty="0" smtClean="0"/>
          </a:p>
        </p:txBody>
      </p:sp>
      <p:pic>
        <p:nvPicPr>
          <p:cNvPr id="4" name="Picture 2" descr="S:\Huisstijl\LOGO\RGB\Logo_FR_RGB_ZB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1881" y="5229200"/>
            <a:ext cx="2880320" cy="1316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1" descr="Logo_NL_RGB_ZB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1270" y="476672"/>
            <a:ext cx="3240931" cy="1226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69902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 smtClean="0"/>
              <a:t>Klik om de stijl te bewerken</a:t>
            </a:r>
            <a:endParaRPr lang="nl-BE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BE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dirty="0" smtClean="0"/>
              <a:t>Présentation pour XXX donnée le XX/XX/XX</a:t>
            </a:r>
            <a:endParaRPr lang="nl-BE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3563888" y="638132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80398C-93F7-4D07-9F03-2206F4E409CD}" type="slidenum">
              <a:rPr lang="nl-BE" smtClean="0"/>
              <a:pPr/>
              <a:t>‹#›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66624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hf hdr="0"/>
  <p:txStyles>
    <p:titleStyle>
      <a:lvl1pPr algn="ctr" defTabSz="914400" rtl="0" eaLnBrk="1" latinLnBrk="0" hangingPunct="1">
        <a:spcBef>
          <a:spcPct val="0"/>
        </a:spcBef>
        <a:buNone/>
        <a:defRPr sz="3200" b="1" kern="1200">
          <a:solidFill>
            <a:srgbClr val="990033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jp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5" Type="http://schemas.openxmlformats.org/officeDocument/2006/relationships/image" Target="../media/image11.jpeg"/><Relationship Id="rId10" Type="http://schemas.openxmlformats.org/officeDocument/2006/relationships/image" Target="../media/image6.jpeg"/><Relationship Id="rId4" Type="http://schemas.openxmlformats.org/officeDocument/2006/relationships/image" Target="../media/image10.JPG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mediateurfederal.be/fr/content/normes-de-bonne-conduite-administrative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mailto:contact@mediateurfederal.be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federaalombudsman.be/" TargetMode="External"/><Relationship Id="rId5" Type="http://schemas.openxmlformats.org/officeDocument/2006/relationships/hyperlink" Target="http://www.mediateurfederal.be/" TargetMode="External"/><Relationship Id="rId4" Type="http://schemas.openxmlformats.org/officeDocument/2006/relationships/hyperlink" Target="mailto:contact@federaalombudsman.b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386608" cy="365125"/>
          </a:xfrm>
        </p:spPr>
        <p:txBody>
          <a:bodyPr/>
          <a:lstStyle/>
          <a:p>
            <a:endParaRPr lang="fr-FR" b="1" dirty="0" smtClean="0"/>
          </a:p>
          <a:p>
            <a:endParaRPr lang="fr-FR" dirty="0" smtClean="0"/>
          </a:p>
          <a:p>
            <a:endParaRPr lang="nl-BE" dirty="0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0" y="5949280"/>
            <a:ext cx="9144000" cy="908720"/>
          </a:xfrm>
          <a:solidFill>
            <a:srgbClr val="990033"/>
          </a:solidFill>
        </p:spPr>
        <p:txBody>
          <a:bodyPr>
            <a:noAutofit/>
          </a:bodyPr>
          <a:lstStyle/>
          <a:p>
            <a:pPr marL="254000" indent="-187325">
              <a:defRPr/>
            </a:pPr>
            <a:r>
              <a:rPr lang="fr-FR" altLang="fr-FR" sz="2000" dirty="0" smtClean="0">
                <a:solidFill>
                  <a:schemeClr val="bg1"/>
                </a:solidFill>
              </a:rPr>
              <a:t>Centre d’appui médiations de dettes - 29/04/2021</a:t>
            </a:r>
            <a:endParaRPr lang="nl-BE" altLang="fr-FR" sz="2000" dirty="0">
              <a:solidFill>
                <a:schemeClr val="bg1"/>
              </a:solidFill>
            </a:endParaRPr>
          </a:p>
        </p:txBody>
      </p:sp>
      <p:sp>
        <p:nvSpPr>
          <p:cNvPr id="5" name="Titel 1"/>
          <p:cNvSpPr txBox="1">
            <a:spLocks/>
          </p:cNvSpPr>
          <p:nvPr/>
        </p:nvSpPr>
        <p:spPr>
          <a:xfrm>
            <a:off x="0" y="0"/>
            <a:ext cx="9144000" cy="1124744"/>
          </a:xfrm>
          <a:prstGeom prst="rect">
            <a:avLst/>
          </a:prstGeom>
          <a:solidFill>
            <a:srgbClr val="990033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b="1" kern="1200">
                <a:solidFill>
                  <a:srgbClr val="99003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nl-BE" dirty="0">
                <a:solidFill>
                  <a:schemeClr val="bg1"/>
                </a:solidFill>
              </a:rPr>
              <a:t>Un </a:t>
            </a:r>
            <a:r>
              <a:rPr lang="nl-BE" dirty="0" err="1">
                <a:solidFill>
                  <a:schemeClr val="bg1"/>
                </a:solidFill>
              </a:rPr>
              <a:t>problème</a:t>
            </a:r>
            <a:r>
              <a:rPr lang="nl-BE" dirty="0">
                <a:solidFill>
                  <a:schemeClr val="bg1"/>
                </a:solidFill>
              </a:rPr>
              <a:t> </a:t>
            </a:r>
            <a:r>
              <a:rPr lang="nl-BE" dirty="0" err="1">
                <a:solidFill>
                  <a:schemeClr val="bg1"/>
                </a:solidFill>
              </a:rPr>
              <a:t>avec</a:t>
            </a:r>
            <a:r>
              <a:rPr lang="nl-BE" dirty="0">
                <a:solidFill>
                  <a:schemeClr val="bg1"/>
                </a:solidFill>
              </a:rPr>
              <a:t> </a:t>
            </a:r>
            <a:r>
              <a:rPr lang="nl-BE" dirty="0" err="1" smtClean="0">
                <a:solidFill>
                  <a:schemeClr val="bg1"/>
                </a:solidFill>
              </a:rPr>
              <a:t>l’administration</a:t>
            </a:r>
            <a:r>
              <a:rPr lang="nl-BE" dirty="0" smtClean="0">
                <a:solidFill>
                  <a:schemeClr val="bg1"/>
                </a:solidFill>
              </a:rPr>
              <a:t> fédérale </a:t>
            </a:r>
            <a:r>
              <a:rPr lang="nl-BE" dirty="0">
                <a:solidFill>
                  <a:schemeClr val="bg1"/>
                </a:solidFill>
              </a:rPr>
              <a:t>? </a:t>
            </a:r>
          </a:p>
        </p:txBody>
      </p:sp>
      <p:sp>
        <p:nvSpPr>
          <p:cNvPr id="3" name="Tekstvak 2"/>
          <p:cNvSpPr txBox="1"/>
          <p:nvPr/>
        </p:nvSpPr>
        <p:spPr>
          <a:xfrm>
            <a:off x="-108520" y="1556792"/>
            <a:ext cx="925252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nl-BE" sz="4000" b="1" dirty="0" smtClean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nl-BE" sz="4000" b="1" dirty="0" smtClean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nl-BE" sz="4000" b="1" dirty="0" smtClean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nl-BE" sz="40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nl-BE" sz="40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nl-BE" sz="40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peut </a:t>
            </a:r>
            <a:r>
              <a:rPr lang="nl-BE" sz="4000" b="1" dirty="0" err="1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vous</a:t>
            </a:r>
            <a:r>
              <a:rPr lang="nl-BE" sz="40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BE" sz="4000" b="1" dirty="0" err="1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aider</a:t>
            </a:r>
            <a:r>
              <a:rPr lang="nl-BE" sz="40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!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3728" y="2107262"/>
            <a:ext cx="5182049" cy="66452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1678" y="2924944"/>
            <a:ext cx="2572124" cy="1636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444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2080" y="3092808"/>
            <a:ext cx="3316511" cy="3316511"/>
          </a:xfrm>
          <a:prstGeom prst="rect">
            <a:avLst/>
          </a:prstGeom>
        </p:spPr>
      </p:pic>
      <p:sp>
        <p:nvSpPr>
          <p:cNvPr id="10243" name="Text Box 6"/>
          <p:cNvSpPr txBox="1">
            <a:spLocks noChangeArrowheads="1"/>
          </p:cNvSpPr>
          <p:nvPr/>
        </p:nvSpPr>
        <p:spPr bwMode="auto">
          <a:xfrm>
            <a:off x="2209800" y="2590800"/>
            <a:ext cx="2514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fr-FR" alt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0246" name="AutoShape 13"/>
          <p:cNvSpPr>
            <a:spLocks noChangeArrowheads="1"/>
          </p:cNvSpPr>
          <p:nvPr/>
        </p:nvSpPr>
        <p:spPr bwMode="auto">
          <a:xfrm>
            <a:off x="6696410" y="6089650"/>
            <a:ext cx="2324100" cy="493713"/>
          </a:xfrm>
          <a:prstGeom prst="roundRect">
            <a:avLst>
              <a:gd name="adj" fmla="val 21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altLang="fr-FR" sz="900" b="0" i="0" u="none" strike="noStrike" kern="1200" cap="none" spc="0" normalizeH="0" baseline="0" noProof="0">
              <a:ln>
                <a:noFill/>
              </a:ln>
              <a:solidFill>
                <a:srgbClr val="5B6973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2" name="Titel 1"/>
          <p:cNvSpPr txBox="1">
            <a:spLocks/>
          </p:cNvSpPr>
          <p:nvPr/>
        </p:nvSpPr>
        <p:spPr>
          <a:xfrm>
            <a:off x="0" y="0"/>
            <a:ext cx="9144000" cy="1136650"/>
          </a:xfrm>
          <a:prstGeom prst="rect">
            <a:avLst/>
          </a:prstGeom>
          <a:solidFill>
            <a:srgbClr val="990033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b="1" kern="1200">
                <a:solidFill>
                  <a:srgbClr val="99003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254000" marR="0" lvl="0" indent="-187325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fr-FR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Qui </a:t>
            </a:r>
            <a:r>
              <a:rPr kumimoji="0" lang="en-US" altLang="fr-FR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sommes</a:t>
            </a:r>
            <a:r>
              <a:rPr kumimoji="0" lang="en-US" altLang="fr-FR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-nous ?</a:t>
            </a:r>
            <a:endParaRPr kumimoji="0" lang="nl-BE" altLang="fr-FR" sz="9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468313" y="1915085"/>
            <a:ext cx="83566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9875" indent="-90488" defTabSz="381000">
              <a:spcBef>
                <a:spcPct val="20000"/>
              </a:spcBef>
              <a:buChar char="•"/>
              <a:tabLst>
                <a:tab pos="269875" algn="l"/>
              </a:tabLst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381000">
              <a:spcBef>
                <a:spcPct val="20000"/>
              </a:spcBef>
              <a:buChar char="–"/>
              <a:tabLst>
                <a:tab pos="269875" algn="l"/>
              </a:tabLst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381000">
              <a:spcBef>
                <a:spcPct val="20000"/>
              </a:spcBef>
              <a:buChar char="•"/>
              <a:tabLst>
                <a:tab pos="269875" algn="l"/>
              </a:tabLst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381000">
              <a:spcBef>
                <a:spcPct val="20000"/>
              </a:spcBef>
              <a:buChar char="–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381000">
              <a:spcBef>
                <a:spcPct val="20000"/>
              </a:spcBef>
              <a:buChar char="»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179387" marR="0" lvl="0" indent="0" algn="just" defTabSz="3810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69875" algn="l"/>
              </a:tabLst>
              <a:defRPr/>
            </a:pPr>
            <a:r>
              <a:rPr kumimoji="1" lang="fr-BE" alt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744BBD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	</a:t>
            </a:r>
            <a:endParaRPr kumimoji="1" lang="fr-BE" altLang="fr-FR" sz="1800" b="1" i="0" u="none" strike="noStrike" kern="1200" cap="none" spc="0" normalizeH="0" baseline="0" noProof="0" dirty="0" smtClean="0">
              <a:ln>
                <a:noFill/>
              </a:ln>
              <a:solidFill>
                <a:srgbClr val="744BBD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179387" marR="0" lvl="0" indent="0" algn="just" defTabSz="3810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69875" algn="l"/>
              </a:tabLst>
              <a:defRPr/>
            </a:pPr>
            <a:endParaRPr kumimoji="1" lang="fr-BE" altLang="fr-FR" sz="2200" b="1" i="0" u="none" strike="noStrike" kern="1200" cap="none" spc="0" normalizeH="0" baseline="0" noProof="0" dirty="0">
              <a:ln>
                <a:noFill/>
              </a:ln>
              <a:solidFill>
                <a:srgbClr val="744BBD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395635" y="1734371"/>
            <a:ext cx="8568952" cy="5232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69875" indent="-90488" defTabSz="381000">
              <a:spcBef>
                <a:spcPct val="20000"/>
              </a:spcBef>
              <a:buChar char="•"/>
              <a:tabLst>
                <a:tab pos="269875" algn="l"/>
              </a:tabLst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381000">
              <a:spcBef>
                <a:spcPct val="20000"/>
              </a:spcBef>
              <a:buChar char="–"/>
              <a:tabLst>
                <a:tab pos="269875" algn="l"/>
              </a:tabLst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381000">
              <a:spcBef>
                <a:spcPct val="20000"/>
              </a:spcBef>
              <a:buChar char="•"/>
              <a:tabLst>
                <a:tab pos="269875" algn="l"/>
              </a:tabLst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381000">
              <a:spcBef>
                <a:spcPct val="20000"/>
              </a:spcBef>
              <a:buChar char="–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381000">
              <a:spcBef>
                <a:spcPct val="20000"/>
              </a:spcBef>
              <a:buChar char="»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637200" marR="0" lvl="0" indent="-457200" algn="just" defTabSz="3810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269875" algn="l"/>
              </a:tabLst>
              <a:defRPr/>
            </a:pPr>
            <a:endParaRPr kumimoji="1" lang="en-US" altLang="fr-FR" sz="2400" b="1" i="0" u="none" strike="noStrike" kern="1200" cap="none" spc="0" normalizeH="0" baseline="0" noProof="0" dirty="0" smtClean="0">
              <a:ln>
                <a:noFill/>
              </a:ln>
              <a:solidFill>
                <a:srgbClr val="A98D63">
                  <a:lumMod val="50000"/>
                </a:srgbClr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637200" marR="0" lvl="0" indent="-457200" algn="just" defTabSz="3810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269875" algn="l"/>
              </a:tabLst>
              <a:defRPr/>
            </a:pPr>
            <a:r>
              <a:rPr kumimoji="1" lang="en-US" altLang="fr-FR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A98D63">
                    <a:lumMod val="50000"/>
                  </a:srgbClr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équipe</a:t>
            </a:r>
            <a:r>
              <a:rPr kumimoji="1" lang="en-US" altLang="fr-F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A98D63">
                    <a:lumMod val="50000"/>
                  </a:srgbClr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de 50 </a:t>
            </a:r>
            <a:r>
              <a:rPr kumimoji="1" lang="en-US" altLang="fr-FR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A98D63">
                    <a:lumMod val="50000"/>
                  </a:srgbClr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personnes</a:t>
            </a:r>
            <a:endParaRPr kumimoji="1" lang="nl-BE" altLang="fr-FR" sz="2400" b="1" i="0" u="none" strike="noStrike" kern="1200" cap="none" spc="0" normalizeH="0" baseline="0" noProof="0" dirty="0" smtClean="0">
              <a:ln>
                <a:noFill/>
              </a:ln>
              <a:solidFill>
                <a:srgbClr val="A98D63">
                  <a:lumMod val="50000"/>
                </a:srgbClr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637200" marR="0" lvl="0" indent="-457200" algn="just" defTabSz="3810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269875" algn="l"/>
              </a:tabLst>
              <a:defRPr/>
            </a:pPr>
            <a:endParaRPr kumimoji="1" lang="en-US" altLang="fr-FR" sz="2400" b="1" i="0" u="none" strike="noStrike" kern="1200" cap="none" spc="0" normalizeH="0" baseline="0" noProof="0" dirty="0" smtClean="0">
              <a:ln>
                <a:noFill/>
              </a:ln>
              <a:solidFill>
                <a:srgbClr val="A98D63">
                  <a:lumMod val="50000"/>
                </a:srgbClr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637200" marR="0" lvl="0" indent="-457200" algn="just" defTabSz="3810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269875" algn="l"/>
              </a:tabLst>
              <a:defRPr/>
            </a:pPr>
            <a:r>
              <a:rPr kumimoji="1" lang="en-US" altLang="fr-F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A98D63">
                    <a:lumMod val="50000"/>
                  </a:srgbClr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institution </a:t>
            </a:r>
            <a:r>
              <a:rPr kumimoji="1" lang="en-US" altLang="fr-FR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A98D63">
                    <a:lumMod val="50000"/>
                  </a:srgbClr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publique</a:t>
            </a:r>
            <a:r>
              <a:rPr kumimoji="1" lang="en-US" altLang="fr-F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A98D63">
                    <a:lumMod val="50000"/>
                  </a:srgbClr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</a:t>
            </a:r>
            <a:r>
              <a:rPr kumimoji="1" lang="en-US" altLang="fr-FR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A98D63">
                    <a:lumMod val="50000"/>
                  </a:srgbClr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rattachée</a:t>
            </a:r>
            <a:r>
              <a:rPr kumimoji="1" lang="en-US" altLang="fr-F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A98D63">
                    <a:lumMod val="50000"/>
                  </a:srgbClr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au </a:t>
            </a:r>
            <a:r>
              <a:rPr kumimoji="1" lang="en-US" altLang="fr-FR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A98D63">
                    <a:lumMod val="50000"/>
                  </a:srgbClr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parlement</a:t>
            </a:r>
            <a:endParaRPr kumimoji="1" lang="nl-BE" altLang="fr-FR" sz="2400" b="1" i="0" u="none" strike="noStrike" kern="1200" cap="none" spc="0" normalizeH="0" baseline="0" noProof="0" dirty="0" smtClean="0">
              <a:ln>
                <a:noFill/>
              </a:ln>
              <a:solidFill>
                <a:srgbClr val="A98D63">
                  <a:lumMod val="50000"/>
                </a:srgbClr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180000" marR="0" lvl="0" indent="0" algn="just" defTabSz="3810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69875" algn="l"/>
              </a:tabLst>
              <a:defRPr/>
            </a:pPr>
            <a:endParaRPr kumimoji="1" lang="nl-BE" altLang="fr-FR" sz="2400" b="1" i="0" u="none" strike="noStrike" kern="1200" cap="none" spc="0" normalizeH="0" baseline="0" noProof="0" dirty="0">
              <a:ln>
                <a:noFill/>
              </a:ln>
              <a:solidFill>
                <a:srgbClr val="A98D63">
                  <a:lumMod val="50000"/>
                </a:srgbClr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637200" marR="0" lvl="0" indent="-457200" algn="just" defTabSz="3810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269875" algn="l"/>
              </a:tabLst>
              <a:defRPr/>
            </a:pPr>
            <a:r>
              <a:rPr kumimoji="1" lang="nl-BE" altLang="fr-FR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A98D63">
                    <a:lumMod val="50000"/>
                  </a:srgbClr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indépendante</a:t>
            </a:r>
            <a:r>
              <a:rPr kumimoji="1" lang="nl-BE" altLang="fr-F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A98D63">
                    <a:lumMod val="50000"/>
                  </a:srgbClr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et </a:t>
            </a:r>
            <a:r>
              <a:rPr kumimoji="1" lang="nl-BE" altLang="fr-FR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A98D63">
                    <a:lumMod val="50000"/>
                  </a:srgbClr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impartiale</a:t>
            </a:r>
            <a:endParaRPr kumimoji="1" lang="nl-BE" altLang="fr-FR" sz="2400" b="1" i="0" u="none" strike="noStrike" kern="1200" cap="none" spc="0" normalizeH="0" baseline="0" noProof="0" dirty="0">
              <a:ln>
                <a:noFill/>
              </a:ln>
              <a:solidFill>
                <a:srgbClr val="A98D63">
                  <a:lumMod val="50000"/>
                </a:srgbClr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637200" marR="0" lvl="0" indent="-457200" algn="just" defTabSz="3810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269875" algn="l"/>
              </a:tabLst>
              <a:defRPr/>
            </a:pPr>
            <a:endParaRPr kumimoji="1" lang="nl-BE" altLang="fr-FR" sz="2400" b="1" i="0" u="none" strike="noStrike" kern="1200" cap="none" spc="0" normalizeH="0" baseline="0" noProof="0" dirty="0" smtClean="0">
              <a:ln>
                <a:noFill/>
              </a:ln>
              <a:solidFill>
                <a:srgbClr val="A98D63">
                  <a:lumMod val="50000"/>
                </a:srgbClr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637200" marR="0" lvl="0" indent="-457200" algn="just" defTabSz="3810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269875" algn="l"/>
              </a:tabLst>
              <a:defRPr/>
            </a:pPr>
            <a:r>
              <a:rPr kumimoji="1" lang="nl-BE" altLang="fr-F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A98D63">
                    <a:lumMod val="50000"/>
                  </a:srgbClr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service </a:t>
            </a:r>
            <a:r>
              <a:rPr kumimoji="1" lang="nl-BE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98D63">
                    <a:lumMod val="50000"/>
                  </a:srgbClr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gratuit </a:t>
            </a:r>
          </a:p>
          <a:p>
            <a:pPr marL="180000" marR="0" lvl="0" indent="0" algn="just" defTabSz="3810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69875" algn="l"/>
              </a:tabLst>
              <a:defRPr/>
            </a:pPr>
            <a:endParaRPr kumimoji="1" lang="nl-BE" altLang="fr-FR" sz="2400" b="1" i="0" u="none" strike="noStrike" kern="1200" cap="none" spc="0" normalizeH="0" baseline="0" noProof="0" dirty="0">
              <a:ln>
                <a:noFill/>
              </a:ln>
              <a:solidFill>
                <a:srgbClr val="A98D63">
                  <a:lumMod val="50000"/>
                </a:srgbClr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637200" marR="0" lvl="0" indent="-457200" algn="just" defTabSz="3810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269875" algn="l"/>
              </a:tabLst>
              <a:defRPr/>
            </a:pPr>
            <a:r>
              <a:rPr kumimoji="1" lang="nl-BE" altLang="fr-F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A98D63">
                    <a:lumMod val="50000"/>
                  </a:srgbClr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“ombudsman” (Suède)</a:t>
            </a:r>
          </a:p>
          <a:p>
            <a:pPr marL="180000" marR="0" lvl="0" indent="0" algn="just" defTabSz="3810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69875" algn="l"/>
              </a:tabLst>
              <a:defRPr/>
            </a:pPr>
            <a:endParaRPr kumimoji="1" lang="nl-BE" altLang="fr-FR" sz="3600" b="1" i="0" u="none" strike="noStrike" kern="1200" cap="none" spc="0" normalizeH="0" baseline="0" noProof="0" dirty="0">
              <a:ln>
                <a:noFill/>
              </a:ln>
              <a:solidFill>
                <a:srgbClr val="A98D63">
                  <a:lumMod val="50000"/>
                </a:srgbClr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179387" marR="0" lvl="0" indent="0" algn="just" defTabSz="3810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69875" algn="l"/>
              </a:tabLst>
              <a:defRPr/>
            </a:pPr>
            <a:endParaRPr kumimoji="1" lang="nl-BE" altLang="fr-FR" sz="3600" b="1" i="0" u="none" strike="noStrike" kern="1200" cap="none" spc="0" normalizeH="0" baseline="0" noProof="0" dirty="0" smtClean="0">
              <a:ln>
                <a:noFill/>
              </a:ln>
              <a:solidFill>
                <a:srgbClr val="A98D63">
                  <a:lumMod val="50000"/>
                </a:srgbClr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269875" marR="0" lvl="0" indent="-90488" algn="just" defTabSz="3810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269875" algn="l"/>
              </a:tabLst>
              <a:defRPr/>
            </a:pPr>
            <a:endParaRPr kumimoji="1" lang="nl-BE" altLang="fr-FR" sz="2200" b="1" i="0" u="none" strike="noStrike" kern="1200" cap="none" spc="0" normalizeH="0" baseline="0" noProof="0" dirty="0" smtClean="0">
              <a:ln>
                <a:noFill/>
              </a:ln>
              <a:solidFill>
                <a:srgbClr val="A98D63">
                  <a:lumMod val="50000"/>
                </a:srgbClr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 dirty="0"/>
          </a:p>
        </p:txBody>
      </p:sp>
      <p:pic>
        <p:nvPicPr>
          <p:cNvPr id="10" name="Picture 5" descr="Q:\Huisstijl\Logo\MedFed\Logo_Enkel tekst_FR_CMYK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6567686"/>
            <a:ext cx="1126943" cy="144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9709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Text Box 6"/>
          <p:cNvSpPr txBox="1">
            <a:spLocks noChangeArrowheads="1"/>
          </p:cNvSpPr>
          <p:nvPr/>
        </p:nvSpPr>
        <p:spPr bwMode="auto">
          <a:xfrm>
            <a:off x="2209800" y="2590800"/>
            <a:ext cx="2514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endParaRPr kumimoji="1" lang="fr-FR" altLang="fr-FR" sz="2400">
              <a:latin typeface="Times New Roman" pitchFamily="18" charset="0"/>
            </a:endParaRPr>
          </a:p>
        </p:txBody>
      </p:sp>
      <p:sp>
        <p:nvSpPr>
          <p:cNvPr id="10245" name="Rectangle 9"/>
          <p:cNvSpPr>
            <a:spLocks noGrp="1" noChangeArrowheads="1"/>
          </p:cNvSpPr>
          <p:nvPr>
            <p:ph type="title"/>
          </p:nvPr>
        </p:nvSpPr>
        <p:spPr>
          <a:xfrm>
            <a:off x="250825" y="404813"/>
            <a:ext cx="8642350" cy="731837"/>
          </a:xfrm>
        </p:spPr>
        <p:txBody>
          <a:bodyPr>
            <a:noAutofit/>
          </a:bodyPr>
          <a:lstStyle/>
          <a:p>
            <a:pPr eaLnBrk="1" hangingPunct="1"/>
            <a:r>
              <a:rPr lang="nl-NL" altLang="fr-FR" dirty="0" smtClean="0"/>
              <a:t>Werking Afdeling 9ter van DVZ</a:t>
            </a:r>
            <a:br>
              <a:rPr lang="nl-NL" altLang="fr-FR" dirty="0" smtClean="0"/>
            </a:br>
            <a:r>
              <a:rPr lang="nl-NL" altLang="fr-FR" dirty="0" err="1" smtClean="0"/>
              <a:t>Fonctionnement</a:t>
            </a:r>
            <a:r>
              <a:rPr lang="nl-NL" altLang="fr-FR" dirty="0" smtClean="0"/>
              <a:t> </a:t>
            </a:r>
            <a:r>
              <a:rPr lang="nl-NL" altLang="fr-FR" dirty="0" err="1" smtClean="0"/>
              <a:t>Section</a:t>
            </a:r>
            <a:r>
              <a:rPr lang="nl-NL" altLang="fr-FR" dirty="0" smtClean="0"/>
              <a:t> 9ter de OE</a:t>
            </a:r>
            <a:endParaRPr lang="fr-FR" altLang="fr-FR" sz="3200" b="1" dirty="0" smtClean="0">
              <a:solidFill>
                <a:srgbClr val="990033"/>
              </a:solidFill>
            </a:endParaRPr>
          </a:p>
        </p:txBody>
      </p:sp>
      <p:sp>
        <p:nvSpPr>
          <p:cNvPr id="10246" name="AutoShape 13"/>
          <p:cNvSpPr>
            <a:spLocks noChangeArrowheads="1"/>
          </p:cNvSpPr>
          <p:nvPr/>
        </p:nvSpPr>
        <p:spPr bwMode="auto">
          <a:xfrm>
            <a:off x="6696410" y="6089650"/>
            <a:ext cx="2324100" cy="493713"/>
          </a:xfrm>
          <a:prstGeom prst="roundRect">
            <a:avLst>
              <a:gd name="adj" fmla="val 21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endParaRPr lang="nl-NL" altLang="fr-FR" sz="900">
              <a:solidFill>
                <a:schemeClr val="tx2"/>
              </a:solidFill>
            </a:endParaRPr>
          </a:p>
        </p:txBody>
      </p:sp>
      <p:sp>
        <p:nvSpPr>
          <p:cNvPr id="12" name="Titel 1"/>
          <p:cNvSpPr txBox="1">
            <a:spLocks/>
          </p:cNvSpPr>
          <p:nvPr/>
        </p:nvSpPr>
        <p:spPr>
          <a:xfrm>
            <a:off x="0" y="3285"/>
            <a:ext cx="9144000" cy="1236075"/>
          </a:xfrm>
          <a:prstGeom prst="rect">
            <a:avLst/>
          </a:prstGeom>
          <a:solidFill>
            <a:srgbClr val="990033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b="1" kern="1200">
                <a:solidFill>
                  <a:srgbClr val="99003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254000" indent="-187325">
              <a:defRPr/>
            </a:pPr>
            <a:r>
              <a:rPr lang="nl-BE" altLang="fr-FR" dirty="0" smtClean="0">
                <a:solidFill>
                  <a:schemeClr val="bg1"/>
                </a:solidFill>
              </a:rPr>
              <a:t>Que </a:t>
            </a:r>
            <a:r>
              <a:rPr lang="nl-BE" altLang="fr-FR" dirty="0" err="1" smtClean="0">
                <a:solidFill>
                  <a:schemeClr val="bg1"/>
                </a:solidFill>
              </a:rPr>
              <a:t>faisons-nous</a:t>
            </a:r>
            <a:r>
              <a:rPr lang="nl-BE" altLang="fr-FR" dirty="0" smtClean="0">
                <a:solidFill>
                  <a:schemeClr val="bg1"/>
                </a:solidFill>
              </a:rPr>
              <a:t> ?</a:t>
            </a:r>
            <a:endParaRPr lang="nl-BE" altLang="fr-FR" sz="9600" dirty="0">
              <a:solidFill>
                <a:schemeClr val="bg1"/>
              </a:solidFill>
            </a:endParaRPr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468313" y="1915085"/>
            <a:ext cx="83566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9875" indent="-90488" defTabSz="381000">
              <a:spcBef>
                <a:spcPct val="20000"/>
              </a:spcBef>
              <a:buChar char="•"/>
              <a:tabLst>
                <a:tab pos="269875" algn="l"/>
              </a:tabLst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381000">
              <a:spcBef>
                <a:spcPct val="20000"/>
              </a:spcBef>
              <a:buChar char="–"/>
              <a:tabLst>
                <a:tab pos="269875" algn="l"/>
              </a:tabLst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381000">
              <a:spcBef>
                <a:spcPct val="20000"/>
              </a:spcBef>
              <a:buChar char="•"/>
              <a:tabLst>
                <a:tab pos="269875" algn="l"/>
              </a:tabLst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381000">
              <a:spcBef>
                <a:spcPct val="20000"/>
              </a:spcBef>
              <a:buChar char="–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381000">
              <a:spcBef>
                <a:spcPct val="20000"/>
              </a:spcBef>
              <a:buChar char="»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179387" indent="0" algn="just">
              <a:spcBef>
                <a:spcPct val="0"/>
              </a:spcBef>
              <a:buNone/>
            </a:pPr>
            <a:r>
              <a:rPr kumimoji="1" lang="fr-BE" altLang="fr-FR" sz="1800" b="1" dirty="0">
                <a:solidFill>
                  <a:srgbClr val="744BBD"/>
                </a:solidFill>
              </a:rPr>
              <a:t>	</a:t>
            </a:r>
            <a:endParaRPr kumimoji="1" lang="fr-BE" altLang="fr-FR" sz="1800" b="1" dirty="0" smtClean="0">
              <a:solidFill>
                <a:srgbClr val="744BBD"/>
              </a:solidFill>
            </a:endParaRPr>
          </a:p>
          <a:p>
            <a:pPr marL="179387" indent="0" algn="just">
              <a:spcBef>
                <a:spcPct val="0"/>
              </a:spcBef>
              <a:buNone/>
            </a:pPr>
            <a:endParaRPr kumimoji="1" lang="fr-BE" altLang="fr-FR" sz="2200" b="1" dirty="0">
              <a:solidFill>
                <a:srgbClr val="744BBD"/>
              </a:solidFill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250825" y="1556792"/>
            <a:ext cx="8713762" cy="4431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69875" indent="-90488" defTabSz="381000">
              <a:spcBef>
                <a:spcPct val="20000"/>
              </a:spcBef>
              <a:buChar char="•"/>
              <a:tabLst>
                <a:tab pos="269875" algn="l"/>
              </a:tabLst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381000">
              <a:spcBef>
                <a:spcPct val="20000"/>
              </a:spcBef>
              <a:buChar char="–"/>
              <a:tabLst>
                <a:tab pos="269875" algn="l"/>
              </a:tabLst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381000">
              <a:spcBef>
                <a:spcPct val="20000"/>
              </a:spcBef>
              <a:buChar char="•"/>
              <a:tabLst>
                <a:tab pos="269875" algn="l"/>
              </a:tabLst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381000">
              <a:spcBef>
                <a:spcPct val="20000"/>
              </a:spcBef>
              <a:buChar char="–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381000">
              <a:spcBef>
                <a:spcPct val="20000"/>
              </a:spcBef>
              <a:buChar char="»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180000" indent="0" algn="ctr">
              <a:spcBef>
                <a:spcPct val="0"/>
              </a:spcBef>
              <a:buNone/>
            </a:pPr>
            <a:r>
              <a:rPr kumimoji="1" lang="nl-BE" altLang="fr-FR" sz="2400" b="1" dirty="0" smtClean="0">
                <a:solidFill>
                  <a:schemeClr val="accent6">
                    <a:lumMod val="50000"/>
                  </a:schemeClr>
                </a:solidFill>
              </a:rPr>
              <a:t>Nous </a:t>
            </a:r>
            <a:r>
              <a:rPr kumimoji="1" lang="nl-BE" altLang="fr-FR" sz="2400" b="1" dirty="0" err="1" smtClean="0">
                <a:solidFill>
                  <a:schemeClr val="accent6">
                    <a:lumMod val="50000"/>
                  </a:schemeClr>
                </a:solidFill>
              </a:rPr>
              <a:t>aidons</a:t>
            </a:r>
            <a:r>
              <a:rPr kumimoji="1" lang="nl-BE" altLang="fr-FR" sz="2400" b="1" dirty="0" smtClean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kumimoji="1" lang="nl-BE" altLang="fr-FR" sz="2400" b="1" dirty="0" err="1" smtClean="0">
                <a:solidFill>
                  <a:schemeClr val="accent6">
                    <a:lumMod val="50000"/>
                  </a:schemeClr>
                </a:solidFill>
              </a:rPr>
              <a:t>chaque</a:t>
            </a:r>
            <a:r>
              <a:rPr kumimoji="1" lang="nl-BE" altLang="fr-FR" sz="2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kumimoji="1" lang="nl-BE" altLang="fr-FR" sz="2400" b="1" dirty="0" err="1" smtClean="0">
                <a:solidFill>
                  <a:schemeClr val="accent6">
                    <a:lumMod val="50000"/>
                  </a:schemeClr>
                </a:solidFill>
              </a:rPr>
              <a:t>année</a:t>
            </a:r>
            <a:r>
              <a:rPr kumimoji="1" lang="nl-BE" altLang="fr-FR" sz="2400" b="1" dirty="0" smtClean="0">
                <a:solidFill>
                  <a:schemeClr val="accent6">
                    <a:lumMod val="50000"/>
                  </a:schemeClr>
                </a:solidFill>
              </a:rPr>
              <a:t>, </a:t>
            </a:r>
          </a:p>
          <a:p>
            <a:pPr marL="180000" indent="0" algn="ctr">
              <a:spcBef>
                <a:spcPct val="0"/>
              </a:spcBef>
              <a:buNone/>
            </a:pPr>
            <a:r>
              <a:rPr kumimoji="1" lang="nl-BE" altLang="fr-FR" sz="2400" b="1" dirty="0" smtClean="0">
                <a:solidFill>
                  <a:schemeClr val="accent6">
                    <a:lumMod val="50000"/>
                  </a:schemeClr>
                </a:solidFill>
              </a:rPr>
              <a:t>des </a:t>
            </a:r>
            <a:r>
              <a:rPr kumimoji="1" lang="nl-BE" altLang="fr-FR" sz="2400" b="1" dirty="0" err="1" smtClean="0">
                <a:solidFill>
                  <a:schemeClr val="accent6">
                    <a:lumMod val="50000"/>
                  </a:schemeClr>
                </a:solidFill>
              </a:rPr>
              <a:t>milliers</a:t>
            </a:r>
            <a:r>
              <a:rPr kumimoji="1" lang="nl-BE" altLang="fr-FR" sz="2400" b="1" dirty="0" smtClean="0">
                <a:solidFill>
                  <a:schemeClr val="accent6">
                    <a:lumMod val="50000"/>
                  </a:schemeClr>
                </a:solidFill>
              </a:rPr>
              <a:t> de </a:t>
            </a:r>
            <a:r>
              <a:rPr kumimoji="1" lang="nl-BE" altLang="fr-FR" sz="2400" b="1" dirty="0" err="1" smtClean="0">
                <a:solidFill>
                  <a:schemeClr val="accent6">
                    <a:lumMod val="50000"/>
                  </a:schemeClr>
                </a:solidFill>
              </a:rPr>
              <a:t>personnes</a:t>
            </a:r>
            <a:r>
              <a:rPr kumimoji="1" lang="nl-BE" altLang="fr-FR" sz="2400" b="1" dirty="0" smtClean="0">
                <a:solidFill>
                  <a:schemeClr val="accent6">
                    <a:lumMod val="50000"/>
                  </a:schemeClr>
                </a:solidFill>
              </a:rPr>
              <a:t> en </a:t>
            </a:r>
            <a:r>
              <a:rPr kumimoji="1" lang="nl-BE" altLang="fr-FR" sz="2400" b="1" dirty="0" err="1" smtClean="0">
                <a:solidFill>
                  <a:schemeClr val="accent6">
                    <a:lumMod val="50000"/>
                  </a:schemeClr>
                </a:solidFill>
              </a:rPr>
              <a:t>difficulté</a:t>
            </a:r>
            <a:endParaRPr kumimoji="1" lang="nl-BE" altLang="fr-FR" sz="24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180000" indent="0" algn="just">
              <a:spcBef>
                <a:spcPct val="0"/>
              </a:spcBef>
              <a:buNone/>
            </a:pPr>
            <a:endParaRPr kumimoji="1" lang="nl-BE" altLang="fr-FR" sz="24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653075" lvl="1" indent="0">
              <a:spcBef>
                <a:spcPct val="0"/>
              </a:spcBef>
              <a:buNone/>
            </a:pPr>
            <a:endParaRPr kumimoji="1" lang="nl-BE" altLang="fr-FR" sz="20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180000" indent="0" algn="just">
              <a:spcBef>
                <a:spcPct val="0"/>
              </a:spcBef>
              <a:buNone/>
            </a:pPr>
            <a:endParaRPr kumimoji="1" lang="nl-BE" altLang="fr-FR" sz="24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637200" indent="-457200" algn="just">
              <a:spcBef>
                <a:spcPct val="0"/>
              </a:spcBef>
            </a:pPr>
            <a:endParaRPr kumimoji="1" lang="nl-BE" altLang="fr-FR" sz="24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637200" indent="-457200" algn="just">
              <a:spcBef>
                <a:spcPct val="0"/>
              </a:spcBef>
            </a:pPr>
            <a:endParaRPr kumimoji="1" lang="nl-BE" altLang="fr-FR" sz="24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637200" indent="-457200" algn="just">
              <a:spcBef>
                <a:spcPct val="0"/>
              </a:spcBef>
            </a:pPr>
            <a:endParaRPr kumimoji="1" lang="nl-BE" altLang="fr-FR" sz="24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180000" indent="0" algn="just">
              <a:spcBef>
                <a:spcPct val="0"/>
              </a:spcBef>
              <a:buNone/>
            </a:pPr>
            <a:r>
              <a:rPr kumimoji="1" lang="fr-BE" altLang="fr-FR" sz="3600" b="1" dirty="0" smtClean="0">
                <a:solidFill>
                  <a:schemeClr val="accent6">
                    <a:lumMod val="50000"/>
                  </a:schemeClr>
                </a:solidFill>
              </a:rPr>
              <a:t> </a:t>
            </a:r>
            <a:endParaRPr kumimoji="1" lang="nl-BE" altLang="fr-FR" sz="36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179387" indent="0" algn="just">
              <a:spcBef>
                <a:spcPct val="0"/>
              </a:spcBef>
              <a:buNone/>
            </a:pPr>
            <a:endParaRPr kumimoji="1" lang="nl-BE" altLang="fr-FR" sz="36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just">
              <a:spcBef>
                <a:spcPct val="0"/>
              </a:spcBef>
            </a:pPr>
            <a:endParaRPr kumimoji="1" lang="nl-BE" altLang="fr-FR" sz="2200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0" name="Picture 5" descr="Q:\Huisstijl\Logo\MedFed\Logo_Enkel tekst_FR_CMY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6567686"/>
            <a:ext cx="1126943" cy="144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395635" y="1734371"/>
            <a:ext cx="8568952" cy="3570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69875" indent="-90488" defTabSz="381000">
              <a:spcBef>
                <a:spcPct val="20000"/>
              </a:spcBef>
              <a:buChar char="•"/>
              <a:tabLst>
                <a:tab pos="269875" algn="l"/>
              </a:tabLst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381000">
              <a:spcBef>
                <a:spcPct val="20000"/>
              </a:spcBef>
              <a:buChar char="–"/>
              <a:tabLst>
                <a:tab pos="269875" algn="l"/>
              </a:tabLst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381000">
              <a:spcBef>
                <a:spcPct val="20000"/>
              </a:spcBef>
              <a:buChar char="•"/>
              <a:tabLst>
                <a:tab pos="269875" algn="l"/>
              </a:tabLst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381000">
              <a:spcBef>
                <a:spcPct val="20000"/>
              </a:spcBef>
              <a:buChar char="–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381000">
              <a:spcBef>
                <a:spcPct val="20000"/>
              </a:spcBef>
              <a:buChar char="»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637200" indent="-457200" algn="just">
              <a:spcBef>
                <a:spcPct val="0"/>
              </a:spcBef>
            </a:pPr>
            <a:endParaRPr kumimoji="1" lang="en-US" altLang="fr-FR" sz="24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637200" indent="-457200" algn="just">
              <a:spcBef>
                <a:spcPct val="0"/>
              </a:spcBef>
            </a:pPr>
            <a:endParaRPr kumimoji="1" lang="en-US" altLang="fr-FR" sz="24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637200" indent="-457200" algn="just">
              <a:spcBef>
                <a:spcPct val="0"/>
              </a:spcBef>
            </a:pPr>
            <a:endParaRPr kumimoji="1" lang="en-US" altLang="fr-FR" sz="24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637200" indent="-457200" algn="just">
              <a:spcBef>
                <a:spcPct val="0"/>
              </a:spcBef>
            </a:pPr>
            <a:endParaRPr kumimoji="1" lang="en-US" altLang="fr-FR" sz="24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637200" indent="-457200" algn="just">
              <a:spcBef>
                <a:spcPct val="0"/>
              </a:spcBef>
            </a:pPr>
            <a:r>
              <a:rPr kumimoji="1" lang="en-US" altLang="fr-FR" sz="2400" b="1" dirty="0" smtClean="0">
                <a:solidFill>
                  <a:schemeClr val="accent6">
                    <a:lumMod val="50000"/>
                  </a:schemeClr>
                </a:solidFill>
              </a:rPr>
              <a:t>7.500 nouveaux dossiers </a:t>
            </a:r>
            <a:r>
              <a:rPr kumimoji="1" lang="en-US" altLang="fr-FR" sz="2400" b="1" dirty="0" err="1" smtClean="0">
                <a:solidFill>
                  <a:schemeClr val="accent6">
                    <a:lumMod val="50000"/>
                  </a:schemeClr>
                </a:solidFill>
              </a:rPr>
              <a:t>en</a:t>
            </a:r>
            <a:r>
              <a:rPr kumimoji="1" lang="en-US" altLang="fr-FR" sz="2400" b="1" dirty="0" smtClean="0">
                <a:solidFill>
                  <a:schemeClr val="accent6">
                    <a:lumMod val="50000"/>
                  </a:schemeClr>
                </a:solidFill>
              </a:rPr>
              <a:t> 2020 (+10%)</a:t>
            </a:r>
            <a:endParaRPr kumimoji="1" lang="nl-BE" altLang="fr-FR" sz="24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637200" indent="-457200" algn="just">
              <a:spcBef>
                <a:spcPct val="0"/>
              </a:spcBef>
            </a:pPr>
            <a:endParaRPr kumimoji="1" lang="en-US" altLang="fr-FR" sz="24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637200" indent="-457200" algn="just">
              <a:spcBef>
                <a:spcPct val="0"/>
              </a:spcBef>
            </a:pPr>
            <a:r>
              <a:rPr kumimoji="1" lang="en-US" altLang="fr-FR" sz="2400" b="1" dirty="0" smtClean="0">
                <a:solidFill>
                  <a:schemeClr val="accent6">
                    <a:lumMod val="50000"/>
                  </a:schemeClr>
                </a:solidFill>
              </a:rPr>
              <a:t>+ 8.000 </a:t>
            </a:r>
            <a:r>
              <a:rPr kumimoji="1" lang="en-US" altLang="fr-FR" sz="2400" b="1" dirty="0" err="1" smtClean="0">
                <a:solidFill>
                  <a:schemeClr val="accent6">
                    <a:lumMod val="50000"/>
                  </a:schemeClr>
                </a:solidFill>
              </a:rPr>
              <a:t>appels</a:t>
            </a:r>
            <a:r>
              <a:rPr kumimoji="1" lang="en-US" altLang="fr-FR" sz="2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kumimoji="1" lang="en-US" altLang="fr-FR" sz="2400" b="1" dirty="0" err="1" smtClean="0">
                <a:solidFill>
                  <a:schemeClr val="accent6">
                    <a:lumMod val="50000"/>
                  </a:schemeClr>
                </a:solidFill>
              </a:rPr>
              <a:t>téléphoniques</a:t>
            </a:r>
            <a:r>
              <a:rPr kumimoji="1" lang="en-US" altLang="fr-FR" sz="2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endParaRPr kumimoji="1" lang="nl-BE" altLang="fr-FR" sz="24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179387" indent="0" algn="just">
              <a:spcBef>
                <a:spcPct val="0"/>
              </a:spcBef>
              <a:buNone/>
            </a:pPr>
            <a:endParaRPr kumimoji="1" lang="nl-BE" altLang="fr-FR" sz="36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just">
              <a:spcBef>
                <a:spcPct val="0"/>
              </a:spcBef>
            </a:pPr>
            <a:endParaRPr kumimoji="1" lang="nl-BE" altLang="fr-FR" sz="2200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3361698"/>
            <a:ext cx="2695575" cy="2839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157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916419">
            <a:off x="4227602" y="3472386"/>
            <a:ext cx="4140721" cy="2742354"/>
          </a:xfrm>
          <a:prstGeom prst="rect">
            <a:avLst/>
          </a:prstGeom>
        </p:spPr>
      </p:pic>
      <p:sp>
        <p:nvSpPr>
          <p:cNvPr id="10243" name="Text Box 6"/>
          <p:cNvSpPr txBox="1">
            <a:spLocks noChangeArrowheads="1"/>
          </p:cNvSpPr>
          <p:nvPr/>
        </p:nvSpPr>
        <p:spPr bwMode="auto">
          <a:xfrm>
            <a:off x="2209800" y="2590800"/>
            <a:ext cx="2514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endParaRPr kumimoji="1" lang="fr-FR" altLang="fr-FR" sz="2400">
              <a:latin typeface="Times New Roman" pitchFamily="18" charset="0"/>
            </a:endParaRPr>
          </a:p>
        </p:txBody>
      </p:sp>
      <p:sp>
        <p:nvSpPr>
          <p:cNvPr id="10245" name="Rectangle 9"/>
          <p:cNvSpPr>
            <a:spLocks noGrp="1" noChangeArrowheads="1"/>
          </p:cNvSpPr>
          <p:nvPr>
            <p:ph type="title"/>
          </p:nvPr>
        </p:nvSpPr>
        <p:spPr>
          <a:xfrm>
            <a:off x="250825" y="404813"/>
            <a:ext cx="8642350" cy="731837"/>
          </a:xfrm>
        </p:spPr>
        <p:txBody>
          <a:bodyPr>
            <a:noAutofit/>
          </a:bodyPr>
          <a:lstStyle/>
          <a:p>
            <a:pPr eaLnBrk="1" hangingPunct="1"/>
            <a:r>
              <a:rPr lang="nl-NL" altLang="fr-FR" dirty="0" smtClean="0"/>
              <a:t>Werking Afdeling 9ter van DVZ</a:t>
            </a:r>
            <a:br>
              <a:rPr lang="nl-NL" altLang="fr-FR" dirty="0" smtClean="0"/>
            </a:br>
            <a:r>
              <a:rPr lang="nl-NL" altLang="fr-FR" dirty="0" err="1" smtClean="0"/>
              <a:t>Fonctionnement</a:t>
            </a:r>
            <a:r>
              <a:rPr lang="nl-NL" altLang="fr-FR" dirty="0" smtClean="0"/>
              <a:t> </a:t>
            </a:r>
            <a:r>
              <a:rPr lang="nl-NL" altLang="fr-FR" dirty="0" err="1" smtClean="0"/>
              <a:t>Section</a:t>
            </a:r>
            <a:r>
              <a:rPr lang="nl-NL" altLang="fr-FR" dirty="0" smtClean="0"/>
              <a:t> 9ter de OE</a:t>
            </a:r>
            <a:endParaRPr lang="fr-FR" altLang="fr-FR" sz="3200" b="1" dirty="0" smtClean="0">
              <a:solidFill>
                <a:srgbClr val="990033"/>
              </a:solidFill>
            </a:endParaRPr>
          </a:p>
        </p:txBody>
      </p:sp>
      <p:sp>
        <p:nvSpPr>
          <p:cNvPr id="10246" name="AutoShape 13"/>
          <p:cNvSpPr>
            <a:spLocks noChangeArrowheads="1"/>
          </p:cNvSpPr>
          <p:nvPr/>
        </p:nvSpPr>
        <p:spPr bwMode="auto">
          <a:xfrm>
            <a:off x="6696410" y="6089650"/>
            <a:ext cx="2324100" cy="493713"/>
          </a:xfrm>
          <a:prstGeom prst="roundRect">
            <a:avLst>
              <a:gd name="adj" fmla="val 21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endParaRPr lang="nl-NL" altLang="fr-FR" sz="900">
              <a:solidFill>
                <a:schemeClr val="tx2"/>
              </a:solidFill>
            </a:endParaRPr>
          </a:p>
        </p:txBody>
      </p:sp>
      <p:sp>
        <p:nvSpPr>
          <p:cNvPr id="12" name="Titel 1"/>
          <p:cNvSpPr txBox="1">
            <a:spLocks/>
          </p:cNvSpPr>
          <p:nvPr/>
        </p:nvSpPr>
        <p:spPr>
          <a:xfrm>
            <a:off x="0" y="3285"/>
            <a:ext cx="9144000" cy="1411200"/>
          </a:xfrm>
          <a:prstGeom prst="rect">
            <a:avLst/>
          </a:prstGeom>
          <a:solidFill>
            <a:srgbClr val="990033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b="1" kern="1200">
                <a:solidFill>
                  <a:srgbClr val="99003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254000" indent="-187325">
              <a:defRPr/>
            </a:pPr>
            <a:r>
              <a:rPr lang="nl-BE" altLang="fr-FR" dirty="0" smtClean="0">
                <a:solidFill>
                  <a:schemeClr val="bg1"/>
                </a:solidFill>
              </a:rPr>
              <a:t>Que </a:t>
            </a:r>
            <a:r>
              <a:rPr lang="nl-BE" altLang="fr-FR" dirty="0" err="1" smtClean="0">
                <a:solidFill>
                  <a:schemeClr val="bg1"/>
                </a:solidFill>
              </a:rPr>
              <a:t>faisons-nous</a:t>
            </a:r>
            <a:r>
              <a:rPr lang="nl-BE" altLang="fr-FR" dirty="0" smtClean="0">
                <a:solidFill>
                  <a:schemeClr val="bg1"/>
                </a:solidFill>
              </a:rPr>
              <a:t> ?</a:t>
            </a:r>
            <a:endParaRPr lang="nl-BE" altLang="fr-FR" sz="9600" dirty="0">
              <a:solidFill>
                <a:schemeClr val="bg1"/>
              </a:solidFill>
            </a:endParaRPr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468313" y="1915085"/>
            <a:ext cx="83566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9875" indent="-90488" defTabSz="381000">
              <a:spcBef>
                <a:spcPct val="20000"/>
              </a:spcBef>
              <a:buChar char="•"/>
              <a:tabLst>
                <a:tab pos="269875" algn="l"/>
              </a:tabLst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381000">
              <a:spcBef>
                <a:spcPct val="20000"/>
              </a:spcBef>
              <a:buChar char="–"/>
              <a:tabLst>
                <a:tab pos="269875" algn="l"/>
              </a:tabLst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381000">
              <a:spcBef>
                <a:spcPct val="20000"/>
              </a:spcBef>
              <a:buChar char="•"/>
              <a:tabLst>
                <a:tab pos="269875" algn="l"/>
              </a:tabLst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381000">
              <a:spcBef>
                <a:spcPct val="20000"/>
              </a:spcBef>
              <a:buChar char="–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381000">
              <a:spcBef>
                <a:spcPct val="20000"/>
              </a:spcBef>
              <a:buChar char="»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179387" indent="0" algn="just">
              <a:spcBef>
                <a:spcPct val="0"/>
              </a:spcBef>
              <a:buNone/>
            </a:pPr>
            <a:r>
              <a:rPr kumimoji="1" lang="fr-BE" altLang="fr-FR" sz="1800" b="1" dirty="0">
                <a:solidFill>
                  <a:srgbClr val="744BBD"/>
                </a:solidFill>
              </a:rPr>
              <a:t>	</a:t>
            </a:r>
            <a:endParaRPr kumimoji="1" lang="fr-BE" altLang="fr-FR" sz="1800" b="1" dirty="0" smtClean="0">
              <a:solidFill>
                <a:srgbClr val="744BBD"/>
              </a:solidFill>
            </a:endParaRPr>
          </a:p>
          <a:p>
            <a:pPr marL="179387" indent="0" algn="just">
              <a:spcBef>
                <a:spcPct val="0"/>
              </a:spcBef>
              <a:buNone/>
            </a:pPr>
            <a:endParaRPr kumimoji="1" lang="fr-BE" altLang="fr-FR" sz="2200" b="1" dirty="0">
              <a:solidFill>
                <a:srgbClr val="744BBD"/>
              </a:solidFill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395635" y="1556792"/>
            <a:ext cx="8568952" cy="48628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69875" indent="-90488" defTabSz="381000">
              <a:spcBef>
                <a:spcPct val="20000"/>
              </a:spcBef>
              <a:buChar char="•"/>
              <a:tabLst>
                <a:tab pos="269875" algn="l"/>
              </a:tabLst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381000">
              <a:spcBef>
                <a:spcPct val="20000"/>
              </a:spcBef>
              <a:buChar char="–"/>
              <a:tabLst>
                <a:tab pos="269875" algn="l"/>
              </a:tabLst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381000">
              <a:spcBef>
                <a:spcPct val="20000"/>
              </a:spcBef>
              <a:buChar char="•"/>
              <a:tabLst>
                <a:tab pos="269875" algn="l"/>
              </a:tabLst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381000">
              <a:spcBef>
                <a:spcPct val="20000"/>
              </a:spcBef>
              <a:buChar char="–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381000">
              <a:spcBef>
                <a:spcPct val="20000"/>
              </a:spcBef>
              <a:buChar char="»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180000" indent="0" algn="ctr">
              <a:spcBef>
                <a:spcPct val="0"/>
              </a:spcBef>
              <a:buNone/>
            </a:pPr>
            <a:endParaRPr kumimoji="1" lang="nl-BE" altLang="fr-FR" sz="24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180000" indent="0" algn="ctr">
              <a:spcBef>
                <a:spcPct val="0"/>
              </a:spcBef>
              <a:buNone/>
            </a:pPr>
            <a:r>
              <a:rPr kumimoji="1" lang="nl-BE" altLang="fr-FR" sz="2400" b="1" dirty="0" smtClean="0">
                <a:solidFill>
                  <a:schemeClr val="accent6">
                    <a:lumMod val="50000"/>
                  </a:schemeClr>
                </a:solidFill>
              </a:rPr>
              <a:t>Nous </a:t>
            </a:r>
            <a:r>
              <a:rPr kumimoji="1" lang="nl-BE" altLang="fr-FR" sz="2400" b="1" dirty="0" err="1" smtClean="0">
                <a:solidFill>
                  <a:schemeClr val="accent6">
                    <a:lumMod val="50000"/>
                  </a:schemeClr>
                </a:solidFill>
              </a:rPr>
              <a:t>obtenons</a:t>
            </a:r>
            <a:r>
              <a:rPr kumimoji="1" lang="nl-BE" altLang="fr-FR" sz="2400" b="1" dirty="0" smtClean="0">
                <a:solidFill>
                  <a:schemeClr val="accent6">
                    <a:lumMod val="50000"/>
                  </a:schemeClr>
                </a:solidFill>
              </a:rPr>
              <a:t> des </a:t>
            </a:r>
            <a:r>
              <a:rPr kumimoji="1" lang="nl-BE" altLang="fr-FR" sz="2400" b="1" dirty="0" err="1" smtClean="0">
                <a:solidFill>
                  <a:schemeClr val="accent6">
                    <a:lumMod val="50000"/>
                  </a:schemeClr>
                </a:solidFill>
              </a:rPr>
              <a:t>solutions</a:t>
            </a:r>
            <a:r>
              <a:rPr kumimoji="1" lang="nl-BE" altLang="fr-FR" sz="2400" b="1" dirty="0" smtClean="0">
                <a:solidFill>
                  <a:schemeClr val="accent6">
                    <a:lumMod val="50000"/>
                  </a:schemeClr>
                </a:solidFill>
              </a:rPr>
              <a:t> par </a:t>
            </a:r>
            <a:r>
              <a:rPr kumimoji="1" lang="nl-BE" altLang="fr-FR" sz="2400" b="1" dirty="0" err="1" smtClean="0">
                <a:solidFill>
                  <a:schemeClr val="accent6">
                    <a:lumMod val="50000"/>
                  </a:schemeClr>
                </a:solidFill>
              </a:rPr>
              <a:t>le</a:t>
            </a:r>
            <a:r>
              <a:rPr kumimoji="1" lang="nl-BE" altLang="fr-FR" sz="2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kumimoji="1" lang="nl-BE" altLang="fr-FR" sz="2400" b="1" dirty="0" err="1" smtClean="0">
                <a:solidFill>
                  <a:schemeClr val="accent6">
                    <a:lumMod val="50000"/>
                  </a:schemeClr>
                </a:solidFill>
              </a:rPr>
              <a:t>dialogue</a:t>
            </a:r>
            <a:endParaRPr kumimoji="1" lang="nl-BE" altLang="fr-FR" sz="24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637200" indent="-457200" algn="just">
              <a:spcBef>
                <a:spcPct val="0"/>
              </a:spcBef>
            </a:pPr>
            <a:endParaRPr kumimoji="1" lang="nl-BE" altLang="fr-FR" sz="24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637200" indent="-457200" algn="just">
              <a:spcBef>
                <a:spcPct val="0"/>
              </a:spcBef>
            </a:pPr>
            <a:endParaRPr kumimoji="1" lang="nl-BE" altLang="fr-FR" sz="24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180000" indent="0" algn="just">
              <a:spcBef>
                <a:spcPct val="0"/>
              </a:spcBef>
              <a:buNone/>
            </a:pPr>
            <a:endParaRPr kumimoji="1" lang="fr-FR" altLang="fr-FR" sz="24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180000" indent="0" algn="just">
              <a:spcBef>
                <a:spcPct val="0"/>
              </a:spcBef>
              <a:buNone/>
            </a:pPr>
            <a:r>
              <a:rPr kumimoji="1" lang="fr-FR" altLang="fr-FR" sz="2400" b="1" dirty="0">
                <a:solidFill>
                  <a:schemeClr val="accent6">
                    <a:lumMod val="50000"/>
                  </a:schemeClr>
                </a:solidFill>
              </a:rPr>
              <a:t>	</a:t>
            </a:r>
            <a:r>
              <a:rPr kumimoji="1" lang="fr-FR" altLang="fr-FR" sz="2400" b="1" dirty="0" smtClean="0">
                <a:solidFill>
                  <a:schemeClr val="accent6">
                    <a:lumMod val="50000"/>
                  </a:schemeClr>
                </a:solidFill>
              </a:rPr>
              <a:t>	Dans 85% des </a:t>
            </a:r>
            <a:r>
              <a:rPr kumimoji="1" lang="fr-FR" altLang="fr-FR" sz="2400" b="1" dirty="0">
                <a:solidFill>
                  <a:schemeClr val="accent6">
                    <a:lumMod val="50000"/>
                  </a:schemeClr>
                </a:solidFill>
              </a:rPr>
              <a:t>plaintes </a:t>
            </a:r>
            <a:r>
              <a:rPr kumimoji="1" lang="fr-FR" altLang="fr-FR" sz="2400" b="1" dirty="0" smtClean="0">
                <a:solidFill>
                  <a:schemeClr val="accent6">
                    <a:lumMod val="50000"/>
                  </a:schemeClr>
                </a:solidFill>
              </a:rPr>
              <a:t>fondées,</a:t>
            </a:r>
          </a:p>
          <a:p>
            <a:pPr marL="180000" indent="0" algn="just">
              <a:spcBef>
                <a:spcPct val="0"/>
              </a:spcBef>
              <a:buNone/>
            </a:pPr>
            <a:r>
              <a:rPr kumimoji="1" lang="fr-FR" altLang="fr-FR" sz="2400" b="1" dirty="0" smtClean="0">
                <a:solidFill>
                  <a:schemeClr val="accent6">
                    <a:lumMod val="50000"/>
                  </a:schemeClr>
                </a:solidFill>
              </a:rPr>
              <a:t>		la personne obtient </a:t>
            </a:r>
          </a:p>
          <a:p>
            <a:pPr marL="180000" indent="0" algn="just">
              <a:spcBef>
                <a:spcPct val="0"/>
              </a:spcBef>
              <a:buNone/>
            </a:pPr>
            <a:r>
              <a:rPr kumimoji="1" lang="fr-FR" altLang="fr-FR" sz="2400" b="1" dirty="0" smtClean="0">
                <a:solidFill>
                  <a:schemeClr val="accent6">
                    <a:lumMod val="50000"/>
                  </a:schemeClr>
                </a:solidFill>
              </a:rPr>
              <a:t>		une </a:t>
            </a:r>
            <a:r>
              <a:rPr kumimoji="1" lang="fr-FR" altLang="fr-FR" sz="2400" b="1" dirty="0">
                <a:solidFill>
                  <a:schemeClr val="accent6">
                    <a:lumMod val="50000"/>
                  </a:schemeClr>
                </a:solidFill>
              </a:rPr>
              <a:t>solution</a:t>
            </a:r>
          </a:p>
          <a:p>
            <a:pPr marL="637200" indent="-457200" algn="just">
              <a:spcBef>
                <a:spcPct val="0"/>
              </a:spcBef>
            </a:pPr>
            <a:endParaRPr kumimoji="1" lang="nl-BE" altLang="fr-FR" sz="24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180000" indent="0" algn="just">
              <a:spcBef>
                <a:spcPct val="0"/>
              </a:spcBef>
              <a:buNone/>
            </a:pPr>
            <a:r>
              <a:rPr kumimoji="1" lang="fr-BE" altLang="fr-FR" sz="3600" b="1" dirty="0" smtClean="0">
                <a:solidFill>
                  <a:schemeClr val="accent6">
                    <a:lumMod val="50000"/>
                  </a:schemeClr>
                </a:solidFill>
              </a:rPr>
              <a:t> </a:t>
            </a:r>
            <a:endParaRPr kumimoji="1" lang="nl-BE" altLang="fr-FR" sz="36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179387" indent="0" algn="just">
              <a:spcBef>
                <a:spcPct val="0"/>
              </a:spcBef>
              <a:buNone/>
            </a:pPr>
            <a:endParaRPr kumimoji="1" lang="nl-BE" altLang="fr-FR" sz="36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just">
              <a:spcBef>
                <a:spcPct val="0"/>
              </a:spcBef>
            </a:pPr>
            <a:endParaRPr kumimoji="1" lang="nl-BE" altLang="fr-FR" sz="2200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0" name="Picture 5" descr="Q:\Huisstijl\Logo\MedFed\Logo_Enkel tekst_FR_CMYK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6567686"/>
            <a:ext cx="1126943" cy="144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2063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/>
          <p:cNvSpPr txBox="1">
            <a:spLocks/>
          </p:cNvSpPr>
          <p:nvPr/>
        </p:nvSpPr>
        <p:spPr>
          <a:xfrm>
            <a:off x="-34330" y="0"/>
            <a:ext cx="9144000" cy="1196752"/>
          </a:xfrm>
          <a:prstGeom prst="rect">
            <a:avLst/>
          </a:prstGeom>
          <a:solidFill>
            <a:srgbClr val="990033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b="1" kern="1200">
                <a:solidFill>
                  <a:srgbClr val="99003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254000" indent="-187325">
              <a:defRPr/>
            </a:pPr>
            <a:r>
              <a:rPr lang="nl-BE" altLang="fr-FR" dirty="0" err="1" smtClean="0">
                <a:solidFill>
                  <a:schemeClr val="bg1"/>
                </a:solidFill>
              </a:rPr>
              <a:t>Uniquement</a:t>
            </a:r>
            <a:r>
              <a:rPr lang="nl-BE" altLang="fr-FR" dirty="0" smtClean="0">
                <a:solidFill>
                  <a:schemeClr val="bg1"/>
                </a:solidFill>
              </a:rPr>
              <a:t> les </a:t>
            </a:r>
            <a:r>
              <a:rPr lang="nl-BE" altLang="fr-FR" dirty="0" err="1" smtClean="0">
                <a:solidFill>
                  <a:schemeClr val="bg1"/>
                </a:solidFill>
              </a:rPr>
              <a:t>matières</a:t>
            </a:r>
            <a:r>
              <a:rPr lang="nl-BE" altLang="fr-FR" dirty="0" smtClean="0">
                <a:solidFill>
                  <a:schemeClr val="bg1"/>
                </a:solidFill>
              </a:rPr>
              <a:t> </a:t>
            </a:r>
            <a:r>
              <a:rPr lang="nl-BE" altLang="fr-FR" dirty="0" err="1" smtClean="0">
                <a:solidFill>
                  <a:schemeClr val="bg1"/>
                </a:solidFill>
              </a:rPr>
              <a:t>fédérales</a:t>
            </a:r>
            <a:endParaRPr lang="nl-BE" altLang="fr-FR" sz="9600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4109" y="4857328"/>
            <a:ext cx="2381250" cy="1524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1988840"/>
            <a:ext cx="3357277" cy="2138392"/>
          </a:xfrm>
          <a:prstGeom prst="rect">
            <a:avLst/>
          </a:prstGeom>
        </p:spPr>
      </p:pic>
      <p:pic>
        <p:nvPicPr>
          <p:cNvPr id="1026" name="Picture 2" descr="Image result for taxonweb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632995"/>
            <a:ext cx="4608512" cy="1966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3951796"/>
            <a:ext cx="3966828" cy="2634222"/>
          </a:xfrm>
          <a:prstGeom prst="rect">
            <a:avLst/>
          </a:prstGeom>
        </p:spPr>
      </p:pic>
      <p:pic>
        <p:nvPicPr>
          <p:cNvPr id="1030" name="Picture 6" descr="RÃ©sultat de recherche d'images pour &quot;check&quot;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837837"/>
            <a:ext cx="1953524" cy="1953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RÃ©sultat de recherche d'images pour &quot;check&quot;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2783" y="4535178"/>
            <a:ext cx="1953524" cy="1953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RÃ©sultat de recherche d'images pour &quot;check&quot;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1495" y="2242328"/>
            <a:ext cx="1631416" cy="1631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RÃ©sultat de recherche d'images pour &quot;check&quot;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1495" y="5018006"/>
            <a:ext cx="1229221" cy="1229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 descr="Q:\Huisstijl\Logo\MedFed\Logo_Enkel tekst_FR_CMYK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6567686"/>
            <a:ext cx="1126943" cy="144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2118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785395"/>
          </a:xfrm>
        </p:spPr>
        <p:txBody>
          <a:bodyPr>
            <a:normAutofit/>
          </a:bodyPr>
          <a:lstStyle/>
          <a:p>
            <a:pPr marL="0" indent="0" algn="just">
              <a:spcBef>
                <a:spcPct val="50000"/>
              </a:spcBef>
              <a:buNone/>
            </a:pPr>
            <a:endParaRPr lang="nl-BE" sz="2400" dirty="0" smtClean="0"/>
          </a:p>
          <a:p>
            <a:pPr algn="just">
              <a:spcBef>
                <a:spcPct val="50000"/>
              </a:spcBef>
            </a:pPr>
            <a:r>
              <a:rPr kumimoji="1" lang="fr-BE" altLang="fr-FR" sz="2400" b="1" dirty="0" smtClean="0">
                <a:solidFill>
                  <a:schemeClr val="accent6">
                    <a:lumMod val="50000"/>
                  </a:schemeClr>
                </a:solidFill>
              </a:rPr>
              <a:t>des conseils juridiques (ni avocat, ni juge)</a:t>
            </a:r>
          </a:p>
          <a:p>
            <a:pPr algn="just">
              <a:spcBef>
                <a:spcPct val="50000"/>
              </a:spcBef>
            </a:pPr>
            <a:r>
              <a:rPr kumimoji="1" lang="fr-BE" sz="2400" b="1" dirty="0" smtClean="0">
                <a:solidFill>
                  <a:schemeClr val="accent6">
                    <a:lumMod val="50000"/>
                  </a:schemeClr>
                </a:solidFill>
              </a:rPr>
              <a:t>police </a:t>
            </a:r>
            <a:r>
              <a:rPr kumimoji="1" lang="fr-BE" sz="2400" b="1" dirty="0">
                <a:solidFill>
                  <a:schemeClr val="accent6">
                    <a:lumMod val="50000"/>
                  </a:schemeClr>
                </a:solidFill>
              </a:rPr>
              <a:t>et </a:t>
            </a:r>
            <a:r>
              <a:rPr kumimoji="1" lang="fr-BE" sz="2400" b="1" dirty="0" smtClean="0">
                <a:solidFill>
                  <a:schemeClr val="accent6">
                    <a:lumMod val="50000"/>
                  </a:schemeClr>
                </a:solidFill>
              </a:rPr>
              <a:t>tribunaux</a:t>
            </a:r>
          </a:p>
          <a:p>
            <a:pPr algn="just">
              <a:spcBef>
                <a:spcPct val="50000"/>
              </a:spcBef>
            </a:pPr>
            <a:r>
              <a:rPr kumimoji="1" lang="fr-BE" sz="2400" b="1" dirty="0">
                <a:solidFill>
                  <a:schemeClr val="accent6">
                    <a:lumMod val="50000"/>
                  </a:schemeClr>
                </a:solidFill>
              </a:rPr>
              <a:t>m</a:t>
            </a:r>
            <a:r>
              <a:rPr kumimoji="1" lang="fr-BE" sz="2400" b="1" dirty="0" smtClean="0">
                <a:solidFill>
                  <a:schemeClr val="accent6">
                    <a:lumMod val="50000"/>
                  </a:schemeClr>
                </a:solidFill>
              </a:rPr>
              <a:t>édiateurs spécifiques :</a:t>
            </a:r>
            <a:endParaRPr kumimoji="1" lang="fr-BE" sz="2400" b="1" dirty="0">
              <a:solidFill>
                <a:schemeClr val="accent6">
                  <a:lumMod val="50000"/>
                </a:schemeClr>
              </a:solidFill>
            </a:endParaRPr>
          </a:p>
          <a:p>
            <a:pPr lvl="1" algn="just">
              <a:spcBef>
                <a:spcPct val="50000"/>
              </a:spcBef>
            </a:pPr>
            <a:r>
              <a:rPr kumimoji="1" lang="fr-BE" sz="2200" b="1" dirty="0" smtClean="0">
                <a:solidFill>
                  <a:schemeClr val="accent6">
                    <a:lumMod val="50000"/>
                  </a:schemeClr>
                </a:solidFill>
              </a:rPr>
              <a:t>facture </a:t>
            </a:r>
            <a:r>
              <a:rPr kumimoji="1" lang="fr-BE" sz="2200" b="1" dirty="0">
                <a:solidFill>
                  <a:schemeClr val="accent6">
                    <a:lumMod val="50000"/>
                  </a:schemeClr>
                </a:solidFill>
              </a:rPr>
              <a:t>électricité ou téléphone</a:t>
            </a:r>
          </a:p>
          <a:p>
            <a:pPr lvl="1" algn="just">
              <a:spcBef>
                <a:spcPct val="50000"/>
              </a:spcBef>
            </a:pPr>
            <a:r>
              <a:rPr kumimoji="1" lang="fr-BE" sz="2200" b="1" dirty="0" err="1" smtClean="0">
                <a:solidFill>
                  <a:schemeClr val="accent6">
                    <a:lumMod val="50000"/>
                  </a:schemeClr>
                </a:solidFill>
              </a:rPr>
              <a:t>bpost</a:t>
            </a:r>
            <a:r>
              <a:rPr kumimoji="1" lang="fr-BE" sz="2200" b="1" dirty="0" smtClean="0">
                <a:solidFill>
                  <a:schemeClr val="accent6">
                    <a:lumMod val="50000"/>
                  </a:schemeClr>
                </a:solidFill>
              </a:rPr>
              <a:t>, SNCB, TEC, STIB</a:t>
            </a:r>
          </a:p>
          <a:p>
            <a:pPr lvl="1" algn="just">
              <a:spcBef>
                <a:spcPct val="50000"/>
              </a:spcBef>
            </a:pPr>
            <a:r>
              <a:rPr kumimoji="1" lang="fr-BE" sz="2200" b="1" dirty="0">
                <a:solidFill>
                  <a:schemeClr val="accent6">
                    <a:lumMod val="50000"/>
                  </a:schemeClr>
                </a:solidFill>
              </a:rPr>
              <a:t>banques et </a:t>
            </a:r>
            <a:r>
              <a:rPr kumimoji="1" lang="fr-BE" sz="2200" b="1" dirty="0" smtClean="0">
                <a:solidFill>
                  <a:schemeClr val="accent6">
                    <a:lumMod val="50000"/>
                  </a:schemeClr>
                </a:solidFill>
              </a:rPr>
              <a:t>assurances</a:t>
            </a:r>
          </a:p>
          <a:p>
            <a:pPr lvl="1" algn="just">
              <a:spcBef>
                <a:spcPct val="50000"/>
              </a:spcBef>
            </a:pPr>
            <a:r>
              <a:rPr kumimoji="1" lang="fr-BE" sz="2200" b="1" dirty="0" smtClean="0">
                <a:solidFill>
                  <a:schemeClr val="accent6">
                    <a:lumMod val="50000"/>
                  </a:schemeClr>
                </a:solidFill>
              </a:rPr>
              <a:t>pensions</a:t>
            </a:r>
            <a:endParaRPr lang="fr-FR" sz="2200" b="1" dirty="0">
              <a:solidFill>
                <a:schemeClr val="accent6">
                  <a:lumMod val="50000"/>
                </a:schemeClr>
              </a:solidFill>
            </a:endParaRPr>
          </a:p>
          <a:p>
            <a:pPr lvl="1" algn="just">
              <a:spcBef>
                <a:spcPct val="50000"/>
              </a:spcBef>
            </a:pPr>
            <a:endParaRPr kumimoji="1" lang="fr-BE" sz="2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Titel 1"/>
          <p:cNvSpPr txBox="1">
            <a:spLocks/>
          </p:cNvSpPr>
          <p:nvPr/>
        </p:nvSpPr>
        <p:spPr>
          <a:xfrm>
            <a:off x="-34330" y="0"/>
            <a:ext cx="9144000" cy="1196752"/>
          </a:xfrm>
          <a:prstGeom prst="rect">
            <a:avLst/>
          </a:prstGeom>
          <a:solidFill>
            <a:srgbClr val="990033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b="1" kern="1200">
                <a:solidFill>
                  <a:srgbClr val="99003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254000" indent="-187325">
              <a:defRPr/>
            </a:pPr>
            <a:r>
              <a:rPr lang="nl-BE" altLang="fr-FR" dirty="0" smtClean="0">
                <a:solidFill>
                  <a:schemeClr val="bg1"/>
                </a:solidFill>
              </a:rPr>
              <a:t>PAS </a:t>
            </a:r>
            <a:r>
              <a:rPr lang="nl-BE" altLang="fr-FR" dirty="0" err="1" smtClean="0">
                <a:solidFill>
                  <a:schemeClr val="bg1"/>
                </a:solidFill>
              </a:rPr>
              <a:t>une</a:t>
            </a:r>
            <a:r>
              <a:rPr lang="nl-BE" altLang="fr-FR" dirty="0" smtClean="0">
                <a:solidFill>
                  <a:schemeClr val="bg1"/>
                </a:solidFill>
              </a:rPr>
              <a:t> aide pour…</a:t>
            </a:r>
            <a:endParaRPr lang="nl-BE" altLang="fr-FR" sz="9600" dirty="0">
              <a:solidFill>
                <a:schemeClr val="bg1"/>
              </a:solidFill>
            </a:endParaRPr>
          </a:p>
        </p:txBody>
      </p:sp>
      <p:pic>
        <p:nvPicPr>
          <p:cNvPr id="5" name="Picture 5" descr="Q:\Huisstijl\Logo\MedFed\Logo_Enkel tekst_FR_CMY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6567686"/>
            <a:ext cx="1126943" cy="144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5331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Text Box 6"/>
          <p:cNvSpPr txBox="1">
            <a:spLocks noChangeArrowheads="1"/>
          </p:cNvSpPr>
          <p:nvPr/>
        </p:nvSpPr>
        <p:spPr bwMode="auto">
          <a:xfrm>
            <a:off x="2132013" y="2501896"/>
            <a:ext cx="2514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endParaRPr kumimoji="1" lang="fr-FR" altLang="fr-FR" sz="2400">
              <a:latin typeface="Times New Roman" pitchFamily="18" charset="0"/>
            </a:endParaRPr>
          </a:p>
        </p:txBody>
      </p:sp>
      <p:sp>
        <p:nvSpPr>
          <p:cNvPr id="10246" name="AutoShape 13"/>
          <p:cNvSpPr>
            <a:spLocks noChangeArrowheads="1"/>
          </p:cNvSpPr>
          <p:nvPr/>
        </p:nvSpPr>
        <p:spPr bwMode="auto">
          <a:xfrm>
            <a:off x="6696410" y="6089650"/>
            <a:ext cx="2324100" cy="493713"/>
          </a:xfrm>
          <a:prstGeom prst="roundRect">
            <a:avLst>
              <a:gd name="adj" fmla="val 21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endParaRPr lang="nl-NL" altLang="fr-FR" sz="900">
              <a:solidFill>
                <a:schemeClr val="tx2"/>
              </a:solidFill>
            </a:endParaRPr>
          </a:p>
        </p:txBody>
      </p:sp>
      <p:pic>
        <p:nvPicPr>
          <p:cNvPr id="8" name="Picture 5" descr="Q:\Huisstijl\Logo\MedFed\Logo_Enkel tekst_FR_CMY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6567686"/>
            <a:ext cx="1126943" cy="144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21321"/>
            <a:ext cx="9144793" cy="11949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3648" y="4653136"/>
            <a:ext cx="609653" cy="75597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3647" y="5409106"/>
            <a:ext cx="609653" cy="75597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9512" y="1680038"/>
            <a:ext cx="781749" cy="75597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9512" y="1700150"/>
            <a:ext cx="9065538" cy="438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601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793" cy="11949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1224074"/>
            <a:ext cx="8315665" cy="491316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2360" y="6542541"/>
            <a:ext cx="1127858" cy="14631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80112" y="3765810"/>
            <a:ext cx="2999492" cy="216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553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785395"/>
          </a:xfrm>
        </p:spPr>
        <p:txBody>
          <a:bodyPr>
            <a:normAutofit/>
          </a:bodyPr>
          <a:lstStyle/>
          <a:p>
            <a:pPr marL="0" indent="0" algn="just">
              <a:spcBef>
                <a:spcPct val="50000"/>
              </a:spcBef>
              <a:buNone/>
            </a:pPr>
            <a:r>
              <a:rPr lang="nl-BE" sz="2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</a:p>
          <a:p>
            <a:pPr algn="just">
              <a:spcBef>
                <a:spcPct val="50000"/>
              </a:spcBef>
            </a:pPr>
            <a:r>
              <a:rPr kumimoji="1" lang="fr-BE" altLang="fr-FR" sz="2400" b="1" dirty="0" smtClean="0">
                <a:solidFill>
                  <a:schemeClr val="accent6">
                    <a:lumMod val="50000"/>
                  </a:schemeClr>
                </a:solidFill>
              </a:rPr>
              <a:t>être directement concerné par le problème </a:t>
            </a:r>
          </a:p>
          <a:p>
            <a:pPr algn="just">
              <a:spcBef>
                <a:spcPct val="50000"/>
              </a:spcBef>
            </a:pPr>
            <a:r>
              <a:rPr kumimoji="1" lang="fr-BE" altLang="fr-FR" sz="2400" b="1" dirty="0" smtClean="0">
                <a:solidFill>
                  <a:schemeClr val="accent6">
                    <a:lumMod val="50000"/>
                  </a:schemeClr>
                </a:solidFill>
              </a:rPr>
              <a:t>avoir d’abord contacté l’administration – services de première ligne dans les administrations</a:t>
            </a:r>
          </a:p>
          <a:p>
            <a:pPr marL="0" indent="0" algn="just">
              <a:spcBef>
                <a:spcPct val="50000"/>
              </a:spcBef>
              <a:buNone/>
            </a:pPr>
            <a:endParaRPr kumimoji="1" lang="fr-BE" altLang="fr-FR" sz="24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just">
              <a:spcBef>
                <a:spcPct val="50000"/>
              </a:spcBef>
              <a:buNone/>
            </a:pPr>
            <a:endParaRPr kumimoji="1" lang="fr-BE" altLang="fr-FR" sz="24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just">
              <a:spcBef>
                <a:spcPct val="50000"/>
              </a:spcBef>
            </a:pPr>
            <a:r>
              <a:rPr kumimoji="1" lang="fr-BE" altLang="fr-FR" sz="2400" b="1" dirty="0">
                <a:solidFill>
                  <a:schemeClr val="accent6">
                    <a:lumMod val="50000"/>
                  </a:schemeClr>
                </a:solidFill>
              </a:rPr>
              <a:t>p</a:t>
            </a:r>
            <a:r>
              <a:rPr kumimoji="1" lang="fr-BE" altLang="fr-FR" sz="2400" b="1" dirty="0" smtClean="0">
                <a:solidFill>
                  <a:schemeClr val="accent6">
                    <a:lumMod val="50000"/>
                  </a:schemeClr>
                </a:solidFill>
              </a:rPr>
              <a:t>laintes de </a:t>
            </a:r>
            <a:r>
              <a:rPr kumimoji="1" lang="fr-BE" altLang="fr-FR" sz="2400" b="1" dirty="0" err="1" smtClean="0">
                <a:solidFill>
                  <a:schemeClr val="accent6">
                    <a:lumMod val="50000"/>
                  </a:schemeClr>
                </a:solidFill>
              </a:rPr>
              <a:t>stakeholders</a:t>
            </a:r>
            <a:r>
              <a:rPr kumimoji="1" lang="fr-BE" altLang="fr-FR" sz="2400" b="1" dirty="0" smtClean="0">
                <a:solidFill>
                  <a:schemeClr val="accent6">
                    <a:lumMod val="50000"/>
                  </a:schemeClr>
                </a:solidFill>
              </a:rPr>
              <a:t> (ex. SMD) = plaintes de qualité !</a:t>
            </a:r>
          </a:p>
          <a:p>
            <a:pPr algn="just">
              <a:spcBef>
                <a:spcPct val="50000"/>
              </a:spcBef>
            </a:pPr>
            <a:endParaRPr kumimoji="1" lang="fr-BE" altLang="fr-FR" sz="2400" dirty="0" smtClean="0"/>
          </a:p>
        </p:txBody>
      </p:sp>
      <p:sp>
        <p:nvSpPr>
          <p:cNvPr id="7" name="Titel 1"/>
          <p:cNvSpPr txBox="1">
            <a:spLocks/>
          </p:cNvSpPr>
          <p:nvPr/>
        </p:nvSpPr>
        <p:spPr>
          <a:xfrm>
            <a:off x="-34330" y="0"/>
            <a:ext cx="9144000" cy="1196752"/>
          </a:xfrm>
          <a:prstGeom prst="rect">
            <a:avLst/>
          </a:prstGeom>
          <a:solidFill>
            <a:srgbClr val="990033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b="1" kern="1200">
                <a:solidFill>
                  <a:srgbClr val="99003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254000" indent="-187325">
              <a:defRPr/>
            </a:pPr>
            <a:r>
              <a:rPr lang="nl-BE" altLang="fr-FR" dirty="0" err="1">
                <a:solidFill>
                  <a:schemeClr val="bg1"/>
                </a:solidFill>
              </a:rPr>
              <a:t>C</a:t>
            </a:r>
            <a:r>
              <a:rPr lang="nl-BE" altLang="fr-FR" dirty="0" err="1" smtClean="0">
                <a:solidFill>
                  <a:schemeClr val="bg1"/>
                </a:solidFill>
              </a:rPr>
              <a:t>onditions</a:t>
            </a:r>
            <a:endParaRPr lang="nl-BE" altLang="fr-FR" sz="9600" dirty="0">
              <a:solidFill>
                <a:schemeClr val="bg1"/>
              </a:solidFill>
            </a:endParaRPr>
          </a:p>
        </p:txBody>
      </p:sp>
      <p:pic>
        <p:nvPicPr>
          <p:cNvPr id="5" name="Picture 5" descr="Q:\Huisstijl\Logo\MedFed\Logo_Enkel tekst_FR_CMY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6567686"/>
            <a:ext cx="1126943" cy="144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6176" y="3068960"/>
            <a:ext cx="1571625" cy="1095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981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33772" y="1210387"/>
            <a:ext cx="8676456" cy="5073427"/>
          </a:xfrm>
        </p:spPr>
        <p:txBody>
          <a:bodyPr>
            <a:normAutofit/>
          </a:bodyPr>
          <a:lstStyle/>
          <a:p>
            <a:pPr marL="0" indent="0" algn="just">
              <a:spcBef>
                <a:spcPct val="50000"/>
              </a:spcBef>
              <a:buNone/>
            </a:pPr>
            <a:r>
              <a:rPr kumimoji="1" lang="fr-BE" altLang="fr-FR" sz="2400" dirty="0">
                <a:latin typeface="Garamond" pitchFamily="18" charset="0"/>
              </a:rPr>
              <a:t> </a:t>
            </a:r>
            <a:endParaRPr lang="fr-FR" sz="2400" b="1" dirty="0">
              <a:solidFill>
                <a:schemeClr val="accent6">
                  <a:lumMod val="50000"/>
                </a:schemeClr>
              </a:solidFill>
            </a:endParaRPr>
          </a:p>
          <a:p>
            <a:pPr algn="just">
              <a:spcBef>
                <a:spcPct val="50000"/>
              </a:spcBef>
            </a:pPr>
            <a:r>
              <a:rPr lang="fr-FR" sz="2400" b="1" dirty="0" smtClean="0">
                <a:solidFill>
                  <a:schemeClr val="accent6">
                    <a:lumMod val="50000"/>
                  </a:schemeClr>
                </a:solidFill>
              </a:rPr>
              <a:t>SCF = plainte en 1</a:t>
            </a:r>
            <a:r>
              <a:rPr lang="fr-FR" sz="2400" b="1" baseline="30000" dirty="0" smtClean="0">
                <a:solidFill>
                  <a:schemeClr val="accent6">
                    <a:lumMod val="50000"/>
                  </a:schemeClr>
                </a:solidFill>
              </a:rPr>
              <a:t>ère</a:t>
            </a:r>
            <a:r>
              <a:rPr lang="fr-FR" sz="2400" b="1" dirty="0" smtClean="0">
                <a:solidFill>
                  <a:schemeClr val="accent6">
                    <a:lumMod val="50000"/>
                  </a:schemeClr>
                </a:solidFill>
              </a:rPr>
              <a:t> ligne &gt;&lt; </a:t>
            </a:r>
            <a:r>
              <a:rPr lang="fr-FR" sz="2400" b="1" dirty="0" smtClean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Médiateur fédéral  = 2</a:t>
            </a:r>
            <a:r>
              <a:rPr lang="fr-FR" sz="2400" b="1" baseline="30000" dirty="0" smtClean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ème</a:t>
            </a:r>
            <a:r>
              <a:rPr lang="fr-FR" sz="2400" b="1" dirty="0" smtClean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 ligne</a:t>
            </a:r>
          </a:p>
          <a:p>
            <a:pPr algn="just">
              <a:spcBef>
                <a:spcPct val="50000"/>
              </a:spcBef>
            </a:pPr>
            <a:r>
              <a:rPr lang="fr-FR" sz="2400" b="1" dirty="0" smtClean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SCF : SPF Finances</a:t>
            </a:r>
            <a:r>
              <a:rPr lang="fr-FR" sz="2400" b="1" dirty="0" smtClean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, concilier </a:t>
            </a:r>
            <a:r>
              <a:rPr lang="fr-FR" sz="2400" b="1" dirty="0" smtClean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les points de </a:t>
            </a:r>
            <a:r>
              <a:rPr lang="fr-FR" sz="2400" b="1" dirty="0" smtClean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vue, suspension recouvrement</a:t>
            </a:r>
            <a:endParaRPr lang="fr-FR" sz="2400" b="1" dirty="0" smtClean="0">
              <a:solidFill>
                <a:schemeClr val="accent6">
                  <a:lumMod val="50000"/>
                </a:schemeClr>
              </a:solidFill>
              <a:sym typeface="Wingdings" panose="05000000000000000000" pitchFamily="2" charset="2"/>
            </a:endParaRPr>
          </a:p>
          <a:p>
            <a:pPr algn="just">
              <a:spcBef>
                <a:spcPct val="50000"/>
              </a:spcBef>
            </a:pPr>
            <a:r>
              <a:rPr lang="fr-FR" sz="2400" b="1" dirty="0" smtClean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Médiateur fédéral : Parlement, </a:t>
            </a:r>
            <a:r>
              <a:rPr lang="fr-FR" sz="2400" b="1" dirty="0" smtClean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«</a:t>
            </a:r>
            <a:r>
              <a:rPr lang="fr-FR" sz="2400" b="1" dirty="0" smtClean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bonne administration», recommandations/enquêtes,… </a:t>
            </a:r>
          </a:p>
          <a:p>
            <a:pPr marL="0" indent="0" algn="just">
              <a:spcBef>
                <a:spcPct val="50000"/>
              </a:spcBef>
              <a:buNone/>
            </a:pPr>
            <a:r>
              <a:rPr lang="fr-FR" sz="2400" b="1" dirty="0" smtClean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=  approches complémentaires !</a:t>
            </a:r>
          </a:p>
          <a:p>
            <a:pPr marL="0" indent="0" algn="just">
              <a:spcBef>
                <a:spcPct val="50000"/>
              </a:spcBef>
              <a:buNone/>
            </a:pPr>
            <a:r>
              <a:rPr lang="fr-FR" sz="2400" b="1" dirty="0" smtClean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 Suggestion : SMD  MF  SCF</a:t>
            </a:r>
          </a:p>
          <a:p>
            <a:pPr algn="just">
              <a:spcBef>
                <a:spcPct val="50000"/>
              </a:spcBef>
            </a:pPr>
            <a:endParaRPr lang="fr-FR" sz="2400" b="1" dirty="0" smtClean="0">
              <a:solidFill>
                <a:schemeClr val="accent6">
                  <a:lumMod val="50000"/>
                </a:schemeClr>
              </a:solidFill>
              <a:sym typeface="Wingdings" panose="05000000000000000000" pitchFamily="2" charset="2"/>
            </a:endParaRPr>
          </a:p>
        </p:txBody>
      </p:sp>
      <p:sp>
        <p:nvSpPr>
          <p:cNvPr id="7" name="Titel 1"/>
          <p:cNvSpPr txBox="1">
            <a:spLocks/>
          </p:cNvSpPr>
          <p:nvPr/>
        </p:nvSpPr>
        <p:spPr>
          <a:xfrm>
            <a:off x="0" y="0"/>
            <a:ext cx="9144000" cy="1196752"/>
          </a:xfrm>
          <a:prstGeom prst="rect">
            <a:avLst/>
          </a:prstGeom>
          <a:solidFill>
            <a:srgbClr val="990033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b="1" kern="1200">
                <a:solidFill>
                  <a:srgbClr val="99003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254000" indent="-187325">
              <a:defRPr/>
            </a:pPr>
            <a:r>
              <a:rPr lang="nl-BE" altLang="fr-FR" dirty="0" smtClean="0">
                <a:solidFill>
                  <a:schemeClr val="bg1"/>
                </a:solidFill>
              </a:rPr>
              <a:t>Médiateur fédéral </a:t>
            </a:r>
            <a:r>
              <a:rPr lang="nl-BE" altLang="fr-FR" dirty="0" err="1" smtClean="0">
                <a:solidFill>
                  <a:schemeClr val="bg1"/>
                </a:solidFill>
              </a:rPr>
              <a:t>ou</a:t>
            </a:r>
            <a:r>
              <a:rPr lang="nl-BE" altLang="fr-FR" dirty="0" smtClean="0">
                <a:solidFill>
                  <a:schemeClr val="bg1"/>
                </a:solidFill>
              </a:rPr>
              <a:t> </a:t>
            </a:r>
            <a:r>
              <a:rPr lang="nl-BE" altLang="fr-FR" dirty="0" err="1" smtClean="0">
                <a:solidFill>
                  <a:schemeClr val="bg1"/>
                </a:solidFill>
              </a:rPr>
              <a:t>conciliation</a:t>
            </a:r>
            <a:r>
              <a:rPr lang="nl-BE" altLang="fr-FR" dirty="0" smtClean="0">
                <a:solidFill>
                  <a:schemeClr val="bg1"/>
                </a:solidFill>
              </a:rPr>
              <a:t> fiscale?</a:t>
            </a:r>
            <a:endParaRPr lang="nl-BE" altLang="fr-FR" sz="9600" dirty="0">
              <a:solidFill>
                <a:schemeClr val="bg1"/>
              </a:solidFill>
            </a:endParaRPr>
          </a:p>
        </p:txBody>
      </p:sp>
      <p:pic>
        <p:nvPicPr>
          <p:cNvPr id="5" name="Picture 5" descr="Q:\Huisstijl\Logo\MedFed\Logo_Enkel tekst_FR_CMY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6567686"/>
            <a:ext cx="1126943" cy="144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5" descr="Afbeeldingsresultaat voor repo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5099" y="3697248"/>
            <a:ext cx="2586037" cy="258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8561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1484784"/>
            <a:ext cx="8676456" cy="4785395"/>
          </a:xfrm>
        </p:spPr>
        <p:txBody>
          <a:bodyPr>
            <a:normAutofit/>
          </a:bodyPr>
          <a:lstStyle/>
          <a:p>
            <a:pPr marL="0" indent="0" algn="just">
              <a:spcBef>
                <a:spcPct val="50000"/>
              </a:spcBef>
              <a:buNone/>
            </a:pPr>
            <a:r>
              <a:rPr lang="nl-BE" sz="2400" dirty="0">
                <a:hlinkClick r:id="rId2"/>
              </a:rPr>
              <a:t>http://</a:t>
            </a:r>
            <a:r>
              <a:rPr lang="nl-BE" sz="2400" dirty="0" smtClean="0">
                <a:hlinkClick r:id="rId2"/>
              </a:rPr>
              <a:t>www.mediateurfederal.be/fr/content/normes-de-bonne-conduite-administrative</a:t>
            </a:r>
            <a:r>
              <a:rPr lang="nl-BE" sz="2400" dirty="0" smtClean="0"/>
              <a:t> </a:t>
            </a:r>
          </a:p>
          <a:p>
            <a:pPr marL="0" indent="0" algn="just">
              <a:spcBef>
                <a:spcPct val="50000"/>
              </a:spcBef>
              <a:buNone/>
            </a:pPr>
            <a:endParaRPr kumimoji="1" lang="fr-BE" altLang="fr-FR" sz="2400" dirty="0" smtClean="0">
              <a:latin typeface="Garamond" pitchFamily="18" charset="0"/>
            </a:endParaRPr>
          </a:p>
          <a:p>
            <a:pPr algn="just">
              <a:spcBef>
                <a:spcPct val="50000"/>
              </a:spcBef>
            </a:pPr>
            <a:r>
              <a:rPr kumimoji="1" lang="fr-BE" sz="2400" b="1" dirty="0">
                <a:solidFill>
                  <a:schemeClr val="accent6">
                    <a:lumMod val="50000"/>
                  </a:schemeClr>
                </a:solidFill>
              </a:rPr>
              <a:t>Un délai de traitement déraisonnable</a:t>
            </a:r>
          </a:p>
          <a:p>
            <a:pPr algn="just">
              <a:spcBef>
                <a:spcPct val="50000"/>
              </a:spcBef>
            </a:pPr>
            <a:r>
              <a:rPr kumimoji="1" lang="fr-BE" sz="2400" b="1" dirty="0">
                <a:solidFill>
                  <a:schemeClr val="accent6">
                    <a:lumMod val="50000"/>
                  </a:schemeClr>
                </a:solidFill>
              </a:rPr>
              <a:t>Une décision erronée/ déraisonnable</a:t>
            </a:r>
          </a:p>
          <a:p>
            <a:pPr algn="just">
              <a:spcBef>
                <a:spcPct val="50000"/>
              </a:spcBef>
            </a:pPr>
            <a:r>
              <a:rPr kumimoji="1" lang="fr-BE" sz="2400" b="1" dirty="0" smtClean="0">
                <a:solidFill>
                  <a:schemeClr val="accent6">
                    <a:lumMod val="50000"/>
                  </a:schemeClr>
                </a:solidFill>
              </a:rPr>
              <a:t>Un </a:t>
            </a:r>
            <a:r>
              <a:rPr kumimoji="1" lang="fr-BE" sz="2400" b="1" dirty="0">
                <a:solidFill>
                  <a:schemeClr val="accent6">
                    <a:lumMod val="50000"/>
                  </a:schemeClr>
                </a:solidFill>
              </a:rPr>
              <a:t>manque d’information</a:t>
            </a:r>
          </a:p>
          <a:p>
            <a:pPr algn="just">
              <a:spcBef>
                <a:spcPct val="50000"/>
              </a:spcBef>
            </a:pPr>
            <a:r>
              <a:rPr kumimoji="1" lang="fr-BE" altLang="fr-FR" sz="2400" b="1" dirty="0" smtClean="0">
                <a:solidFill>
                  <a:schemeClr val="accent6">
                    <a:lumMod val="50000"/>
                  </a:schemeClr>
                </a:solidFill>
              </a:rPr>
              <a:t>Un call center d’une administration injoignable</a:t>
            </a:r>
          </a:p>
          <a:p>
            <a:pPr algn="just">
              <a:spcBef>
                <a:spcPct val="50000"/>
              </a:spcBef>
            </a:pPr>
            <a:r>
              <a:rPr kumimoji="1" lang="fr-BE" sz="2400" b="1" dirty="0">
                <a:solidFill>
                  <a:schemeClr val="accent6">
                    <a:lumMod val="50000"/>
                  </a:schemeClr>
                </a:solidFill>
              </a:rPr>
              <a:t>U</a:t>
            </a:r>
            <a:r>
              <a:rPr kumimoji="1" lang="fr-BE" sz="2400" b="1" dirty="0" smtClean="0">
                <a:solidFill>
                  <a:schemeClr val="accent6">
                    <a:lumMod val="50000"/>
                  </a:schemeClr>
                </a:solidFill>
              </a:rPr>
              <a:t>n fonctionnaire irrespectueux ou impoli</a:t>
            </a:r>
          </a:p>
          <a:p>
            <a:pPr algn="just">
              <a:spcBef>
                <a:spcPct val="50000"/>
              </a:spcBef>
            </a:pPr>
            <a:r>
              <a:rPr kumimoji="1" lang="fr-BE" sz="2400" b="1" dirty="0" smtClean="0">
                <a:solidFill>
                  <a:schemeClr val="accent6">
                    <a:lumMod val="50000"/>
                  </a:schemeClr>
                </a:solidFill>
              </a:rPr>
              <a:t>…</a:t>
            </a:r>
          </a:p>
        </p:txBody>
      </p:sp>
      <p:sp>
        <p:nvSpPr>
          <p:cNvPr id="7" name="Titel 1"/>
          <p:cNvSpPr txBox="1">
            <a:spLocks/>
          </p:cNvSpPr>
          <p:nvPr/>
        </p:nvSpPr>
        <p:spPr>
          <a:xfrm>
            <a:off x="0" y="0"/>
            <a:ext cx="9144000" cy="1196752"/>
          </a:xfrm>
          <a:prstGeom prst="rect">
            <a:avLst/>
          </a:prstGeom>
          <a:solidFill>
            <a:srgbClr val="990033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b="1" kern="1200">
                <a:solidFill>
                  <a:srgbClr val="99003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254000" indent="-187325">
              <a:defRPr/>
            </a:pPr>
            <a:r>
              <a:rPr lang="nl-BE" altLang="fr-FR" dirty="0" err="1" smtClean="0">
                <a:solidFill>
                  <a:schemeClr val="bg1"/>
                </a:solidFill>
              </a:rPr>
              <a:t>Quels</a:t>
            </a:r>
            <a:r>
              <a:rPr lang="nl-BE" altLang="fr-FR" dirty="0" smtClean="0">
                <a:solidFill>
                  <a:schemeClr val="bg1"/>
                </a:solidFill>
              </a:rPr>
              <a:t> </a:t>
            </a:r>
            <a:r>
              <a:rPr lang="nl-BE" altLang="fr-FR" dirty="0" err="1" smtClean="0">
                <a:solidFill>
                  <a:schemeClr val="bg1"/>
                </a:solidFill>
              </a:rPr>
              <a:t>problèmes</a:t>
            </a:r>
            <a:r>
              <a:rPr lang="nl-BE" altLang="fr-FR" dirty="0" smtClean="0">
                <a:solidFill>
                  <a:schemeClr val="bg1"/>
                </a:solidFill>
              </a:rPr>
              <a:t>? </a:t>
            </a:r>
          </a:p>
          <a:p>
            <a:pPr marL="254000" indent="-187325">
              <a:defRPr/>
            </a:pPr>
            <a:r>
              <a:rPr lang="nl-BE" altLang="fr-FR" dirty="0" smtClean="0">
                <a:solidFill>
                  <a:schemeClr val="bg1"/>
                </a:solidFill>
              </a:rPr>
              <a:t>Les </a:t>
            </a:r>
            <a:r>
              <a:rPr lang="nl-BE" altLang="fr-FR" dirty="0" err="1" smtClean="0">
                <a:solidFill>
                  <a:schemeClr val="bg1"/>
                </a:solidFill>
              </a:rPr>
              <a:t>normes</a:t>
            </a:r>
            <a:r>
              <a:rPr lang="nl-BE" altLang="fr-FR" dirty="0" smtClean="0">
                <a:solidFill>
                  <a:schemeClr val="bg1"/>
                </a:solidFill>
              </a:rPr>
              <a:t> de </a:t>
            </a:r>
            <a:r>
              <a:rPr lang="nl-BE" altLang="fr-FR" dirty="0" err="1" smtClean="0">
                <a:solidFill>
                  <a:schemeClr val="bg1"/>
                </a:solidFill>
              </a:rPr>
              <a:t>l’ombudsman</a:t>
            </a:r>
            <a:endParaRPr lang="nl-BE" altLang="fr-FR" sz="9600" dirty="0">
              <a:solidFill>
                <a:schemeClr val="bg1"/>
              </a:solidFill>
            </a:endParaRPr>
          </a:p>
        </p:txBody>
      </p:sp>
      <p:pic>
        <p:nvPicPr>
          <p:cNvPr id="5" name="Picture 5" descr="Q:\Huisstijl\Logo\MedFed\Logo_Enkel tekst_FR_CMY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6567686"/>
            <a:ext cx="1126943" cy="144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9892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33772" y="1210387"/>
            <a:ext cx="8676456" cy="5073427"/>
          </a:xfrm>
        </p:spPr>
        <p:txBody>
          <a:bodyPr>
            <a:normAutofit/>
          </a:bodyPr>
          <a:lstStyle/>
          <a:p>
            <a:pPr marL="0" indent="0" algn="just">
              <a:spcBef>
                <a:spcPct val="50000"/>
              </a:spcBef>
              <a:buNone/>
            </a:pPr>
            <a:r>
              <a:rPr kumimoji="1" lang="fr-BE" altLang="fr-FR" sz="2400" dirty="0">
                <a:latin typeface="Garamond" pitchFamily="18" charset="0"/>
              </a:rPr>
              <a:t> </a:t>
            </a:r>
            <a:endParaRPr lang="nl-BE" sz="24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just">
              <a:spcBef>
                <a:spcPct val="50000"/>
              </a:spcBef>
            </a:pPr>
            <a:r>
              <a:rPr kumimoji="1" lang="fr-FR" sz="2400" b="1" dirty="0" smtClean="0">
                <a:solidFill>
                  <a:schemeClr val="accent6">
                    <a:lumMod val="50000"/>
                  </a:schemeClr>
                </a:solidFill>
              </a:rPr>
              <a:t>Demande d’allocations aux personnes handicapées</a:t>
            </a:r>
          </a:p>
          <a:p>
            <a:pPr algn="just">
              <a:spcBef>
                <a:spcPct val="50000"/>
              </a:spcBef>
            </a:pPr>
            <a:r>
              <a:rPr lang="fr-FR" sz="2400" b="1" dirty="0">
                <a:solidFill>
                  <a:schemeClr val="accent6">
                    <a:lumMod val="50000"/>
                  </a:schemeClr>
                </a:solidFill>
              </a:rPr>
              <a:t>P</a:t>
            </a:r>
            <a:r>
              <a:rPr lang="fr-FR" sz="2400" b="1" dirty="0" smtClean="0">
                <a:solidFill>
                  <a:schemeClr val="accent6">
                    <a:lumMod val="50000"/>
                  </a:schemeClr>
                </a:solidFill>
              </a:rPr>
              <a:t>aiement </a:t>
            </a:r>
            <a:r>
              <a:rPr lang="fr-FR" sz="2400" b="1" dirty="0" smtClean="0">
                <a:solidFill>
                  <a:schemeClr val="accent6">
                    <a:lumMod val="50000"/>
                  </a:schemeClr>
                </a:solidFill>
              </a:rPr>
              <a:t>d’allocations de chômage,…</a:t>
            </a:r>
          </a:p>
          <a:p>
            <a:pPr algn="just">
              <a:spcBef>
                <a:spcPct val="50000"/>
              </a:spcBef>
            </a:pPr>
            <a:r>
              <a:rPr lang="fr-FR" sz="2400" b="1" dirty="0" smtClean="0">
                <a:solidFill>
                  <a:schemeClr val="accent6">
                    <a:lumMod val="50000"/>
                  </a:schemeClr>
                </a:solidFill>
              </a:rPr>
              <a:t>Traitement </a:t>
            </a:r>
            <a:r>
              <a:rPr lang="fr-FR" sz="2400" b="1" dirty="0">
                <a:solidFill>
                  <a:schemeClr val="accent6">
                    <a:lumMod val="50000"/>
                  </a:schemeClr>
                </a:solidFill>
              </a:rPr>
              <a:t>d’un regroupement familial </a:t>
            </a:r>
          </a:p>
          <a:p>
            <a:pPr algn="just">
              <a:spcBef>
                <a:spcPct val="50000"/>
              </a:spcBef>
            </a:pPr>
            <a:r>
              <a:rPr lang="fr-FR" sz="2400" b="1" dirty="0" smtClean="0">
                <a:solidFill>
                  <a:schemeClr val="accent6">
                    <a:lumMod val="50000"/>
                  </a:schemeClr>
                </a:solidFill>
              </a:rPr>
              <a:t>Refus </a:t>
            </a:r>
            <a:r>
              <a:rPr lang="fr-FR" sz="2400" b="1" dirty="0">
                <a:solidFill>
                  <a:schemeClr val="accent6">
                    <a:lumMod val="50000"/>
                  </a:schemeClr>
                </a:solidFill>
              </a:rPr>
              <a:t>d'octroi d'une place d’accueil par </a:t>
            </a:r>
            <a:r>
              <a:rPr lang="fr-FR" sz="2400" b="1" dirty="0" err="1" smtClean="0">
                <a:solidFill>
                  <a:schemeClr val="accent6">
                    <a:lumMod val="50000"/>
                  </a:schemeClr>
                </a:solidFill>
              </a:rPr>
              <a:t>Fedasil</a:t>
            </a:r>
            <a:endParaRPr lang="fr-FR" sz="24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just">
              <a:spcBef>
                <a:spcPct val="50000"/>
              </a:spcBef>
            </a:pPr>
            <a:r>
              <a:rPr lang="fr-FR" sz="2400" b="1" dirty="0" smtClean="0">
                <a:solidFill>
                  <a:schemeClr val="accent6">
                    <a:lumMod val="50000"/>
                  </a:schemeClr>
                </a:solidFill>
              </a:rPr>
              <a:t>Erreur </a:t>
            </a:r>
            <a:r>
              <a:rPr lang="fr-FR" sz="2400" b="1" dirty="0">
                <a:solidFill>
                  <a:schemeClr val="accent6">
                    <a:lumMod val="50000"/>
                  </a:schemeClr>
                </a:solidFill>
              </a:rPr>
              <a:t>dans le calcul de l’impôt</a:t>
            </a:r>
          </a:p>
          <a:p>
            <a:pPr algn="just">
              <a:spcBef>
                <a:spcPct val="50000"/>
              </a:spcBef>
            </a:pPr>
            <a:r>
              <a:rPr lang="fr-FR" sz="2400" b="1" dirty="0" smtClean="0">
                <a:solidFill>
                  <a:schemeClr val="accent6">
                    <a:lumMod val="50000"/>
                  </a:schemeClr>
                </a:solidFill>
              </a:rPr>
              <a:t>Recouvrement de dettes fiscales, amendes pénales, SECAL,…</a:t>
            </a:r>
            <a:endParaRPr lang="fr-FR" sz="2400" b="1" dirty="0">
              <a:solidFill>
                <a:schemeClr val="accent6">
                  <a:lumMod val="50000"/>
                </a:schemeClr>
              </a:solidFill>
            </a:endParaRPr>
          </a:p>
          <a:p>
            <a:pPr algn="just">
              <a:spcBef>
                <a:spcPct val="50000"/>
              </a:spcBef>
            </a:pPr>
            <a:endParaRPr lang="fr-FR" sz="2400" b="1" dirty="0">
              <a:solidFill>
                <a:schemeClr val="accent6">
                  <a:lumMod val="50000"/>
                </a:schemeClr>
              </a:solidFill>
            </a:endParaRPr>
          </a:p>
          <a:p>
            <a:pPr algn="just">
              <a:spcBef>
                <a:spcPct val="50000"/>
              </a:spcBef>
            </a:pPr>
            <a:endParaRPr lang="fr-FR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Titel 1"/>
          <p:cNvSpPr txBox="1">
            <a:spLocks/>
          </p:cNvSpPr>
          <p:nvPr/>
        </p:nvSpPr>
        <p:spPr>
          <a:xfrm>
            <a:off x="0" y="0"/>
            <a:ext cx="9144000" cy="1196752"/>
          </a:xfrm>
          <a:prstGeom prst="rect">
            <a:avLst/>
          </a:prstGeom>
          <a:solidFill>
            <a:srgbClr val="990033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b="1" kern="1200">
                <a:solidFill>
                  <a:srgbClr val="99003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254000" indent="-187325">
              <a:defRPr/>
            </a:pPr>
            <a:r>
              <a:rPr lang="nl-BE" altLang="fr-FR" dirty="0" err="1" smtClean="0">
                <a:solidFill>
                  <a:schemeClr val="bg1"/>
                </a:solidFill>
              </a:rPr>
              <a:t>Quels</a:t>
            </a:r>
            <a:r>
              <a:rPr lang="nl-BE" altLang="fr-FR" dirty="0" smtClean="0">
                <a:solidFill>
                  <a:schemeClr val="bg1"/>
                </a:solidFill>
              </a:rPr>
              <a:t> </a:t>
            </a:r>
            <a:r>
              <a:rPr lang="nl-BE" altLang="fr-FR" dirty="0" err="1" smtClean="0">
                <a:solidFill>
                  <a:schemeClr val="bg1"/>
                </a:solidFill>
              </a:rPr>
              <a:t>problèmes</a:t>
            </a:r>
            <a:r>
              <a:rPr lang="nl-BE" altLang="fr-FR" dirty="0" smtClean="0">
                <a:solidFill>
                  <a:schemeClr val="bg1"/>
                </a:solidFill>
              </a:rPr>
              <a:t>? </a:t>
            </a:r>
          </a:p>
          <a:p>
            <a:pPr marL="254000" indent="-187325">
              <a:defRPr/>
            </a:pPr>
            <a:r>
              <a:rPr lang="nl-BE" altLang="fr-FR" dirty="0" err="1" smtClean="0">
                <a:solidFill>
                  <a:schemeClr val="bg1"/>
                </a:solidFill>
              </a:rPr>
              <a:t>Compétences</a:t>
            </a:r>
            <a:r>
              <a:rPr lang="nl-BE" altLang="fr-FR" dirty="0" smtClean="0">
                <a:solidFill>
                  <a:schemeClr val="bg1"/>
                </a:solidFill>
              </a:rPr>
              <a:t> </a:t>
            </a:r>
            <a:r>
              <a:rPr lang="nl-BE" altLang="fr-FR" dirty="0" err="1" smtClean="0">
                <a:solidFill>
                  <a:schemeClr val="bg1"/>
                </a:solidFill>
              </a:rPr>
              <a:t>fédérales</a:t>
            </a:r>
            <a:endParaRPr lang="nl-BE" altLang="fr-FR" sz="9600" dirty="0">
              <a:solidFill>
                <a:schemeClr val="bg1"/>
              </a:solidFill>
            </a:endParaRPr>
          </a:p>
        </p:txBody>
      </p:sp>
      <p:pic>
        <p:nvPicPr>
          <p:cNvPr id="5" name="Picture 5" descr="Q:\Huisstijl\Logo\MedFed\Logo_Enkel tekst_FR_CMY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6567686"/>
            <a:ext cx="1126943" cy="144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8520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33772" y="1210387"/>
            <a:ext cx="8676456" cy="5073427"/>
          </a:xfrm>
        </p:spPr>
        <p:txBody>
          <a:bodyPr>
            <a:normAutofit/>
          </a:bodyPr>
          <a:lstStyle/>
          <a:p>
            <a:pPr marL="0" indent="0" algn="just">
              <a:spcBef>
                <a:spcPct val="50000"/>
              </a:spcBef>
              <a:buNone/>
            </a:pPr>
            <a:r>
              <a:rPr kumimoji="1" lang="fr-BE" altLang="fr-FR" sz="2400" dirty="0">
                <a:latin typeface="Garamond" pitchFamily="18" charset="0"/>
              </a:rPr>
              <a:t> </a:t>
            </a:r>
            <a:endParaRPr lang="nl-BE" sz="24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just">
              <a:spcBef>
                <a:spcPct val="50000"/>
              </a:spcBef>
              <a:buNone/>
            </a:pPr>
            <a:r>
              <a:rPr lang="fr-FR" sz="2000" b="1" i="1" dirty="0" smtClean="0">
                <a:solidFill>
                  <a:schemeClr val="accent6">
                    <a:lumMod val="50000"/>
                  </a:schemeClr>
                </a:solidFill>
              </a:rPr>
              <a:t>Anne est au chômage. </a:t>
            </a:r>
            <a:r>
              <a:rPr lang="fr-FR" sz="2000" b="1" i="1" dirty="0">
                <a:solidFill>
                  <a:schemeClr val="accent6">
                    <a:lumMod val="50000"/>
                  </a:schemeClr>
                </a:solidFill>
              </a:rPr>
              <a:t>E</a:t>
            </a:r>
            <a:r>
              <a:rPr lang="fr-FR" sz="2000" b="1" i="1" dirty="0" smtClean="0">
                <a:solidFill>
                  <a:schemeClr val="accent6">
                    <a:lumMod val="50000"/>
                  </a:schemeClr>
                </a:solidFill>
              </a:rPr>
              <a:t>lle a ancienne dette fiscale de 3.200 €. Le Team Recouvrement saisi son compte, qui sera bloqué pendant 3 semaines (loi). Anne apporte la preuve de l’état de son compte (uniquement allocations) : le Team Recouvrement refuse de libérer le compte.</a:t>
            </a:r>
          </a:p>
          <a:p>
            <a:pPr algn="just">
              <a:spcBef>
                <a:spcPct val="50000"/>
              </a:spcBef>
            </a:pPr>
            <a:r>
              <a:rPr lang="fr-FR" sz="2400" b="1" dirty="0" smtClean="0">
                <a:solidFill>
                  <a:schemeClr val="accent6">
                    <a:lumMod val="50000"/>
                  </a:schemeClr>
                </a:solidFill>
              </a:rPr>
              <a:t>Intervention MF : donner </a:t>
            </a:r>
            <a:r>
              <a:rPr lang="fr-FR" sz="2400" b="1" dirty="0" smtClean="0">
                <a:solidFill>
                  <a:schemeClr val="accent6">
                    <a:lumMod val="50000"/>
                  </a:schemeClr>
                </a:solidFill>
              </a:rPr>
              <a:t>mainlevée (raisonnable et proportionnalité)</a:t>
            </a:r>
            <a:endParaRPr lang="fr-FR" sz="24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just">
              <a:spcBef>
                <a:spcPct val="50000"/>
              </a:spcBef>
            </a:pPr>
            <a:r>
              <a:rPr lang="fr-FR" sz="2400" b="1" dirty="0" smtClean="0">
                <a:solidFill>
                  <a:schemeClr val="accent6">
                    <a:lumMod val="50000"/>
                  </a:schemeClr>
                </a:solidFill>
              </a:rPr>
              <a:t>Examen structurel éventuel (recommandation) : la procédure est-elle toujours adéquate?</a:t>
            </a:r>
          </a:p>
          <a:p>
            <a:pPr algn="just">
              <a:spcBef>
                <a:spcPct val="50000"/>
              </a:spcBef>
            </a:pPr>
            <a:endParaRPr lang="fr-FR" sz="24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just">
              <a:spcBef>
                <a:spcPct val="50000"/>
              </a:spcBef>
            </a:pPr>
            <a:endParaRPr lang="fr-FR" sz="2400" b="1" dirty="0">
              <a:solidFill>
                <a:schemeClr val="accent6">
                  <a:lumMod val="50000"/>
                </a:schemeClr>
              </a:solidFill>
            </a:endParaRPr>
          </a:p>
          <a:p>
            <a:pPr algn="just">
              <a:spcBef>
                <a:spcPct val="50000"/>
              </a:spcBef>
            </a:pPr>
            <a:endParaRPr lang="fr-FR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Titel 1"/>
          <p:cNvSpPr txBox="1">
            <a:spLocks/>
          </p:cNvSpPr>
          <p:nvPr/>
        </p:nvSpPr>
        <p:spPr>
          <a:xfrm>
            <a:off x="0" y="0"/>
            <a:ext cx="9144000" cy="1196752"/>
          </a:xfrm>
          <a:prstGeom prst="rect">
            <a:avLst/>
          </a:prstGeom>
          <a:solidFill>
            <a:srgbClr val="990033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b="1" kern="1200">
                <a:solidFill>
                  <a:srgbClr val="99003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254000" indent="-187325">
              <a:defRPr/>
            </a:pPr>
            <a:r>
              <a:rPr lang="nl-BE" altLang="fr-FR" dirty="0" err="1" smtClean="0">
                <a:solidFill>
                  <a:schemeClr val="bg1"/>
                </a:solidFill>
              </a:rPr>
              <a:t>Exemple</a:t>
            </a:r>
            <a:r>
              <a:rPr lang="nl-BE" altLang="fr-FR" dirty="0" smtClean="0">
                <a:solidFill>
                  <a:schemeClr val="bg1"/>
                </a:solidFill>
              </a:rPr>
              <a:t> de </a:t>
            </a:r>
            <a:r>
              <a:rPr lang="nl-BE" altLang="fr-FR" dirty="0" err="1" smtClean="0">
                <a:solidFill>
                  <a:schemeClr val="bg1"/>
                </a:solidFill>
              </a:rPr>
              <a:t>plainte</a:t>
            </a:r>
            <a:r>
              <a:rPr lang="nl-BE" altLang="fr-FR" dirty="0" smtClean="0">
                <a:solidFill>
                  <a:schemeClr val="bg1"/>
                </a:solidFill>
              </a:rPr>
              <a:t> : saisie </a:t>
            </a:r>
            <a:r>
              <a:rPr lang="nl-BE" altLang="fr-FR" dirty="0" err="1" smtClean="0">
                <a:solidFill>
                  <a:schemeClr val="bg1"/>
                </a:solidFill>
              </a:rPr>
              <a:t>d’un</a:t>
            </a:r>
            <a:r>
              <a:rPr lang="nl-BE" altLang="fr-FR" dirty="0" smtClean="0">
                <a:solidFill>
                  <a:schemeClr val="bg1"/>
                </a:solidFill>
              </a:rPr>
              <a:t> </a:t>
            </a:r>
            <a:r>
              <a:rPr lang="nl-BE" altLang="fr-FR" dirty="0" err="1" smtClean="0">
                <a:solidFill>
                  <a:schemeClr val="bg1"/>
                </a:solidFill>
              </a:rPr>
              <a:t>compte</a:t>
            </a:r>
            <a:endParaRPr lang="nl-BE" altLang="fr-FR" sz="9600" dirty="0">
              <a:solidFill>
                <a:schemeClr val="bg1"/>
              </a:solidFill>
            </a:endParaRPr>
          </a:p>
        </p:txBody>
      </p:sp>
      <p:pic>
        <p:nvPicPr>
          <p:cNvPr id="5" name="Picture 5" descr="Q:\Huisstijl\Logo\MedFed\Logo_Enkel tekst_FR_CMY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6567686"/>
            <a:ext cx="1126943" cy="144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5389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33772" y="1210387"/>
            <a:ext cx="8676456" cy="5073427"/>
          </a:xfrm>
        </p:spPr>
        <p:txBody>
          <a:bodyPr>
            <a:normAutofit/>
          </a:bodyPr>
          <a:lstStyle/>
          <a:p>
            <a:pPr marL="0" indent="0" algn="just">
              <a:spcBef>
                <a:spcPct val="50000"/>
              </a:spcBef>
              <a:buNone/>
            </a:pPr>
            <a:r>
              <a:rPr kumimoji="1" lang="fr-BE" altLang="fr-FR" sz="2400" dirty="0">
                <a:latin typeface="Garamond" pitchFamily="18" charset="0"/>
              </a:rPr>
              <a:t> </a:t>
            </a:r>
            <a:endParaRPr lang="fr-FR" sz="24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just">
              <a:spcBef>
                <a:spcPct val="50000"/>
              </a:spcBef>
              <a:buNone/>
            </a:pPr>
            <a:r>
              <a:rPr lang="fr-FR" sz="6000" b="1" dirty="0" smtClean="0">
                <a:solidFill>
                  <a:schemeClr val="accent6">
                    <a:lumMod val="50000"/>
                  </a:schemeClr>
                </a:solidFill>
              </a:rPr>
              <a:t> 		Des questions?</a:t>
            </a:r>
            <a:endParaRPr lang="fr-FR" sz="6000" b="1" dirty="0" smtClean="0">
              <a:solidFill>
                <a:schemeClr val="accent6">
                  <a:lumMod val="50000"/>
                </a:schemeClr>
              </a:solidFill>
              <a:sym typeface="Wingdings" panose="05000000000000000000" pitchFamily="2" charset="2"/>
            </a:endParaRPr>
          </a:p>
          <a:p>
            <a:pPr algn="just">
              <a:spcBef>
                <a:spcPct val="50000"/>
              </a:spcBef>
            </a:pPr>
            <a:endParaRPr lang="fr-FR" sz="2400" b="1" dirty="0" smtClean="0">
              <a:solidFill>
                <a:schemeClr val="accent6">
                  <a:lumMod val="50000"/>
                </a:schemeClr>
              </a:solidFill>
              <a:sym typeface="Wingdings" panose="05000000000000000000" pitchFamily="2" charset="2"/>
            </a:endParaRPr>
          </a:p>
        </p:txBody>
      </p:sp>
      <p:sp>
        <p:nvSpPr>
          <p:cNvPr id="7" name="Titel 1"/>
          <p:cNvSpPr txBox="1">
            <a:spLocks/>
          </p:cNvSpPr>
          <p:nvPr/>
        </p:nvSpPr>
        <p:spPr>
          <a:xfrm>
            <a:off x="0" y="0"/>
            <a:ext cx="9144000" cy="1196752"/>
          </a:xfrm>
          <a:prstGeom prst="rect">
            <a:avLst/>
          </a:prstGeom>
          <a:solidFill>
            <a:srgbClr val="990033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b="1" kern="1200">
                <a:solidFill>
                  <a:srgbClr val="99003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254000" indent="-187325">
              <a:defRPr/>
            </a:pPr>
            <a:r>
              <a:rPr lang="nl-BE" altLang="fr-FR" dirty="0" smtClean="0">
                <a:solidFill>
                  <a:schemeClr val="bg1"/>
                </a:solidFill>
              </a:rPr>
              <a:t>Fin 1ère </a:t>
            </a:r>
            <a:r>
              <a:rPr lang="nl-BE" altLang="fr-FR" dirty="0" err="1" smtClean="0">
                <a:solidFill>
                  <a:schemeClr val="bg1"/>
                </a:solidFill>
              </a:rPr>
              <a:t>partie</a:t>
            </a:r>
            <a:endParaRPr lang="nl-BE" altLang="fr-FR" sz="9600" dirty="0">
              <a:solidFill>
                <a:schemeClr val="bg1"/>
              </a:solidFill>
            </a:endParaRPr>
          </a:p>
        </p:txBody>
      </p:sp>
      <p:pic>
        <p:nvPicPr>
          <p:cNvPr id="5" name="Picture 5" descr="Q:\Huisstijl\Logo\MedFed\Logo_Enkel tekst_FR_CMY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6567686"/>
            <a:ext cx="1126943" cy="144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0112" y="3765810"/>
            <a:ext cx="2999492" cy="216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37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33772" y="1210387"/>
            <a:ext cx="8676456" cy="5073427"/>
          </a:xfrm>
        </p:spPr>
        <p:txBody>
          <a:bodyPr>
            <a:normAutofit fontScale="47500" lnSpcReduction="20000"/>
          </a:bodyPr>
          <a:lstStyle/>
          <a:p>
            <a:pPr marL="0" indent="0" algn="just">
              <a:spcBef>
                <a:spcPct val="50000"/>
              </a:spcBef>
              <a:buNone/>
            </a:pPr>
            <a:r>
              <a:rPr kumimoji="1" lang="fr-BE" altLang="fr-FR" sz="3600" dirty="0"/>
              <a:t> </a:t>
            </a:r>
            <a:endParaRPr lang="fr-FR" sz="3600" b="1" dirty="0">
              <a:solidFill>
                <a:schemeClr val="accent6">
                  <a:lumMod val="50000"/>
                </a:schemeClr>
              </a:solidFill>
            </a:endParaRPr>
          </a:p>
          <a:p>
            <a:pPr algn="just">
              <a:spcBef>
                <a:spcPct val="50000"/>
              </a:spcBef>
            </a:pPr>
            <a:r>
              <a:rPr lang="fr-FR" sz="5000" b="1" dirty="0">
                <a:solidFill>
                  <a:schemeClr val="accent6">
                    <a:lumMod val="50000"/>
                  </a:schemeClr>
                </a:solidFill>
              </a:rPr>
              <a:t>Origine : 200 plaintes / an  - </a:t>
            </a:r>
            <a:r>
              <a:rPr lang="fr-FR" sz="5000" b="1" dirty="0" smtClean="0">
                <a:solidFill>
                  <a:schemeClr val="accent6">
                    <a:lumMod val="50000"/>
                  </a:schemeClr>
                </a:solidFill>
              </a:rPr>
              <a:t>Problèmes récurrents</a:t>
            </a:r>
          </a:p>
          <a:p>
            <a:pPr algn="just">
              <a:spcBef>
                <a:spcPct val="50000"/>
              </a:spcBef>
            </a:pPr>
            <a:r>
              <a:rPr lang="fr-FR" sz="5000" b="1" dirty="0" smtClean="0">
                <a:solidFill>
                  <a:schemeClr val="accent6">
                    <a:lumMod val="50000"/>
                  </a:schemeClr>
                </a:solidFill>
              </a:rPr>
              <a:t>Enquête d’un an </a:t>
            </a:r>
          </a:p>
          <a:p>
            <a:pPr lvl="2" algn="just">
              <a:spcBef>
                <a:spcPct val="50000"/>
              </a:spcBef>
            </a:pPr>
            <a:r>
              <a:rPr lang="fr-FR" sz="5000" b="1" dirty="0" smtClean="0">
                <a:solidFill>
                  <a:schemeClr val="accent6">
                    <a:lumMod val="50000"/>
                  </a:schemeClr>
                </a:solidFill>
              </a:rPr>
              <a:t>Entretiens </a:t>
            </a:r>
            <a:r>
              <a:rPr lang="fr-FR" sz="5000" b="1" dirty="0">
                <a:solidFill>
                  <a:schemeClr val="accent6">
                    <a:lumMod val="50000"/>
                  </a:schemeClr>
                </a:solidFill>
              </a:rPr>
              <a:t>exploratoires </a:t>
            </a:r>
            <a:endParaRPr lang="fr-FR" sz="50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lvl="2" algn="just">
              <a:spcBef>
                <a:spcPct val="50000"/>
              </a:spcBef>
            </a:pPr>
            <a:r>
              <a:rPr lang="fr-FR" sz="5000" b="1" dirty="0" smtClean="0">
                <a:solidFill>
                  <a:schemeClr val="accent6">
                    <a:lumMod val="50000"/>
                  </a:schemeClr>
                </a:solidFill>
              </a:rPr>
              <a:t>Enquête </a:t>
            </a:r>
            <a:r>
              <a:rPr lang="fr-FR" sz="5000" b="1" dirty="0">
                <a:solidFill>
                  <a:schemeClr val="accent6">
                    <a:lumMod val="50000"/>
                  </a:schemeClr>
                </a:solidFill>
              </a:rPr>
              <a:t>de terrain </a:t>
            </a:r>
            <a:endParaRPr lang="fr-FR" sz="50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lvl="2" algn="just">
              <a:spcBef>
                <a:spcPct val="50000"/>
              </a:spcBef>
            </a:pPr>
            <a:r>
              <a:rPr lang="fr-FR" sz="5000" b="1" dirty="0" smtClean="0">
                <a:solidFill>
                  <a:schemeClr val="accent6">
                    <a:lumMod val="50000"/>
                  </a:schemeClr>
                </a:solidFill>
              </a:rPr>
              <a:t>Caractère contradictoire</a:t>
            </a:r>
            <a:endParaRPr lang="fr-FR" sz="50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just">
              <a:spcBef>
                <a:spcPct val="50000"/>
              </a:spcBef>
            </a:pPr>
            <a:r>
              <a:rPr lang="fr-FR" sz="5000" b="1" dirty="0">
                <a:solidFill>
                  <a:schemeClr val="accent6">
                    <a:lumMod val="50000"/>
                  </a:schemeClr>
                </a:solidFill>
              </a:rPr>
              <a:t>Rapport </a:t>
            </a:r>
            <a:r>
              <a:rPr lang="fr-FR" sz="5000" b="1" dirty="0" smtClean="0">
                <a:solidFill>
                  <a:schemeClr val="accent6">
                    <a:lumMod val="50000"/>
                  </a:schemeClr>
                </a:solidFill>
              </a:rPr>
              <a:t>remis au Parlement </a:t>
            </a:r>
            <a:r>
              <a:rPr lang="fr-FR" sz="5000" b="1" dirty="0">
                <a:solidFill>
                  <a:schemeClr val="accent6">
                    <a:lumMod val="50000"/>
                  </a:schemeClr>
                </a:solidFill>
              </a:rPr>
              <a:t>en janvier </a:t>
            </a:r>
            <a:r>
              <a:rPr lang="fr-FR" sz="5000" b="1" dirty="0" smtClean="0">
                <a:solidFill>
                  <a:schemeClr val="accent6">
                    <a:lumMod val="50000"/>
                  </a:schemeClr>
                </a:solidFill>
              </a:rPr>
              <a:t>2019 </a:t>
            </a:r>
            <a:r>
              <a:rPr lang="fr-FR" sz="5000" b="1" dirty="0">
                <a:solidFill>
                  <a:schemeClr val="accent6">
                    <a:lumMod val="50000"/>
                  </a:schemeClr>
                </a:solidFill>
              </a:rPr>
              <a:t>: 20 Recommandations au SPF Finances</a:t>
            </a:r>
          </a:p>
          <a:p>
            <a:pPr algn="just">
              <a:spcBef>
                <a:spcPct val="50000"/>
              </a:spcBef>
            </a:pPr>
            <a:r>
              <a:rPr lang="fr-FR" sz="5000" b="1" dirty="0" smtClean="0">
                <a:solidFill>
                  <a:schemeClr val="accent6">
                    <a:lumMod val="50000"/>
                  </a:schemeClr>
                </a:solidFill>
              </a:rPr>
              <a:t>Meilleur équilibre entre intérêts Etat et citoyens</a:t>
            </a:r>
          </a:p>
          <a:p>
            <a:pPr marL="0" indent="0" algn="just">
              <a:spcBef>
                <a:spcPct val="50000"/>
              </a:spcBef>
              <a:buNone/>
            </a:pPr>
            <a:r>
              <a:rPr lang="fr-FR" sz="5000" b="1" dirty="0" smtClean="0">
                <a:solidFill>
                  <a:schemeClr val="accent6">
                    <a:lumMod val="50000"/>
                  </a:schemeClr>
                </a:solidFill>
              </a:rPr>
              <a:t>		</a:t>
            </a:r>
          </a:p>
          <a:p>
            <a:pPr marL="0" indent="0" algn="just">
              <a:spcBef>
                <a:spcPct val="50000"/>
              </a:spcBef>
              <a:buNone/>
            </a:pPr>
            <a:r>
              <a:rPr lang="fr-FR" sz="4200" b="1" dirty="0" smtClean="0">
                <a:solidFill>
                  <a:schemeClr val="accent6">
                    <a:lumMod val="50000"/>
                  </a:schemeClr>
                </a:solidFill>
              </a:rPr>
              <a:t>	</a:t>
            </a:r>
            <a:endParaRPr lang="fr-FR" sz="4200" b="1" dirty="0" smtClean="0">
              <a:solidFill>
                <a:schemeClr val="accent6">
                  <a:lumMod val="50000"/>
                </a:schemeClr>
              </a:solidFill>
              <a:sym typeface="Wingdings" panose="05000000000000000000" pitchFamily="2" charset="2"/>
            </a:endParaRPr>
          </a:p>
        </p:txBody>
      </p:sp>
      <p:sp>
        <p:nvSpPr>
          <p:cNvPr id="7" name="Titel 1"/>
          <p:cNvSpPr txBox="1">
            <a:spLocks/>
          </p:cNvSpPr>
          <p:nvPr/>
        </p:nvSpPr>
        <p:spPr>
          <a:xfrm>
            <a:off x="0" y="0"/>
            <a:ext cx="9144000" cy="1196752"/>
          </a:xfrm>
          <a:prstGeom prst="rect">
            <a:avLst/>
          </a:prstGeom>
          <a:solidFill>
            <a:srgbClr val="990033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b="1" kern="1200">
                <a:solidFill>
                  <a:srgbClr val="99003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254000" indent="-187325">
              <a:defRPr/>
            </a:pPr>
            <a:r>
              <a:rPr lang="nl-BE" altLang="fr-FR" dirty="0" smtClean="0">
                <a:solidFill>
                  <a:schemeClr val="bg1"/>
                </a:solidFill>
              </a:rPr>
              <a:t>Focus </a:t>
            </a:r>
            <a:r>
              <a:rPr lang="nl-BE" altLang="fr-FR" dirty="0" err="1" smtClean="0">
                <a:solidFill>
                  <a:schemeClr val="bg1"/>
                </a:solidFill>
              </a:rPr>
              <a:t>sur</a:t>
            </a:r>
            <a:r>
              <a:rPr lang="nl-BE" altLang="fr-FR" dirty="0" smtClean="0">
                <a:solidFill>
                  <a:schemeClr val="bg1"/>
                </a:solidFill>
              </a:rPr>
              <a:t> </a:t>
            </a:r>
            <a:r>
              <a:rPr lang="nl-BE" altLang="fr-FR" dirty="0" err="1" smtClean="0">
                <a:solidFill>
                  <a:schemeClr val="bg1"/>
                </a:solidFill>
              </a:rPr>
              <a:t>une</a:t>
            </a:r>
            <a:r>
              <a:rPr lang="nl-BE" altLang="fr-FR" dirty="0" smtClean="0">
                <a:solidFill>
                  <a:schemeClr val="bg1"/>
                </a:solidFill>
              </a:rPr>
              <a:t> enquête : </a:t>
            </a:r>
            <a:r>
              <a:rPr lang="nl-BE" altLang="fr-FR" dirty="0" err="1" smtClean="0">
                <a:solidFill>
                  <a:schemeClr val="bg1"/>
                </a:solidFill>
              </a:rPr>
              <a:t>dettes</a:t>
            </a:r>
            <a:r>
              <a:rPr lang="nl-BE" altLang="fr-FR" dirty="0" smtClean="0">
                <a:solidFill>
                  <a:schemeClr val="bg1"/>
                </a:solidFill>
              </a:rPr>
              <a:t> </a:t>
            </a:r>
            <a:r>
              <a:rPr lang="nl-BE" altLang="fr-FR" dirty="0" err="1" smtClean="0">
                <a:solidFill>
                  <a:schemeClr val="bg1"/>
                </a:solidFill>
              </a:rPr>
              <a:t>fiscales</a:t>
            </a:r>
            <a:endParaRPr lang="nl-BE" altLang="fr-FR" sz="9600" dirty="0">
              <a:solidFill>
                <a:schemeClr val="bg1"/>
              </a:solidFill>
            </a:endParaRPr>
          </a:p>
        </p:txBody>
      </p:sp>
      <p:pic>
        <p:nvPicPr>
          <p:cNvPr id="5" name="Picture 5" descr="Q:\Huisstijl\Logo\MedFed\Logo_Enkel tekst_FR_CMY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6567686"/>
            <a:ext cx="1126943" cy="144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5716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33772" y="1210387"/>
            <a:ext cx="8676456" cy="5073427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spcBef>
                <a:spcPct val="50000"/>
              </a:spcBef>
              <a:buNone/>
            </a:pPr>
            <a:r>
              <a:rPr kumimoji="1" lang="fr-BE" altLang="fr-FR" sz="2400" dirty="0">
                <a:latin typeface="Garamond" pitchFamily="18" charset="0"/>
              </a:rPr>
              <a:t> </a:t>
            </a:r>
            <a:endParaRPr lang="fr-FR" sz="3100" b="1" dirty="0">
              <a:solidFill>
                <a:schemeClr val="accent6">
                  <a:lumMod val="50000"/>
                </a:schemeClr>
              </a:solidFill>
            </a:endParaRPr>
          </a:p>
          <a:p>
            <a:pPr algn="just">
              <a:spcBef>
                <a:spcPct val="50000"/>
              </a:spcBef>
            </a:pPr>
            <a:r>
              <a:rPr lang="fr-FR" sz="3100" b="1" dirty="0" smtClean="0">
                <a:solidFill>
                  <a:schemeClr val="accent6">
                    <a:lumMod val="50000"/>
                  </a:schemeClr>
                </a:solidFill>
              </a:rPr>
              <a:t>3 axes principaux :</a:t>
            </a:r>
          </a:p>
          <a:p>
            <a:pPr lvl="1" algn="just">
              <a:spcBef>
                <a:spcPct val="50000"/>
              </a:spcBef>
            </a:pPr>
            <a:r>
              <a:rPr lang="fr-FR" sz="2700" b="1" dirty="0" smtClean="0">
                <a:solidFill>
                  <a:schemeClr val="accent6">
                    <a:lumMod val="50000"/>
                  </a:schemeClr>
                </a:solidFill>
              </a:rPr>
              <a:t>Améliorer les procédures en matière de plan de paiement</a:t>
            </a:r>
          </a:p>
          <a:p>
            <a:pPr lvl="1" algn="just">
              <a:spcBef>
                <a:spcPct val="50000"/>
              </a:spcBef>
            </a:pPr>
            <a:r>
              <a:rPr lang="fr-FR" sz="2700" b="1" dirty="0" smtClean="0">
                <a:solidFill>
                  <a:schemeClr val="accent6">
                    <a:lumMod val="50000"/>
                  </a:schemeClr>
                </a:solidFill>
              </a:rPr>
              <a:t>Un recouvrement plus équilibré, et à moindre coût pour le citoyen</a:t>
            </a:r>
          </a:p>
          <a:p>
            <a:pPr lvl="1" algn="just">
              <a:spcBef>
                <a:spcPct val="50000"/>
              </a:spcBef>
            </a:pPr>
            <a:r>
              <a:rPr lang="fr-FR" sz="2700" b="1" dirty="0" smtClean="0">
                <a:solidFill>
                  <a:schemeClr val="accent6">
                    <a:lumMod val="50000"/>
                  </a:schemeClr>
                </a:solidFill>
              </a:rPr>
              <a:t>Une administration plus accessible, y compris pour les plus vulnérables</a:t>
            </a:r>
          </a:p>
          <a:p>
            <a:pPr marL="0" indent="0" algn="just">
              <a:spcBef>
                <a:spcPct val="50000"/>
              </a:spcBef>
              <a:buNone/>
            </a:pPr>
            <a:r>
              <a:rPr lang="fr-FR" sz="3100" b="1" dirty="0" smtClean="0">
                <a:solidFill>
                  <a:schemeClr val="accent6">
                    <a:lumMod val="50000"/>
                  </a:schemeClr>
                </a:solidFill>
              </a:rPr>
              <a:t>		</a:t>
            </a:r>
          </a:p>
          <a:p>
            <a:pPr marL="0" indent="0" algn="just">
              <a:spcBef>
                <a:spcPct val="50000"/>
              </a:spcBef>
              <a:buNone/>
            </a:pPr>
            <a:r>
              <a:rPr lang="fr-FR" sz="6000" b="1" dirty="0" smtClean="0">
                <a:solidFill>
                  <a:schemeClr val="accent6">
                    <a:lumMod val="50000"/>
                  </a:schemeClr>
                </a:solidFill>
              </a:rPr>
              <a:t>	</a:t>
            </a:r>
            <a:endParaRPr lang="fr-FR" sz="2400" b="1" dirty="0" smtClean="0">
              <a:solidFill>
                <a:schemeClr val="accent6">
                  <a:lumMod val="50000"/>
                </a:schemeClr>
              </a:solidFill>
              <a:sym typeface="Wingdings" panose="05000000000000000000" pitchFamily="2" charset="2"/>
            </a:endParaRPr>
          </a:p>
        </p:txBody>
      </p:sp>
      <p:sp>
        <p:nvSpPr>
          <p:cNvPr id="7" name="Titel 1"/>
          <p:cNvSpPr txBox="1">
            <a:spLocks/>
          </p:cNvSpPr>
          <p:nvPr/>
        </p:nvSpPr>
        <p:spPr>
          <a:xfrm>
            <a:off x="0" y="0"/>
            <a:ext cx="9144000" cy="1196752"/>
          </a:xfrm>
          <a:prstGeom prst="rect">
            <a:avLst/>
          </a:prstGeom>
          <a:solidFill>
            <a:srgbClr val="990033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b="1" kern="1200">
                <a:solidFill>
                  <a:srgbClr val="99003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254000" indent="-187325">
              <a:defRPr/>
            </a:pPr>
            <a:r>
              <a:rPr lang="nl-BE" altLang="fr-FR" dirty="0" smtClean="0">
                <a:solidFill>
                  <a:schemeClr val="bg1"/>
                </a:solidFill>
              </a:rPr>
              <a:t>Focus </a:t>
            </a:r>
            <a:r>
              <a:rPr lang="nl-BE" altLang="fr-FR" dirty="0" err="1" smtClean="0">
                <a:solidFill>
                  <a:schemeClr val="bg1"/>
                </a:solidFill>
              </a:rPr>
              <a:t>sur</a:t>
            </a:r>
            <a:r>
              <a:rPr lang="nl-BE" altLang="fr-FR" dirty="0" smtClean="0">
                <a:solidFill>
                  <a:schemeClr val="bg1"/>
                </a:solidFill>
              </a:rPr>
              <a:t> </a:t>
            </a:r>
            <a:r>
              <a:rPr lang="nl-BE" altLang="fr-FR" dirty="0" err="1" smtClean="0">
                <a:solidFill>
                  <a:schemeClr val="bg1"/>
                </a:solidFill>
              </a:rPr>
              <a:t>une</a:t>
            </a:r>
            <a:r>
              <a:rPr lang="nl-BE" altLang="fr-FR" dirty="0" smtClean="0">
                <a:solidFill>
                  <a:schemeClr val="bg1"/>
                </a:solidFill>
              </a:rPr>
              <a:t> enquête : </a:t>
            </a:r>
            <a:r>
              <a:rPr lang="nl-BE" altLang="fr-FR" dirty="0" err="1" smtClean="0">
                <a:solidFill>
                  <a:schemeClr val="bg1"/>
                </a:solidFill>
              </a:rPr>
              <a:t>dettes</a:t>
            </a:r>
            <a:r>
              <a:rPr lang="nl-BE" altLang="fr-FR" dirty="0" smtClean="0">
                <a:solidFill>
                  <a:schemeClr val="bg1"/>
                </a:solidFill>
              </a:rPr>
              <a:t> </a:t>
            </a:r>
            <a:r>
              <a:rPr lang="nl-BE" altLang="fr-FR" dirty="0" err="1" smtClean="0">
                <a:solidFill>
                  <a:schemeClr val="bg1"/>
                </a:solidFill>
              </a:rPr>
              <a:t>fiscales</a:t>
            </a:r>
            <a:endParaRPr lang="nl-BE" altLang="fr-FR" sz="9600" dirty="0">
              <a:solidFill>
                <a:schemeClr val="bg1"/>
              </a:solidFill>
            </a:endParaRPr>
          </a:p>
        </p:txBody>
      </p:sp>
      <p:pic>
        <p:nvPicPr>
          <p:cNvPr id="5" name="Picture 5" descr="Q:\Huisstijl\Logo\MedFed\Logo_Enkel tekst_FR_CMY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6567686"/>
            <a:ext cx="1126943" cy="144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6594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33772" y="1210387"/>
            <a:ext cx="8676456" cy="5073427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spcBef>
                <a:spcPct val="50000"/>
              </a:spcBef>
              <a:buNone/>
            </a:pPr>
            <a:r>
              <a:rPr kumimoji="1" lang="fr-BE" altLang="fr-FR" sz="2400" dirty="0">
                <a:latin typeface="Garamond" pitchFamily="18" charset="0"/>
              </a:rPr>
              <a:t> </a:t>
            </a:r>
            <a:endParaRPr lang="fr-FR" sz="3100" b="1" dirty="0">
              <a:solidFill>
                <a:schemeClr val="accent6">
                  <a:lumMod val="50000"/>
                </a:schemeClr>
              </a:solidFill>
            </a:endParaRPr>
          </a:p>
          <a:p>
            <a:pPr algn="just">
              <a:spcBef>
                <a:spcPct val="50000"/>
              </a:spcBef>
            </a:pPr>
            <a:r>
              <a:rPr lang="fr-FR" sz="3100" b="1" dirty="0" smtClean="0">
                <a:solidFill>
                  <a:schemeClr val="accent6">
                    <a:lumMod val="50000"/>
                  </a:schemeClr>
                </a:solidFill>
              </a:rPr>
              <a:t>Plans de paiement:</a:t>
            </a:r>
          </a:p>
          <a:p>
            <a:pPr lvl="1" algn="just">
              <a:spcBef>
                <a:spcPct val="50000"/>
              </a:spcBef>
            </a:pPr>
            <a:r>
              <a:rPr lang="fr-FR" sz="2700" b="1" dirty="0" smtClean="0">
                <a:solidFill>
                  <a:schemeClr val="accent6">
                    <a:lumMod val="50000"/>
                  </a:schemeClr>
                </a:solidFill>
              </a:rPr>
              <a:t>Objectiver la capacité de remboursement </a:t>
            </a:r>
            <a:endParaRPr lang="fr-FR" sz="27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lvl="1" algn="just">
              <a:spcBef>
                <a:spcPct val="50000"/>
              </a:spcBef>
            </a:pPr>
            <a:r>
              <a:rPr lang="fr-FR" sz="2700" b="1" dirty="0" smtClean="0">
                <a:solidFill>
                  <a:schemeClr val="accent6">
                    <a:lumMod val="50000"/>
                  </a:schemeClr>
                </a:solidFill>
              </a:rPr>
              <a:t>Une solution adaptée pour l’endettement cyclique (précompte professionnel trop faible)</a:t>
            </a:r>
          </a:p>
          <a:p>
            <a:pPr lvl="1" algn="just">
              <a:spcBef>
                <a:spcPct val="50000"/>
              </a:spcBef>
            </a:pPr>
            <a:r>
              <a:rPr lang="fr-FR" sz="2700" b="1" dirty="0" smtClean="0">
                <a:solidFill>
                  <a:schemeClr val="accent6">
                    <a:lumMod val="50000"/>
                  </a:schemeClr>
                </a:solidFill>
              </a:rPr>
              <a:t>Dettes </a:t>
            </a:r>
            <a:r>
              <a:rPr lang="fr-FR" sz="2700" b="1" dirty="0" smtClean="0">
                <a:solidFill>
                  <a:schemeClr val="accent6">
                    <a:lumMod val="50000"/>
                  </a:schemeClr>
                </a:solidFill>
              </a:rPr>
              <a:t>à long terme : un meilleur accès au RAD, une meilleure collaboration avec SMD et Service de conciliation fiscale </a:t>
            </a:r>
          </a:p>
          <a:p>
            <a:pPr marL="0" indent="0" algn="just">
              <a:spcBef>
                <a:spcPct val="50000"/>
              </a:spcBef>
              <a:buNone/>
            </a:pPr>
            <a:r>
              <a:rPr lang="fr-FR" sz="3100" b="1" dirty="0" smtClean="0">
                <a:solidFill>
                  <a:schemeClr val="accent6">
                    <a:lumMod val="50000"/>
                  </a:schemeClr>
                </a:solidFill>
              </a:rPr>
              <a:t>		</a:t>
            </a:r>
          </a:p>
          <a:p>
            <a:pPr marL="0" indent="0" algn="just">
              <a:spcBef>
                <a:spcPct val="50000"/>
              </a:spcBef>
              <a:buNone/>
            </a:pPr>
            <a:r>
              <a:rPr lang="fr-FR" sz="6000" b="1" dirty="0" smtClean="0">
                <a:solidFill>
                  <a:schemeClr val="accent6">
                    <a:lumMod val="50000"/>
                  </a:schemeClr>
                </a:solidFill>
              </a:rPr>
              <a:t>	</a:t>
            </a:r>
            <a:endParaRPr lang="fr-FR" sz="2400" b="1" dirty="0" smtClean="0">
              <a:solidFill>
                <a:schemeClr val="accent6">
                  <a:lumMod val="50000"/>
                </a:schemeClr>
              </a:solidFill>
              <a:sym typeface="Wingdings" panose="05000000000000000000" pitchFamily="2" charset="2"/>
            </a:endParaRPr>
          </a:p>
        </p:txBody>
      </p:sp>
      <p:sp>
        <p:nvSpPr>
          <p:cNvPr id="7" name="Titel 1"/>
          <p:cNvSpPr txBox="1">
            <a:spLocks/>
          </p:cNvSpPr>
          <p:nvPr/>
        </p:nvSpPr>
        <p:spPr>
          <a:xfrm>
            <a:off x="0" y="0"/>
            <a:ext cx="9144000" cy="1196752"/>
          </a:xfrm>
          <a:prstGeom prst="rect">
            <a:avLst/>
          </a:prstGeom>
          <a:solidFill>
            <a:srgbClr val="990033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b="1" kern="1200">
                <a:solidFill>
                  <a:srgbClr val="99003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254000" indent="-187325">
              <a:defRPr/>
            </a:pPr>
            <a:r>
              <a:rPr lang="nl-BE" altLang="fr-FR" dirty="0" err="1" smtClean="0">
                <a:solidFill>
                  <a:schemeClr val="bg1"/>
                </a:solidFill>
              </a:rPr>
              <a:t>Recommandations</a:t>
            </a:r>
            <a:r>
              <a:rPr lang="nl-BE" altLang="fr-FR" dirty="0" smtClean="0">
                <a:solidFill>
                  <a:schemeClr val="bg1"/>
                </a:solidFill>
              </a:rPr>
              <a:t> </a:t>
            </a:r>
            <a:endParaRPr lang="nl-BE" altLang="fr-FR" sz="9600" dirty="0">
              <a:solidFill>
                <a:schemeClr val="bg1"/>
              </a:solidFill>
            </a:endParaRPr>
          </a:p>
        </p:txBody>
      </p:sp>
      <p:pic>
        <p:nvPicPr>
          <p:cNvPr id="5" name="Picture 5" descr="Q:\Huisstijl\Logo\MedFed\Logo_Enkel tekst_FR_CMY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6567686"/>
            <a:ext cx="1126943" cy="144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211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33772" y="1210387"/>
            <a:ext cx="8676456" cy="5073427"/>
          </a:xfrm>
        </p:spPr>
        <p:txBody>
          <a:bodyPr>
            <a:normAutofit fontScale="55000" lnSpcReduction="20000"/>
          </a:bodyPr>
          <a:lstStyle/>
          <a:p>
            <a:pPr marL="0" indent="0" algn="just">
              <a:spcBef>
                <a:spcPct val="50000"/>
              </a:spcBef>
              <a:buNone/>
            </a:pPr>
            <a:r>
              <a:rPr kumimoji="1" lang="fr-BE" altLang="fr-FR" sz="2400" dirty="0">
                <a:latin typeface="Garamond" pitchFamily="18" charset="0"/>
              </a:rPr>
              <a:t> </a:t>
            </a:r>
            <a:endParaRPr lang="fr-FR" sz="3100" b="1" dirty="0">
              <a:solidFill>
                <a:schemeClr val="accent6">
                  <a:lumMod val="50000"/>
                </a:schemeClr>
              </a:solidFill>
            </a:endParaRPr>
          </a:p>
          <a:p>
            <a:pPr algn="just">
              <a:spcBef>
                <a:spcPct val="50000"/>
              </a:spcBef>
            </a:pPr>
            <a:r>
              <a:rPr lang="fr-FR" sz="3200" b="1" dirty="0" smtClean="0">
                <a:solidFill>
                  <a:schemeClr val="accent6">
                    <a:lumMod val="50000"/>
                  </a:schemeClr>
                </a:solidFill>
              </a:rPr>
              <a:t>Plans de paiement:</a:t>
            </a:r>
          </a:p>
          <a:p>
            <a:pPr lvl="1" algn="just">
              <a:spcBef>
                <a:spcPct val="50000"/>
              </a:spcBef>
            </a:pPr>
            <a:r>
              <a:rPr lang="fr-FR" sz="3200" b="1" dirty="0" smtClean="0">
                <a:solidFill>
                  <a:schemeClr val="accent6">
                    <a:lumMod val="50000"/>
                  </a:schemeClr>
                </a:solidFill>
              </a:rPr>
              <a:t>Objectiver la capacité de remboursement </a:t>
            </a:r>
          </a:p>
          <a:p>
            <a:pPr lvl="1" algn="just">
              <a:spcBef>
                <a:spcPct val="50000"/>
              </a:spcBef>
              <a:buFont typeface="Wingdings" panose="05000000000000000000" pitchFamily="2" charset="2"/>
              <a:buChar char="è"/>
            </a:pPr>
            <a:r>
              <a:rPr lang="fr-FR" sz="3200" b="1" dirty="0" smtClean="0">
                <a:solidFill>
                  <a:srgbClr val="00B050"/>
                </a:solidFill>
                <a:sym typeface="Wingdings" panose="05000000000000000000" pitchFamily="2" charset="2"/>
              </a:rPr>
              <a:t>Plus de souplesse – 12 mois + projet « budget de référence » avec université (aussi pour CPAS) </a:t>
            </a:r>
            <a:endParaRPr lang="fr-FR" sz="3200" b="1" dirty="0" smtClean="0">
              <a:solidFill>
                <a:srgbClr val="00B050"/>
              </a:solidFill>
            </a:endParaRPr>
          </a:p>
          <a:p>
            <a:pPr lvl="1" algn="just">
              <a:spcBef>
                <a:spcPct val="50000"/>
              </a:spcBef>
            </a:pPr>
            <a:r>
              <a:rPr lang="fr-FR" sz="3200" b="1" dirty="0" smtClean="0">
                <a:solidFill>
                  <a:schemeClr val="accent6">
                    <a:lumMod val="50000"/>
                  </a:schemeClr>
                </a:solidFill>
              </a:rPr>
              <a:t>Une solution adaptée pour l’endettement cyclique</a:t>
            </a:r>
          </a:p>
          <a:p>
            <a:pPr marL="457200" lvl="1" indent="0" algn="just">
              <a:spcBef>
                <a:spcPct val="50000"/>
              </a:spcBef>
              <a:buNone/>
            </a:pPr>
            <a:r>
              <a:rPr lang="fr-FR" sz="3200" b="1" dirty="0" smtClean="0">
                <a:solidFill>
                  <a:srgbClr val="00B050"/>
                </a:solidFill>
                <a:sym typeface="Wingdings" panose="05000000000000000000" pitchFamily="2" charset="2"/>
              </a:rPr>
              <a:t> Projet « compte citoyen »</a:t>
            </a:r>
            <a:endParaRPr lang="fr-FR" sz="3200" b="1" dirty="0" smtClean="0">
              <a:solidFill>
                <a:srgbClr val="00B050"/>
              </a:solidFill>
            </a:endParaRPr>
          </a:p>
          <a:p>
            <a:pPr lvl="1" algn="just">
              <a:spcBef>
                <a:spcPct val="50000"/>
              </a:spcBef>
            </a:pPr>
            <a:r>
              <a:rPr lang="fr-FR" sz="3200" b="1" dirty="0" smtClean="0">
                <a:solidFill>
                  <a:schemeClr val="accent6">
                    <a:lumMod val="50000"/>
                  </a:schemeClr>
                </a:solidFill>
              </a:rPr>
              <a:t>Dettes à long terme : un meilleur accès au RAD, une meilleure collaboration avec SMD et Service de conciliation fiscale </a:t>
            </a:r>
          </a:p>
          <a:p>
            <a:pPr lvl="1" algn="just">
              <a:spcBef>
                <a:spcPct val="50000"/>
              </a:spcBef>
              <a:buFont typeface="Wingdings" panose="05000000000000000000" pitchFamily="2" charset="2"/>
              <a:buChar char="è"/>
            </a:pPr>
            <a:r>
              <a:rPr lang="fr-FR" sz="3200" b="1" dirty="0" smtClean="0">
                <a:solidFill>
                  <a:srgbClr val="00B050"/>
                </a:solidFill>
                <a:sym typeface="Wingdings" panose="05000000000000000000" pitchFamily="2" charset="2"/>
              </a:rPr>
              <a:t>Information sur RAD disponible sur site internet, décision de refus plan de paiement </a:t>
            </a:r>
          </a:p>
          <a:p>
            <a:pPr lvl="1" algn="just">
              <a:spcBef>
                <a:spcPct val="50000"/>
              </a:spcBef>
              <a:buFont typeface="Wingdings" panose="05000000000000000000" pitchFamily="2" charset="2"/>
              <a:buChar char="è"/>
            </a:pPr>
            <a:r>
              <a:rPr lang="fr-FR" sz="3200" b="1" dirty="0" smtClean="0">
                <a:solidFill>
                  <a:srgbClr val="00B050"/>
                </a:solidFill>
                <a:sym typeface="Wingdings" panose="05000000000000000000" pitchFamily="2" charset="2"/>
              </a:rPr>
              <a:t>Nouvelle instruction « plan de paiement »: meilleure collaboration avec SMD</a:t>
            </a:r>
            <a:r>
              <a:rPr lang="fr-FR" sz="3100" b="1" dirty="0" smtClean="0">
                <a:solidFill>
                  <a:schemeClr val="accent6">
                    <a:lumMod val="50000"/>
                  </a:schemeClr>
                </a:solidFill>
              </a:rPr>
              <a:t>		</a:t>
            </a:r>
          </a:p>
          <a:p>
            <a:pPr marL="0" indent="0" algn="just">
              <a:spcBef>
                <a:spcPct val="50000"/>
              </a:spcBef>
              <a:buNone/>
            </a:pPr>
            <a:r>
              <a:rPr lang="fr-FR" sz="6000" b="1" dirty="0" smtClean="0">
                <a:solidFill>
                  <a:schemeClr val="accent6">
                    <a:lumMod val="50000"/>
                  </a:schemeClr>
                </a:solidFill>
              </a:rPr>
              <a:t>	</a:t>
            </a:r>
            <a:endParaRPr lang="fr-FR" sz="2400" b="1" dirty="0" smtClean="0">
              <a:solidFill>
                <a:schemeClr val="accent6">
                  <a:lumMod val="50000"/>
                </a:schemeClr>
              </a:solidFill>
              <a:sym typeface="Wingdings" panose="05000000000000000000" pitchFamily="2" charset="2"/>
            </a:endParaRPr>
          </a:p>
        </p:txBody>
      </p:sp>
      <p:sp>
        <p:nvSpPr>
          <p:cNvPr id="7" name="Titel 1"/>
          <p:cNvSpPr txBox="1">
            <a:spLocks/>
          </p:cNvSpPr>
          <p:nvPr/>
        </p:nvSpPr>
        <p:spPr>
          <a:xfrm>
            <a:off x="0" y="-128301"/>
            <a:ext cx="9144000" cy="1196752"/>
          </a:xfrm>
          <a:prstGeom prst="rect">
            <a:avLst/>
          </a:prstGeom>
          <a:solidFill>
            <a:srgbClr val="990033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b="1" kern="1200">
                <a:solidFill>
                  <a:srgbClr val="99003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254000" indent="-187325">
              <a:defRPr/>
            </a:pPr>
            <a:r>
              <a:rPr lang="nl-BE" altLang="fr-FR" dirty="0" err="1" smtClean="0">
                <a:solidFill>
                  <a:schemeClr val="bg1"/>
                </a:solidFill>
              </a:rPr>
              <a:t>Recommandations</a:t>
            </a:r>
            <a:r>
              <a:rPr lang="nl-BE" altLang="fr-FR" dirty="0" smtClean="0">
                <a:solidFill>
                  <a:schemeClr val="bg1"/>
                </a:solidFill>
              </a:rPr>
              <a:t> : </a:t>
            </a:r>
            <a:r>
              <a:rPr lang="nl-BE" altLang="fr-FR" dirty="0" err="1" smtClean="0">
                <a:solidFill>
                  <a:schemeClr val="bg1"/>
                </a:solidFill>
              </a:rPr>
              <a:t>suivi</a:t>
            </a:r>
            <a:r>
              <a:rPr lang="nl-BE" altLang="fr-FR" dirty="0" smtClean="0">
                <a:solidFill>
                  <a:schemeClr val="bg1"/>
                </a:solidFill>
              </a:rPr>
              <a:t>  </a:t>
            </a:r>
            <a:endParaRPr lang="nl-BE" altLang="fr-FR" sz="9600" dirty="0">
              <a:solidFill>
                <a:schemeClr val="bg1"/>
              </a:solidFill>
            </a:endParaRPr>
          </a:p>
        </p:txBody>
      </p:sp>
      <p:pic>
        <p:nvPicPr>
          <p:cNvPr id="5" name="Picture 5" descr="Q:\Huisstijl\Logo\MedFed\Logo_Enkel tekst_FR_CMY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6567686"/>
            <a:ext cx="1126943" cy="144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9623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33772" y="1210387"/>
            <a:ext cx="8676456" cy="5073427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spcBef>
                <a:spcPct val="50000"/>
              </a:spcBef>
              <a:buNone/>
            </a:pPr>
            <a:r>
              <a:rPr kumimoji="1" lang="fr-BE" altLang="fr-FR" sz="2400" dirty="0">
                <a:latin typeface="Garamond" pitchFamily="18" charset="0"/>
              </a:rPr>
              <a:t> </a:t>
            </a:r>
            <a:endParaRPr lang="fr-FR" sz="3100" b="1" dirty="0">
              <a:solidFill>
                <a:schemeClr val="accent6">
                  <a:lumMod val="50000"/>
                </a:schemeClr>
              </a:solidFill>
            </a:endParaRPr>
          </a:p>
          <a:p>
            <a:pPr algn="just">
              <a:spcBef>
                <a:spcPct val="50000"/>
              </a:spcBef>
            </a:pPr>
            <a:r>
              <a:rPr lang="fr-FR" sz="3100" b="1" dirty="0" smtClean="0">
                <a:solidFill>
                  <a:schemeClr val="accent6">
                    <a:lumMod val="50000"/>
                  </a:schemeClr>
                </a:solidFill>
              </a:rPr>
              <a:t>Recouvrement:</a:t>
            </a:r>
          </a:p>
          <a:p>
            <a:pPr lvl="1" algn="just">
              <a:spcBef>
                <a:spcPct val="50000"/>
              </a:spcBef>
            </a:pPr>
            <a:r>
              <a:rPr lang="fr-FR" sz="2700" b="1" dirty="0" smtClean="0">
                <a:solidFill>
                  <a:schemeClr val="accent6">
                    <a:lumMod val="50000"/>
                  </a:schemeClr>
                </a:solidFill>
              </a:rPr>
              <a:t>Code de bonne conduite du recouvrement </a:t>
            </a:r>
          </a:p>
          <a:p>
            <a:pPr lvl="1" algn="just">
              <a:spcBef>
                <a:spcPct val="50000"/>
              </a:spcBef>
            </a:pPr>
            <a:r>
              <a:rPr lang="fr-FR" sz="2700" b="1" dirty="0" smtClean="0">
                <a:solidFill>
                  <a:schemeClr val="accent6">
                    <a:lumMod val="50000"/>
                  </a:schemeClr>
                </a:solidFill>
              </a:rPr>
              <a:t>Mécanisme de contrôle des huissiers de justice</a:t>
            </a:r>
          </a:p>
          <a:p>
            <a:pPr lvl="1" algn="just">
              <a:spcBef>
                <a:spcPct val="50000"/>
              </a:spcBef>
            </a:pPr>
            <a:r>
              <a:rPr lang="fr-FR" sz="2700" b="1" dirty="0" smtClean="0">
                <a:solidFill>
                  <a:schemeClr val="accent6">
                    <a:lumMod val="50000"/>
                  </a:schemeClr>
                </a:solidFill>
              </a:rPr>
              <a:t>Rappel de paiement par huissier de justice (coût forfaitaire)</a:t>
            </a:r>
          </a:p>
          <a:p>
            <a:pPr marL="0" indent="0" algn="just">
              <a:spcBef>
                <a:spcPct val="50000"/>
              </a:spcBef>
              <a:buNone/>
            </a:pPr>
            <a:r>
              <a:rPr lang="fr-FR" sz="3100" b="1" dirty="0" smtClean="0">
                <a:solidFill>
                  <a:schemeClr val="accent6">
                    <a:lumMod val="50000"/>
                  </a:schemeClr>
                </a:solidFill>
              </a:rPr>
              <a:t>		</a:t>
            </a:r>
          </a:p>
          <a:p>
            <a:pPr marL="0" indent="0" algn="just">
              <a:spcBef>
                <a:spcPct val="50000"/>
              </a:spcBef>
              <a:buNone/>
            </a:pPr>
            <a:r>
              <a:rPr lang="fr-FR" sz="6000" b="1" dirty="0" smtClean="0">
                <a:solidFill>
                  <a:schemeClr val="accent6">
                    <a:lumMod val="50000"/>
                  </a:schemeClr>
                </a:solidFill>
              </a:rPr>
              <a:t>	</a:t>
            </a:r>
            <a:endParaRPr lang="fr-FR" sz="2400" b="1" dirty="0" smtClean="0">
              <a:solidFill>
                <a:schemeClr val="accent6">
                  <a:lumMod val="50000"/>
                </a:schemeClr>
              </a:solidFill>
              <a:sym typeface="Wingdings" panose="05000000000000000000" pitchFamily="2" charset="2"/>
            </a:endParaRPr>
          </a:p>
        </p:txBody>
      </p:sp>
      <p:sp>
        <p:nvSpPr>
          <p:cNvPr id="7" name="Titel 1"/>
          <p:cNvSpPr txBox="1">
            <a:spLocks/>
          </p:cNvSpPr>
          <p:nvPr/>
        </p:nvSpPr>
        <p:spPr>
          <a:xfrm>
            <a:off x="0" y="0"/>
            <a:ext cx="9144000" cy="1196752"/>
          </a:xfrm>
          <a:prstGeom prst="rect">
            <a:avLst/>
          </a:prstGeom>
          <a:solidFill>
            <a:srgbClr val="990033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b="1" kern="1200">
                <a:solidFill>
                  <a:srgbClr val="99003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254000" indent="-187325">
              <a:defRPr/>
            </a:pPr>
            <a:r>
              <a:rPr lang="nl-BE" altLang="fr-FR" dirty="0" err="1" smtClean="0">
                <a:solidFill>
                  <a:schemeClr val="bg1"/>
                </a:solidFill>
              </a:rPr>
              <a:t>Recommandations</a:t>
            </a:r>
            <a:r>
              <a:rPr lang="nl-BE" altLang="fr-FR" dirty="0" smtClean="0">
                <a:solidFill>
                  <a:schemeClr val="bg1"/>
                </a:solidFill>
              </a:rPr>
              <a:t> </a:t>
            </a:r>
            <a:endParaRPr lang="nl-BE" altLang="fr-FR" sz="9600" dirty="0">
              <a:solidFill>
                <a:schemeClr val="bg1"/>
              </a:solidFill>
            </a:endParaRPr>
          </a:p>
        </p:txBody>
      </p:sp>
      <p:pic>
        <p:nvPicPr>
          <p:cNvPr id="5" name="Picture 5" descr="Q:\Huisstijl\Logo\MedFed\Logo_Enkel tekst_FR_CMY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6567686"/>
            <a:ext cx="1126943" cy="144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6754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33772" y="1210387"/>
            <a:ext cx="8676456" cy="5073427"/>
          </a:xfrm>
        </p:spPr>
        <p:txBody>
          <a:bodyPr>
            <a:normAutofit/>
          </a:bodyPr>
          <a:lstStyle/>
          <a:p>
            <a:pPr marL="0" indent="0" algn="just">
              <a:spcBef>
                <a:spcPct val="50000"/>
              </a:spcBef>
              <a:buNone/>
            </a:pPr>
            <a:r>
              <a:rPr kumimoji="1" lang="fr-BE" altLang="fr-FR" sz="2400" dirty="0">
                <a:latin typeface="Garamond" pitchFamily="18" charset="0"/>
              </a:rPr>
              <a:t> </a:t>
            </a:r>
            <a:endParaRPr lang="fr-FR" sz="1900" b="1" dirty="0">
              <a:solidFill>
                <a:schemeClr val="accent6">
                  <a:lumMod val="50000"/>
                </a:schemeClr>
              </a:solidFill>
            </a:endParaRPr>
          </a:p>
          <a:p>
            <a:pPr algn="just">
              <a:spcBef>
                <a:spcPct val="50000"/>
              </a:spcBef>
            </a:pPr>
            <a:r>
              <a:rPr lang="fr-FR" sz="2000" b="1" dirty="0" smtClean="0">
                <a:solidFill>
                  <a:schemeClr val="accent6">
                    <a:lumMod val="50000"/>
                  </a:schemeClr>
                </a:solidFill>
              </a:rPr>
              <a:t>Recouvrement:</a:t>
            </a:r>
          </a:p>
          <a:p>
            <a:pPr lvl="1" algn="just">
              <a:spcBef>
                <a:spcPct val="50000"/>
              </a:spcBef>
            </a:pPr>
            <a:r>
              <a:rPr lang="fr-FR" sz="2000" b="1" dirty="0" smtClean="0">
                <a:solidFill>
                  <a:schemeClr val="accent6">
                    <a:lumMod val="50000"/>
                  </a:schemeClr>
                </a:solidFill>
              </a:rPr>
              <a:t>Code de bonne conduite du recouvrement </a:t>
            </a:r>
          </a:p>
          <a:p>
            <a:pPr marL="457200" lvl="1" indent="0" algn="just">
              <a:spcBef>
                <a:spcPct val="50000"/>
              </a:spcBef>
              <a:buNone/>
            </a:pPr>
            <a:r>
              <a:rPr lang="fr-FR" sz="2000" b="1" dirty="0" smtClean="0">
                <a:solidFill>
                  <a:srgbClr val="00B050"/>
                </a:solidFill>
                <a:sym typeface="Wingdings" panose="05000000000000000000" pitchFamily="2" charset="2"/>
              </a:rPr>
              <a:t> Principe de bonne administration intégrés</a:t>
            </a:r>
            <a:endParaRPr lang="fr-FR" sz="2000" b="1" dirty="0" smtClean="0">
              <a:solidFill>
                <a:srgbClr val="00B050"/>
              </a:solidFill>
            </a:endParaRPr>
          </a:p>
          <a:p>
            <a:pPr lvl="1" algn="just">
              <a:spcBef>
                <a:spcPct val="50000"/>
              </a:spcBef>
            </a:pPr>
            <a:r>
              <a:rPr lang="fr-FR" sz="2000" b="1" dirty="0" smtClean="0">
                <a:solidFill>
                  <a:schemeClr val="accent6">
                    <a:lumMod val="50000"/>
                  </a:schemeClr>
                </a:solidFill>
              </a:rPr>
              <a:t>Mécanisme de contrôle des huissiers de justice</a:t>
            </a:r>
          </a:p>
          <a:p>
            <a:pPr marL="457200" lvl="1" indent="0" algn="just">
              <a:spcBef>
                <a:spcPct val="50000"/>
              </a:spcBef>
              <a:buNone/>
            </a:pPr>
            <a:r>
              <a:rPr lang="fr-FR" sz="2000" b="1" dirty="0" smtClean="0">
                <a:solidFill>
                  <a:srgbClr val="00B050"/>
                </a:solidFill>
                <a:sym typeface="Wingdings" panose="05000000000000000000" pitchFamily="2" charset="2"/>
              </a:rPr>
              <a:t> Marché public en cours. Principe d’évaluation et contrôle des huissiers</a:t>
            </a:r>
            <a:endParaRPr lang="fr-FR" sz="2000" b="1" dirty="0" smtClean="0">
              <a:solidFill>
                <a:srgbClr val="00B050"/>
              </a:solidFill>
            </a:endParaRPr>
          </a:p>
          <a:p>
            <a:pPr lvl="1" algn="just">
              <a:spcBef>
                <a:spcPct val="50000"/>
              </a:spcBef>
            </a:pPr>
            <a:r>
              <a:rPr lang="fr-FR" sz="2000" b="1" dirty="0" smtClean="0">
                <a:solidFill>
                  <a:schemeClr val="accent6">
                    <a:lumMod val="50000"/>
                  </a:schemeClr>
                </a:solidFill>
              </a:rPr>
              <a:t>Rappel de paiement par huissier de justice (coût forfaitaire)</a:t>
            </a:r>
          </a:p>
          <a:p>
            <a:pPr marL="0" indent="0" algn="just">
              <a:spcBef>
                <a:spcPct val="50000"/>
              </a:spcBef>
              <a:buNone/>
            </a:pPr>
            <a:r>
              <a:rPr lang="fr-FR" sz="2000" b="1" dirty="0" smtClean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       </a:t>
            </a:r>
            <a:r>
              <a:rPr lang="fr-FR" sz="2000" b="1" dirty="0" smtClean="0">
                <a:solidFill>
                  <a:srgbClr val="00B050"/>
                </a:solidFill>
                <a:sym typeface="Wingdings" panose="05000000000000000000" pitchFamily="2" charset="2"/>
              </a:rPr>
              <a:t></a:t>
            </a:r>
            <a:r>
              <a:rPr lang="fr-FR" sz="2000" b="1" dirty="0" smtClean="0">
                <a:solidFill>
                  <a:srgbClr val="00B050"/>
                </a:solidFill>
              </a:rPr>
              <a:t>	expérience pilote : rappel forfaitaire (20€) pour dettes de – 500€</a:t>
            </a:r>
            <a:r>
              <a:rPr lang="fr-FR" sz="1900" b="1" dirty="0" smtClean="0">
                <a:solidFill>
                  <a:schemeClr val="accent6">
                    <a:lumMod val="50000"/>
                  </a:schemeClr>
                </a:solidFill>
              </a:rPr>
              <a:t>	</a:t>
            </a:r>
          </a:p>
          <a:p>
            <a:pPr marL="0" indent="0" algn="just">
              <a:spcBef>
                <a:spcPct val="50000"/>
              </a:spcBef>
              <a:buNone/>
            </a:pPr>
            <a:r>
              <a:rPr lang="fr-FR" sz="2400" b="1" dirty="0" smtClean="0">
                <a:solidFill>
                  <a:schemeClr val="accent6">
                    <a:lumMod val="50000"/>
                  </a:schemeClr>
                </a:solidFill>
              </a:rPr>
              <a:t>	</a:t>
            </a:r>
            <a:endParaRPr lang="fr-FR" sz="2400" b="1" dirty="0" smtClean="0">
              <a:solidFill>
                <a:schemeClr val="accent6">
                  <a:lumMod val="50000"/>
                </a:schemeClr>
              </a:solidFill>
              <a:sym typeface="Wingdings" panose="05000000000000000000" pitchFamily="2" charset="2"/>
            </a:endParaRPr>
          </a:p>
        </p:txBody>
      </p:sp>
      <p:sp>
        <p:nvSpPr>
          <p:cNvPr id="7" name="Titel 1"/>
          <p:cNvSpPr txBox="1">
            <a:spLocks/>
          </p:cNvSpPr>
          <p:nvPr/>
        </p:nvSpPr>
        <p:spPr>
          <a:xfrm>
            <a:off x="0" y="0"/>
            <a:ext cx="9144000" cy="1196752"/>
          </a:xfrm>
          <a:prstGeom prst="rect">
            <a:avLst/>
          </a:prstGeom>
          <a:solidFill>
            <a:srgbClr val="990033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b="1" kern="1200">
                <a:solidFill>
                  <a:srgbClr val="99003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254000" indent="-187325">
              <a:defRPr/>
            </a:pPr>
            <a:r>
              <a:rPr lang="nl-BE" altLang="fr-FR" dirty="0" err="1" smtClean="0">
                <a:solidFill>
                  <a:schemeClr val="bg1"/>
                </a:solidFill>
              </a:rPr>
              <a:t>Recommandations</a:t>
            </a:r>
            <a:r>
              <a:rPr lang="nl-BE" altLang="fr-FR" dirty="0" smtClean="0">
                <a:solidFill>
                  <a:schemeClr val="bg1"/>
                </a:solidFill>
              </a:rPr>
              <a:t> : </a:t>
            </a:r>
            <a:r>
              <a:rPr lang="nl-BE" altLang="fr-FR" dirty="0" err="1" smtClean="0">
                <a:solidFill>
                  <a:schemeClr val="bg1"/>
                </a:solidFill>
              </a:rPr>
              <a:t>suivi</a:t>
            </a:r>
            <a:r>
              <a:rPr lang="nl-BE" altLang="fr-FR" dirty="0" smtClean="0">
                <a:solidFill>
                  <a:schemeClr val="bg1"/>
                </a:solidFill>
              </a:rPr>
              <a:t>  </a:t>
            </a:r>
            <a:endParaRPr lang="nl-BE" altLang="fr-FR" sz="9600" dirty="0">
              <a:solidFill>
                <a:schemeClr val="bg1"/>
              </a:solidFill>
            </a:endParaRPr>
          </a:p>
        </p:txBody>
      </p:sp>
      <p:pic>
        <p:nvPicPr>
          <p:cNvPr id="5" name="Picture 5" descr="Q:\Huisstijl\Logo\MedFed\Logo_Enkel tekst_FR_CMY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6567686"/>
            <a:ext cx="1126943" cy="144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7533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33772" y="1210387"/>
            <a:ext cx="8676456" cy="5073427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spcBef>
                <a:spcPct val="50000"/>
              </a:spcBef>
              <a:buNone/>
            </a:pPr>
            <a:r>
              <a:rPr kumimoji="1" lang="fr-BE" altLang="fr-FR" sz="2400" dirty="0">
                <a:latin typeface="Garamond" pitchFamily="18" charset="0"/>
              </a:rPr>
              <a:t> </a:t>
            </a:r>
            <a:endParaRPr lang="fr-FR" sz="1900" b="1" dirty="0">
              <a:solidFill>
                <a:schemeClr val="accent6">
                  <a:lumMod val="50000"/>
                </a:schemeClr>
              </a:solidFill>
            </a:endParaRPr>
          </a:p>
          <a:p>
            <a:pPr algn="just">
              <a:spcBef>
                <a:spcPct val="50000"/>
              </a:spcBef>
            </a:pPr>
            <a:r>
              <a:rPr lang="fr-FR" sz="2400" b="1" dirty="0" smtClean="0">
                <a:solidFill>
                  <a:schemeClr val="accent6">
                    <a:lumMod val="50000"/>
                  </a:schemeClr>
                </a:solidFill>
              </a:rPr>
              <a:t>Exemple d’</a:t>
            </a:r>
            <a:r>
              <a:rPr lang="fr-FR" sz="2400" b="1" dirty="0">
                <a:solidFill>
                  <a:schemeClr val="accent6">
                    <a:lumMod val="50000"/>
                  </a:schemeClr>
                </a:solidFill>
              </a:rPr>
              <a:t>a</a:t>
            </a:r>
            <a:r>
              <a:rPr lang="fr-FR" sz="2400" b="1" dirty="0" smtClean="0">
                <a:solidFill>
                  <a:schemeClr val="accent6">
                    <a:lumMod val="50000"/>
                  </a:schemeClr>
                </a:solidFill>
              </a:rPr>
              <a:t>utres recommandations rencontrées:</a:t>
            </a:r>
          </a:p>
          <a:p>
            <a:pPr marL="0" indent="0" algn="just">
              <a:spcBef>
                <a:spcPct val="50000"/>
              </a:spcBef>
              <a:buNone/>
            </a:pPr>
            <a:endParaRPr lang="fr-FR" sz="24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lvl="2" algn="just">
              <a:spcBef>
                <a:spcPct val="50000"/>
              </a:spcBef>
            </a:pPr>
            <a:r>
              <a:rPr lang="fr-FR" sz="2400" b="1" dirty="0">
                <a:solidFill>
                  <a:schemeClr val="accent6">
                    <a:lumMod val="50000"/>
                  </a:schemeClr>
                </a:solidFill>
              </a:rPr>
              <a:t>Amélioration accessibilité contact center</a:t>
            </a:r>
          </a:p>
          <a:p>
            <a:pPr lvl="2" algn="just">
              <a:spcBef>
                <a:spcPct val="50000"/>
              </a:spcBef>
            </a:pPr>
            <a:r>
              <a:rPr lang="fr-FR" sz="2400" b="1" dirty="0">
                <a:solidFill>
                  <a:schemeClr val="accent6">
                    <a:lumMod val="50000"/>
                  </a:schemeClr>
                </a:solidFill>
              </a:rPr>
              <a:t>1 expert du vécu par </a:t>
            </a:r>
            <a:r>
              <a:rPr lang="fr-FR" sz="2400" b="1" dirty="0" err="1">
                <a:solidFill>
                  <a:schemeClr val="accent6">
                    <a:lumMod val="50000"/>
                  </a:schemeClr>
                </a:solidFill>
              </a:rPr>
              <a:t>Infocenter</a:t>
            </a:r>
            <a:r>
              <a:rPr lang="fr-FR" sz="2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</a:p>
          <a:p>
            <a:pPr lvl="2" algn="just">
              <a:spcBef>
                <a:spcPct val="50000"/>
              </a:spcBef>
            </a:pPr>
            <a:r>
              <a:rPr lang="fr-FR" sz="2400" b="1" dirty="0" err="1" smtClean="0">
                <a:solidFill>
                  <a:schemeClr val="accent6">
                    <a:lumMod val="50000"/>
                  </a:schemeClr>
                </a:solidFill>
              </a:rPr>
              <a:t>Only</a:t>
            </a:r>
            <a:r>
              <a:rPr lang="fr-FR" sz="2400" b="1" dirty="0" smtClean="0">
                <a:solidFill>
                  <a:schemeClr val="accent6">
                    <a:lumMod val="50000"/>
                  </a:schemeClr>
                </a:solidFill>
              </a:rPr>
              <a:t> once </a:t>
            </a:r>
            <a:endParaRPr lang="fr-FR" sz="24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lvl="2" algn="just">
              <a:spcBef>
                <a:spcPct val="50000"/>
              </a:spcBef>
            </a:pPr>
            <a:r>
              <a:rPr lang="fr-FR" sz="2400" b="1" dirty="0" smtClean="0">
                <a:solidFill>
                  <a:schemeClr val="accent6">
                    <a:lumMod val="50000"/>
                  </a:schemeClr>
                </a:solidFill>
              </a:rPr>
              <a:t>Plan de paiement par téléphone (max. 4 mois)</a:t>
            </a:r>
          </a:p>
          <a:p>
            <a:pPr algn="just">
              <a:spcBef>
                <a:spcPct val="50000"/>
              </a:spcBef>
            </a:pPr>
            <a:r>
              <a:rPr lang="fr-FR" sz="2400" b="1" dirty="0" smtClean="0">
                <a:solidFill>
                  <a:schemeClr val="accent6">
                    <a:lumMod val="50000"/>
                  </a:schemeClr>
                </a:solidFill>
              </a:rPr>
              <a:t>2 </a:t>
            </a:r>
            <a:r>
              <a:rPr lang="fr-FR" sz="2400" b="1" dirty="0">
                <a:solidFill>
                  <a:schemeClr val="accent6">
                    <a:lumMod val="50000"/>
                  </a:schemeClr>
                </a:solidFill>
              </a:rPr>
              <a:t>ans plus tard :  15 recommandations rencontrées, les 5 restants font l’objet de </a:t>
            </a:r>
            <a:r>
              <a:rPr lang="fr-FR" sz="2400" b="1" dirty="0" smtClean="0">
                <a:solidFill>
                  <a:schemeClr val="accent6">
                    <a:lumMod val="50000"/>
                  </a:schemeClr>
                </a:solidFill>
              </a:rPr>
              <a:t>projet</a:t>
            </a:r>
          </a:p>
          <a:p>
            <a:pPr marL="0" indent="0" algn="just">
              <a:spcBef>
                <a:spcPct val="50000"/>
              </a:spcBef>
              <a:buNone/>
            </a:pPr>
            <a:endParaRPr lang="fr-FR" sz="24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fr-FR" sz="2400" b="1" dirty="0" smtClean="0">
                <a:solidFill>
                  <a:schemeClr val="accent6">
                    <a:lumMod val="50000"/>
                  </a:schemeClr>
                </a:solidFill>
              </a:rPr>
              <a:t>Autre enquête (2020) : Proposition de déclaration simplifiée	</a:t>
            </a:r>
          </a:p>
          <a:p>
            <a:endParaRPr lang="fr-FR" sz="1700" b="1" dirty="0" smtClean="0">
              <a:solidFill>
                <a:schemeClr val="accent6">
                  <a:lumMod val="50000"/>
                </a:schemeClr>
              </a:solidFill>
              <a:sym typeface="Wingdings" panose="05000000000000000000" pitchFamily="2" charset="2"/>
            </a:endParaRPr>
          </a:p>
        </p:txBody>
      </p:sp>
      <p:sp>
        <p:nvSpPr>
          <p:cNvPr id="7" name="Titel 1"/>
          <p:cNvSpPr txBox="1">
            <a:spLocks/>
          </p:cNvSpPr>
          <p:nvPr/>
        </p:nvSpPr>
        <p:spPr>
          <a:xfrm>
            <a:off x="0" y="0"/>
            <a:ext cx="9144000" cy="1196752"/>
          </a:xfrm>
          <a:prstGeom prst="rect">
            <a:avLst/>
          </a:prstGeom>
          <a:solidFill>
            <a:srgbClr val="990033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b="1" kern="1200">
                <a:solidFill>
                  <a:srgbClr val="99003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254000" indent="-187325">
              <a:defRPr/>
            </a:pPr>
            <a:r>
              <a:rPr lang="nl-BE" altLang="fr-FR" dirty="0" err="1" smtClean="0">
                <a:solidFill>
                  <a:schemeClr val="bg1"/>
                </a:solidFill>
              </a:rPr>
              <a:t>Recommandations</a:t>
            </a:r>
            <a:r>
              <a:rPr lang="nl-BE" altLang="fr-FR" dirty="0" smtClean="0">
                <a:solidFill>
                  <a:schemeClr val="bg1"/>
                </a:solidFill>
              </a:rPr>
              <a:t> : bilan </a:t>
            </a:r>
            <a:endParaRPr lang="nl-BE" altLang="fr-FR" sz="9600" dirty="0">
              <a:solidFill>
                <a:schemeClr val="bg1"/>
              </a:solidFill>
            </a:endParaRPr>
          </a:p>
        </p:txBody>
      </p:sp>
      <p:pic>
        <p:nvPicPr>
          <p:cNvPr id="5" name="Picture 5" descr="Q:\Huisstijl\Logo\MedFed\Logo_Enkel tekst_FR_CMY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6567686"/>
            <a:ext cx="1126943" cy="144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2991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33772" y="1210387"/>
            <a:ext cx="8676456" cy="5073427"/>
          </a:xfrm>
        </p:spPr>
        <p:txBody>
          <a:bodyPr>
            <a:normAutofit/>
          </a:bodyPr>
          <a:lstStyle/>
          <a:p>
            <a:pPr marL="0" indent="0" algn="just">
              <a:spcBef>
                <a:spcPct val="50000"/>
              </a:spcBef>
              <a:buNone/>
            </a:pPr>
            <a:r>
              <a:rPr kumimoji="1" lang="fr-BE" altLang="fr-FR" sz="2400" dirty="0">
                <a:latin typeface="Garamond" pitchFamily="18" charset="0"/>
              </a:rPr>
              <a:t> </a:t>
            </a:r>
            <a:endParaRPr lang="fr-FR" sz="24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just">
              <a:spcBef>
                <a:spcPct val="50000"/>
              </a:spcBef>
              <a:buNone/>
            </a:pPr>
            <a:r>
              <a:rPr lang="fr-FR" sz="6000" b="1" dirty="0" smtClean="0">
                <a:solidFill>
                  <a:schemeClr val="accent6">
                    <a:lumMod val="50000"/>
                  </a:schemeClr>
                </a:solidFill>
              </a:rPr>
              <a:t> 		Des questions?</a:t>
            </a:r>
            <a:endParaRPr lang="fr-FR" sz="6000" b="1" dirty="0" smtClean="0">
              <a:solidFill>
                <a:schemeClr val="accent6">
                  <a:lumMod val="50000"/>
                </a:schemeClr>
              </a:solidFill>
              <a:sym typeface="Wingdings" panose="05000000000000000000" pitchFamily="2" charset="2"/>
            </a:endParaRPr>
          </a:p>
          <a:p>
            <a:pPr algn="just">
              <a:spcBef>
                <a:spcPct val="50000"/>
              </a:spcBef>
            </a:pPr>
            <a:endParaRPr lang="fr-FR" sz="2400" b="1" dirty="0" smtClean="0">
              <a:solidFill>
                <a:schemeClr val="accent6">
                  <a:lumMod val="50000"/>
                </a:schemeClr>
              </a:solidFill>
              <a:sym typeface="Wingdings" panose="05000000000000000000" pitchFamily="2" charset="2"/>
            </a:endParaRPr>
          </a:p>
        </p:txBody>
      </p:sp>
      <p:sp>
        <p:nvSpPr>
          <p:cNvPr id="7" name="Titel 1"/>
          <p:cNvSpPr txBox="1">
            <a:spLocks/>
          </p:cNvSpPr>
          <p:nvPr/>
        </p:nvSpPr>
        <p:spPr>
          <a:xfrm>
            <a:off x="0" y="0"/>
            <a:ext cx="9144000" cy="1196752"/>
          </a:xfrm>
          <a:prstGeom prst="rect">
            <a:avLst/>
          </a:prstGeom>
          <a:solidFill>
            <a:srgbClr val="990033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b="1" kern="1200">
                <a:solidFill>
                  <a:srgbClr val="99003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254000" indent="-187325">
              <a:defRPr/>
            </a:pPr>
            <a:r>
              <a:rPr lang="nl-BE" altLang="fr-FR" dirty="0" smtClean="0">
                <a:solidFill>
                  <a:schemeClr val="bg1"/>
                </a:solidFill>
              </a:rPr>
              <a:t>Fin 2ème </a:t>
            </a:r>
            <a:r>
              <a:rPr lang="nl-BE" altLang="fr-FR" dirty="0" err="1" smtClean="0">
                <a:solidFill>
                  <a:schemeClr val="bg1"/>
                </a:solidFill>
              </a:rPr>
              <a:t>partie</a:t>
            </a:r>
            <a:endParaRPr lang="nl-BE" altLang="fr-FR" sz="9600" dirty="0">
              <a:solidFill>
                <a:schemeClr val="bg1"/>
              </a:solidFill>
            </a:endParaRPr>
          </a:p>
        </p:txBody>
      </p:sp>
      <p:pic>
        <p:nvPicPr>
          <p:cNvPr id="5" name="Picture 5" descr="Q:\Huisstijl\Logo\MedFed\Logo_Enkel tekst_FR_CMY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6567686"/>
            <a:ext cx="1126943" cy="144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0112" y="3765810"/>
            <a:ext cx="2999492" cy="216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564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33772" y="1210387"/>
            <a:ext cx="8676456" cy="5073427"/>
          </a:xfrm>
        </p:spPr>
        <p:txBody>
          <a:bodyPr>
            <a:normAutofit/>
          </a:bodyPr>
          <a:lstStyle/>
          <a:p>
            <a:pPr marL="0" indent="0" algn="just">
              <a:spcBef>
                <a:spcPct val="50000"/>
              </a:spcBef>
              <a:buNone/>
            </a:pPr>
            <a:r>
              <a:rPr kumimoji="1" lang="fr-BE" altLang="fr-FR" sz="2400" dirty="0">
                <a:latin typeface="Garamond" pitchFamily="18" charset="0"/>
              </a:rPr>
              <a:t> </a:t>
            </a:r>
            <a:endParaRPr lang="fr-FR" altLang="fr-FR" sz="2400" b="1" dirty="0">
              <a:solidFill>
                <a:schemeClr val="accent6">
                  <a:lumMod val="50000"/>
                </a:schemeClr>
              </a:solidFill>
              <a:sym typeface="Wingdings" panose="05000000000000000000" pitchFamily="2" charset="2"/>
            </a:endParaRPr>
          </a:p>
          <a:p>
            <a:pPr algn="just">
              <a:spcBef>
                <a:spcPct val="50000"/>
              </a:spcBef>
            </a:pPr>
            <a:r>
              <a:rPr lang="fr-FR" sz="2400" b="1" dirty="0" smtClean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 Principe de base = équilibre entre intérêts Etat et citoyens</a:t>
            </a:r>
          </a:p>
          <a:p>
            <a:pPr algn="just">
              <a:spcBef>
                <a:spcPct val="50000"/>
              </a:spcBef>
            </a:pPr>
            <a:r>
              <a:rPr lang="fr-FR" sz="2400" b="1" dirty="0" smtClean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 Recommandations minimales du « code de bonne conduite »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fr-FR" sz="2400" b="1" dirty="0" smtClean="0">
                <a:solidFill>
                  <a:schemeClr val="accent6">
                    <a:lumMod val="50000"/>
                  </a:schemeClr>
                </a:solidFill>
              </a:rPr>
              <a:t> Poursuites </a:t>
            </a:r>
            <a:r>
              <a:rPr lang="fr-FR" sz="2400" b="1" dirty="0">
                <a:solidFill>
                  <a:schemeClr val="accent6">
                    <a:lumMod val="50000"/>
                  </a:schemeClr>
                </a:solidFill>
              </a:rPr>
              <a:t>ne visant pas à assurer le paiement de la dette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fr-FR" sz="2400" b="1" dirty="0" smtClean="0">
                <a:solidFill>
                  <a:schemeClr val="accent6">
                    <a:lumMod val="50000"/>
                  </a:schemeClr>
                </a:solidFill>
              </a:rPr>
              <a:t> Poursuites </a:t>
            </a:r>
            <a:r>
              <a:rPr lang="fr-FR" sz="2400" b="1" dirty="0">
                <a:solidFill>
                  <a:schemeClr val="accent6">
                    <a:lumMod val="50000"/>
                  </a:schemeClr>
                </a:solidFill>
              </a:rPr>
              <a:t>simultanées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nl-BE" sz="2400" b="1" dirty="0">
                <a:solidFill>
                  <a:schemeClr val="accent6">
                    <a:lumMod val="50000"/>
                  </a:schemeClr>
                </a:solidFill>
              </a:rPr>
              <a:t> Plan de </a:t>
            </a:r>
            <a:r>
              <a:rPr lang="nl-BE" sz="2400" b="1" dirty="0" err="1">
                <a:solidFill>
                  <a:schemeClr val="accent6">
                    <a:lumMod val="50000"/>
                  </a:schemeClr>
                </a:solidFill>
              </a:rPr>
              <a:t>paiement</a:t>
            </a:r>
            <a:r>
              <a:rPr lang="nl-BE" sz="2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nl-BE" sz="2400" b="1" dirty="0" err="1" smtClean="0">
                <a:solidFill>
                  <a:schemeClr val="accent6">
                    <a:lumMod val="50000"/>
                  </a:schemeClr>
                </a:solidFill>
              </a:rPr>
              <a:t>annulé</a:t>
            </a:r>
            <a:endParaRPr lang="nl-BE" sz="2400" b="1" dirty="0">
              <a:solidFill>
                <a:schemeClr val="accent6">
                  <a:lumMod val="50000"/>
                </a:schemeClr>
              </a:solidFill>
            </a:endParaRPr>
          </a:p>
          <a:p>
            <a:pPr lvl="2">
              <a:buFont typeface="Wingdings" panose="05000000000000000000" pitchFamily="2" charset="2"/>
              <a:buChar char="Ø"/>
            </a:pPr>
            <a:r>
              <a:rPr lang="nl-BE" sz="2400" b="1" dirty="0" smtClean="0">
                <a:solidFill>
                  <a:schemeClr val="accent6">
                    <a:lumMod val="50000"/>
                  </a:schemeClr>
                </a:solidFill>
              </a:rPr>
              <a:t> Non-respect </a:t>
            </a:r>
            <a:r>
              <a:rPr lang="nl-BE" sz="2400" b="1" dirty="0">
                <a:solidFill>
                  <a:schemeClr val="accent6">
                    <a:lumMod val="50000"/>
                  </a:schemeClr>
                </a:solidFill>
              </a:rPr>
              <a:t>des </a:t>
            </a:r>
            <a:r>
              <a:rPr lang="nl-BE" sz="2400" b="1" dirty="0" err="1">
                <a:solidFill>
                  <a:schemeClr val="accent6">
                    <a:lumMod val="50000"/>
                  </a:schemeClr>
                </a:solidFill>
              </a:rPr>
              <a:t>seuils</a:t>
            </a:r>
            <a:r>
              <a:rPr lang="nl-BE" sz="2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nl-BE" sz="2400" b="1" dirty="0" err="1" smtClean="0">
                <a:solidFill>
                  <a:schemeClr val="accent6">
                    <a:lumMod val="50000"/>
                  </a:schemeClr>
                </a:solidFill>
              </a:rPr>
              <a:t>d’insaisissabilité</a:t>
            </a:r>
            <a:endParaRPr lang="nl-BE" sz="24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lvl="2">
              <a:buFont typeface="Wingdings" panose="05000000000000000000" pitchFamily="2" charset="2"/>
              <a:buChar char="Ø"/>
            </a:pPr>
            <a:r>
              <a:rPr lang="fr-FR" sz="2400" b="1" dirty="0" smtClean="0">
                <a:solidFill>
                  <a:schemeClr val="accent6">
                    <a:lumMod val="50000"/>
                  </a:schemeClr>
                </a:solidFill>
              </a:rPr>
              <a:t> Saisie totale des revenus d’un indépendant</a:t>
            </a:r>
            <a:endParaRPr lang="fr-FR" sz="2200" b="1" dirty="0">
              <a:solidFill>
                <a:schemeClr val="accent6">
                  <a:lumMod val="50000"/>
                </a:schemeClr>
              </a:solidFill>
            </a:endParaRPr>
          </a:p>
          <a:p>
            <a:pPr lvl="2">
              <a:buFont typeface="Wingdings" panose="05000000000000000000" pitchFamily="2" charset="2"/>
              <a:buChar char="Ø"/>
            </a:pPr>
            <a:r>
              <a:rPr lang="nl-BE" sz="2400" b="1" dirty="0" smtClean="0">
                <a:solidFill>
                  <a:schemeClr val="accent6">
                    <a:lumMod val="50000"/>
                  </a:schemeClr>
                </a:solidFill>
              </a:rPr>
              <a:t> Absence </a:t>
            </a:r>
            <a:r>
              <a:rPr lang="nl-BE" sz="2400" b="1" dirty="0" err="1">
                <a:solidFill>
                  <a:schemeClr val="accent6">
                    <a:lumMod val="50000"/>
                  </a:schemeClr>
                </a:solidFill>
              </a:rPr>
              <a:t>d’envoi</a:t>
            </a:r>
            <a:r>
              <a:rPr lang="nl-BE" sz="2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nl-BE" sz="2400" b="1" dirty="0" err="1">
                <a:solidFill>
                  <a:schemeClr val="accent6">
                    <a:lumMod val="50000"/>
                  </a:schemeClr>
                </a:solidFill>
              </a:rPr>
              <a:t>d’un</a:t>
            </a:r>
            <a:r>
              <a:rPr lang="nl-BE" sz="2400" b="1" dirty="0">
                <a:solidFill>
                  <a:schemeClr val="accent6">
                    <a:lumMod val="50000"/>
                  </a:schemeClr>
                </a:solidFill>
              </a:rPr>
              <a:t> rappel de </a:t>
            </a:r>
            <a:r>
              <a:rPr lang="nl-BE" sz="2400" b="1" dirty="0" err="1">
                <a:solidFill>
                  <a:schemeClr val="accent6">
                    <a:lumMod val="50000"/>
                  </a:schemeClr>
                </a:solidFill>
              </a:rPr>
              <a:t>paiement</a:t>
            </a:r>
            <a:endParaRPr lang="fr-FR" sz="2400" b="1" dirty="0">
              <a:solidFill>
                <a:schemeClr val="accent6">
                  <a:lumMod val="50000"/>
                </a:schemeClr>
              </a:solidFill>
            </a:endParaRPr>
          </a:p>
          <a:p>
            <a:pPr lvl="1" algn="just">
              <a:spcBef>
                <a:spcPct val="50000"/>
              </a:spcBef>
            </a:pPr>
            <a:endParaRPr lang="fr-FR" sz="2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Titel 1"/>
          <p:cNvSpPr txBox="1">
            <a:spLocks/>
          </p:cNvSpPr>
          <p:nvPr/>
        </p:nvSpPr>
        <p:spPr>
          <a:xfrm>
            <a:off x="0" y="-609"/>
            <a:ext cx="9144000" cy="1196752"/>
          </a:xfrm>
          <a:prstGeom prst="rect">
            <a:avLst/>
          </a:prstGeom>
          <a:solidFill>
            <a:srgbClr val="990033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b="1" kern="1200">
                <a:solidFill>
                  <a:srgbClr val="99003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254000" indent="-187325">
              <a:defRPr/>
            </a:pPr>
            <a:r>
              <a:rPr lang="nl-BE" altLang="fr-FR" dirty="0" smtClean="0">
                <a:solidFill>
                  <a:schemeClr val="bg1"/>
                </a:solidFill>
              </a:rPr>
              <a:t>Recouvrement : </a:t>
            </a:r>
            <a:r>
              <a:rPr lang="nl-BE" altLang="fr-FR" dirty="0" err="1" smtClean="0">
                <a:solidFill>
                  <a:schemeClr val="bg1"/>
                </a:solidFill>
              </a:rPr>
              <a:t>comment</a:t>
            </a:r>
            <a:r>
              <a:rPr lang="nl-BE" altLang="fr-FR" dirty="0" smtClean="0">
                <a:solidFill>
                  <a:schemeClr val="bg1"/>
                </a:solidFill>
              </a:rPr>
              <a:t> </a:t>
            </a:r>
            <a:r>
              <a:rPr lang="nl-BE" altLang="fr-FR" dirty="0" err="1" smtClean="0">
                <a:solidFill>
                  <a:schemeClr val="bg1"/>
                </a:solidFill>
              </a:rPr>
              <a:t>évaluer</a:t>
            </a:r>
            <a:r>
              <a:rPr lang="nl-BE" altLang="fr-FR" dirty="0" smtClean="0">
                <a:solidFill>
                  <a:schemeClr val="bg1"/>
                </a:solidFill>
              </a:rPr>
              <a:t> </a:t>
            </a:r>
            <a:r>
              <a:rPr lang="nl-BE" altLang="fr-FR" dirty="0" err="1" smtClean="0">
                <a:solidFill>
                  <a:schemeClr val="bg1"/>
                </a:solidFill>
              </a:rPr>
              <a:t>l’action</a:t>
            </a:r>
            <a:r>
              <a:rPr lang="nl-BE" altLang="fr-FR" dirty="0" smtClean="0">
                <a:solidFill>
                  <a:schemeClr val="bg1"/>
                </a:solidFill>
              </a:rPr>
              <a:t> du </a:t>
            </a:r>
            <a:r>
              <a:rPr lang="nl-BE" altLang="fr-FR" dirty="0" err="1" smtClean="0">
                <a:solidFill>
                  <a:schemeClr val="bg1"/>
                </a:solidFill>
              </a:rPr>
              <a:t>receveur</a:t>
            </a:r>
            <a:r>
              <a:rPr lang="nl-BE" altLang="fr-FR" dirty="0" smtClean="0">
                <a:solidFill>
                  <a:schemeClr val="bg1"/>
                </a:solidFill>
              </a:rPr>
              <a:t>?</a:t>
            </a:r>
            <a:endParaRPr lang="nl-BE" altLang="fr-FR" sz="9600" dirty="0">
              <a:solidFill>
                <a:schemeClr val="bg1"/>
              </a:solidFill>
            </a:endParaRPr>
          </a:p>
        </p:txBody>
      </p:sp>
      <p:pic>
        <p:nvPicPr>
          <p:cNvPr id="5" name="Picture 5" descr="Q:\Huisstijl\Logo\MedFed\Logo_Enkel tekst_FR_CMY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6567686"/>
            <a:ext cx="1126943" cy="144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4564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33772" y="1210387"/>
            <a:ext cx="8676456" cy="5073427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spcBef>
                <a:spcPct val="50000"/>
              </a:spcBef>
              <a:buNone/>
            </a:pPr>
            <a:r>
              <a:rPr kumimoji="1" lang="fr-BE" altLang="fr-FR" sz="2400" dirty="0">
                <a:latin typeface="Garamond" pitchFamily="18" charset="0"/>
              </a:rPr>
              <a:t> </a:t>
            </a:r>
            <a:endParaRPr lang="fr-FR" altLang="fr-FR" sz="2400" b="1" dirty="0">
              <a:solidFill>
                <a:schemeClr val="accent6">
                  <a:lumMod val="50000"/>
                </a:schemeClr>
              </a:solidFill>
              <a:sym typeface="Wingdings" panose="05000000000000000000" pitchFamily="2" charset="2"/>
            </a:endParaRPr>
          </a:p>
          <a:p>
            <a:pPr algn="just">
              <a:spcBef>
                <a:spcPct val="50000"/>
              </a:spcBef>
            </a:pPr>
            <a:r>
              <a:rPr lang="fr-FR" sz="2400" b="1" dirty="0" smtClean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Exemple de plainte :</a:t>
            </a:r>
            <a:endParaRPr lang="fr-FR" sz="24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fr-FR" i="1" dirty="0" smtClean="0"/>
          </a:p>
          <a:p>
            <a:pPr marL="0" indent="0">
              <a:buNone/>
            </a:pPr>
            <a:r>
              <a:rPr lang="fr-FR" i="1" dirty="0" smtClean="0"/>
              <a:t>Samira </a:t>
            </a:r>
            <a:r>
              <a:rPr lang="fr-FR" i="1" dirty="0"/>
              <a:t>obtient en octobre un plan </a:t>
            </a:r>
            <a:r>
              <a:rPr lang="fr-FR" i="1" dirty="0" smtClean="0"/>
              <a:t>de </a:t>
            </a:r>
            <a:r>
              <a:rPr lang="fr-FR" i="1" dirty="0"/>
              <a:t>138 </a:t>
            </a:r>
            <a:r>
              <a:rPr lang="fr-FR" i="1" dirty="0" smtClean="0"/>
              <a:t>€, payable le </a:t>
            </a:r>
            <a:r>
              <a:rPr lang="fr-FR" i="1" dirty="0"/>
              <a:t>20 de chaque mois.</a:t>
            </a:r>
            <a:endParaRPr lang="nl-BE" sz="3600" dirty="0"/>
          </a:p>
          <a:p>
            <a:pPr marL="0" indent="0">
              <a:buNone/>
            </a:pPr>
            <a:r>
              <a:rPr lang="fr-FR" i="1" dirty="0" smtClean="0"/>
              <a:t>Elle paie, </a:t>
            </a:r>
            <a:r>
              <a:rPr lang="fr-FR" i="1" dirty="0"/>
              <a:t>mais chaque fois avec plusieurs jours de retard.  </a:t>
            </a:r>
            <a:endParaRPr lang="nl-BE" sz="3600" dirty="0"/>
          </a:p>
          <a:p>
            <a:pPr marL="0" indent="0">
              <a:buNone/>
            </a:pPr>
            <a:r>
              <a:rPr lang="fr-FR" i="1" dirty="0" smtClean="0"/>
              <a:t>Début janvier, le plan est arrêté.</a:t>
            </a:r>
          </a:p>
          <a:p>
            <a:pPr marL="0" indent="0">
              <a:buNone/>
            </a:pPr>
            <a:endParaRPr lang="fr-FR" i="1" dirty="0" smtClean="0"/>
          </a:p>
          <a:p>
            <a:pPr marL="0" indent="0">
              <a:buNone/>
            </a:pPr>
            <a:r>
              <a:rPr lang="fr-FR" i="1" dirty="0" smtClean="0"/>
              <a:t>Elle justifie </a:t>
            </a:r>
            <a:r>
              <a:rPr lang="fr-FR" i="1" dirty="0"/>
              <a:t>son retard par une perte temporaire de revenus (chômage COVID). Elle propose de reprendre le plan de paiement pour le solde de 552€ , en augmentant les mensualités à 184 €.  Le </a:t>
            </a:r>
            <a:r>
              <a:rPr lang="fr-FR" i="1" dirty="0" smtClean="0"/>
              <a:t>TR refuse</a:t>
            </a:r>
            <a:r>
              <a:rPr lang="fr-FR" i="1" dirty="0"/>
              <a:t> : </a:t>
            </a:r>
            <a:r>
              <a:rPr lang="fr-FR" i="1" dirty="0" smtClean="0"/>
              <a:t>paiement total ou le </a:t>
            </a:r>
            <a:r>
              <a:rPr lang="fr-FR" i="1" dirty="0"/>
              <a:t>dossier sera transmis à un huissier.</a:t>
            </a:r>
            <a:endParaRPr lang="nl-BE" sz="3600" dirty="0"/>
          </a:p>
          <a:p>
            <a:pPr marL="0" indent="0">
              <a:buNone/>
            </a:pPr>
            <a:endParaRPr lang="fr-FR" i="1" dirty="0" smtClean="0"/>
          </a:p>
          <a:p>
            <a:pPr marL="0" indent="0">
              <a:buNone/>
            </a:pPr>
            <a:r>
              <a:rPr lang="fr-FR" i="1" dirty="0" smtClean="0"/>
              <a:t>Violation du principe de proportionnalité (recommandation code de bonne conduite) : </a:t>
            </a:r>
            <a:r>
              <a:rPr lang="fr-FR" b="1" i="1" dirty="0"/>
              <a:t>le contribuable doit disposer de la possibilité de réagir si son plan de paiement est arrêté</a:t>
            </a:r>
            <a:r>
              <a:rPr lang="fr-FR" i="1" dirty="0"/>
              <a:t>, et le plan éventuellement relancé. Samira peut justifier son retard par des circonstances exceptionnelles.  Le </a:t>
            </a:r>
            <a:r>
              <a:rPr lang="fr-FR" i="1" dirty="0" smtClean="0"/>
              <a:t>TR accepte </a:t>
            </a:r>
            <a:r>
              <a:rPr lang="fr-FR" i="1" dirty="0"/>
              <a:t>de reprendre le plan de paiement initial. </a:t>
            </a:r>
            <a:endParaRPr lang="nl-BE" sz="3600" dirty="0"/>
          </a:p>
          <a:p>
            <a:pPr lvl="1" algn="just">
              <a:spcBef>
                <a:spcPct val="50000"/>
              </a:spcBef>
            </a:pPr>
            <a:endParaRPr lang="fr-FR" sz="2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Titel 1"/>
          <p:cNvSpPr txBox="1">
            <a:spLocks/>
          </p:cNvSpPr>
          <p:nvPr/>
        </p:nvSpPr>
        <p:spPr>
          <a:xfrm>
            <a:off x="0" y="-609"/>
            <a:ext cx="9144000" cy="1196752"/>
          </a:xfrm>
          <a:prstGeom prst="rect">
            <a:avLst/>
          </a:prstGeom>
          <a:solidFill>
            <a:srgbClr val="990033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b="1" kern="1200">
                <a:solidFill>
                  <a:srgbClr val="99003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254000" indent="-187325">
              <a:defRPr/>
            </a:pPr>
            <a:r>
              <a:rPr lang="nl-BE" altLang="fr-FR" dirty="0" smtClean="0">
                <a:solidFill>
                  <a:schemeClr val="bg1"/>
                </a:solidFill>
              </a:rPr>
              <a:t>Recouvrement : </a:t>
            </a:r>
            <a:r>
              <a:rPr lang="nl-BE" altLang="fr-FR" dirty="0" err="1" smtClean="0">
                <a:solidFill>
                  <a:schemeClr val="bg1"/>
                </a:solidFill>
              </a:rPr>
              <a:t>comment</a:t>
            </a:r>
            <a:r>
              <a:rPr lang="nl-BE" altLang="fr-FR" dirty="0" smtClean="0">
                <a:solidFill>
                  <a:schemeClr val="bg1"/>
                </a:solidFill>
              </a:rPr>
              <a:t> </a:t>
            </a:r>
            <a:r>
              <a:rPr lang="nl-BE" altLang="fr-FR" dirty="0" err="1" smtClean="0">
                <a:solidFill>
                  <a:schemeClr val="bg1"/>
                </a:solidFill>
              </a:rPr>
              <a:t>évaluer</a:t>
            </a:r>
            <a:r>
              <a:rPr lang="nl-BE" altLang="fr-FR" dirty="0" smtClean="0">
                <a:solidFill>
                  <a:schemeClr val="bg1"/>
                </a:solidFill>
              </a:rPr>
              <a:t> action </a:t>
            </a:r>
            <a:r>
              <a:rPr lang="nl-BE" altLang="fr-FR" dirty="0" err="1" smtClean="0">
                <a:solidFill>
                  <a:schemeClr val="bg1"/>
                </a:solidFill>
              </a:rPr>
              <a:t>receveur</a:t>
            </a:r>
            <a:r>
              <a:rPr lang="nl-BE" altLang="fr-FR" dirty="0" smtClean="0">
                <a:solidFill>
                  <a:schemeClr val="bg1"/>
                </a:solidFill>
              </a:rPr>
              <a:t>?</a:t>
            </a:r>
            <a:endParaRPr lang="nl-BE" altLang="fr-FR" sz="9600" dirty="0">
              <a:solidFill>
                <a:schemeClr val="bg1"/>
              </a:solidFill>
            </a:endParaRPr>
          </a:p>
        </p:txBody>
      </p:sp>
      <p:pic>
        <p:nvPicPr>
          <p:cNvPr id="5" name="Picture 5" descr="Q:\Huisstijl\Logo\MedFed\Logo_Enkel tekst_FR_CMY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6567686"/>
            <a:ext cx="1126943" cy="144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8619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33772" y="1210387"/>
            <a:ext cx="8676456" cy="5073427"/>
          </a:xfrm>
        </p:spPr>
        <p:txBody>
          <a:bodyPr>
            <a:normAutofit/>
          </a:bodyPr>
          <a:lstStyle/>
          <a:p>
            <a:pPr marL="0" indent="0" algn="just">
              <a:spcBef>
                <a:spcPct val="50000"/>
              </a:spcBef>
              <a:buNone/>
            </a:pPr>
            <a:r>
              <a:rPr kumimoji="1" lang="fr-BE" altLang="fr-FR" sz="2400" dirty="0">
                <a:latin typeface="Garamond" pitchFamily="18" charset="0"/>
              </a:rPr>
              <a:t> </a:t>
            </a:r>
            <a:endParaRPr lang="fr-FR" altLang="fr-FR" sz="2400" b="1" dirty="0">
              <a:solidFill>
                <a:schemeClr val="accent6">
                  <a:lumMod val="50000"/>
                </a:schemeClr>
              </a:solidFill>
              <a:sym typeface="Wingdings" panose="05000000000000000000" pitchFamily="2" charset="2"/>
            </a:endParaRPr>
          </a:p>
          <a:p>
            <a:pPr lvl="1" algn="just">
              <a:spcBef>
                <a:spcPct val="50000"/>
              </a:spcBef>
            </a:pPr>
            <a:r>
              <a:rPr lang="fr-FR" sz="2000" b="1" dirty="0" smtClean="0">
                <a:solidFill>
                  <a:schemeClr val="accent6">
                    <a:lumMod val="50000"/>
                  </a:schemeClr>
                </a:solidFill>
              </a:rPr>
              <a:t>Depuis 2015 : SECAL peut saisir la totalité des revenus </a:t>
            </a:r>
          </a:p>
          <a:p>
            <a:pPr lvl="1" algn="just">
              <a:spcBef>
                <a:spcPct val="50000"/>
              </a:spcBef>
            </a:pPr>
            <a:r>
              <a:rPr lang="fr-FR" sz="2000" b="1" dirty="0" smtClean="0">
                <a:solidFill>
                  <a:schemeClr val="accent6">
                    <a:lumMod val="50000"/>
                  </a:schemeClr>
                </a:solidFill>
              </a:rPr>
              <a:t>Jusque 2020 : recouvrement par Teams RNF  :souplesse </a:t>
            </a:r>
          </a:p>
          <a:p>
            <a:pPr lvl="1" algn="just">
              <a:spcBef>
                <a:spcPct val="50000"/>
              </a:spcBef>
            </a:pPr>
            <a:r>
              <a:rPr lang="fr-FR" sz="2000" b="1" dirty="0" smtClean="0">
                <a:solidFill>
                  <a:schemeClr val="accent6">
                    <a:lumMod val="50000"/>
                  </a:schemeClr>
                </a:solidFill>
              </a:rPr>
              <a:t>2020 : SECAL intégré dans Teams Recouvrement :</a:t>
            </a:r>
          </a:p>
          <a:p>
            <a:pPr lvl="2" algn="just">
              <a:spcBef>
                <a:spcPct val="50000"/>
              </a:spcBef>
            </a:pPr>
            <a:r>
              <a:rPr lang="fr-FR" sz="1600" b="1" dirty="0" smtClean="0">
                <a:solidFill>
                  <a:schemeClr val="accent6">
                    <a:lumMod val="50000"/>
                  </a:schemeClr>
                </a:solidFill>
              </a:rPr>
              <a:t>application </a:t>
            </a:r>
            <a:r>
              <a:rPr lang="fr-FR" sz="1600" b="1" dirty="0">
                <a:solidFill>
                  <a:schemeClr val="accent6">
                    <a:lumMod val="50000"/>
                  </a:schemeClr>
                </a:solidFill>
              </a:rPr>
              <a:t>des stratégies de recouvrement</a:t>
            </a:r>
          </a:p>
          <a:p>
            <a:pPr lvl="2" algn="just">
              <a:spcBef>
                <a:spcPct val="50000"/>
              </a:spcBef>
            </a:pPr>
            <a:r>
              <a:rPr lang="fr-FR" sz="1600" b="1" dirty="0">
                <a:solidFill>
                  <a:schemeClr val="accent6">
                    <a:lumMod val="50000"/>
                  </a:schemeClr>
                </a:solidFill>
              </a:rPr>
              <a:t>p</a:t>
            </a:r>
            <a:r>
              <a:rPr lang="fr-FR" sz="1600" b="1" dirty="0" smtClean="0">
                <a:solidFill>
                  <a:schemeClr val="accent6">
                    <a:lumMod val="50000"/>
                  </a:schemeClr>
                </a:solidFill>
              </a:rPr>
              <a:t>lan </a:t>
            </a:r>
            <a:r>
              <a:rPr lang="fr-FR" sz="1600" b="1" dirty="0">
                <a:solidFill>
                  <a:schemeClr val="accent6">
                    <a:lumMod val="50000"/>
                  </a:schemeClr>
                </a:solidFill>
              </a:rPr>
              <a:t>de max. 12 mois – pas de RAD</a:t>
            </a:r>
          </a:p>
          <a:p>
            <a:pPr lvl="2" algn="just">
              <a:spcBef>
                <a:spcPct val="50000"/>
              </a:spcBef>
            </a:pPr>
            <a:r>
              <a:rPr lang="fr-FR" sz="1600" b="1" dirty="0">
                <a:solidFill>
                  <a:schemeClr val="accent6">
                    <a:lumMod val="50000"/>
                  </a:schemeClr>
                </a:solidFill>
              </a:rPr>
              <a:t>s</a:t>
            </a:r>
            <a:r>
              <a:rPr lang="fr-FR" sz="1600" b="1" dirty="0" smtClean="0">
                <a:solidFill>
                  <a:schemeClr val="accent6">
                    <a:lumMod val="50000"/>
                  </a:schemeClr>
                </a:solidFill>
              </a:rPr>
              <a:t>aisie </a:t>
            </a:r>
            <a:r>
              <a:rPr lang="fr-FR" sz="1600" b="1" dirty="0">
                <a:solidFill>
                  <a:schemeClr val="accent6">
                    <a:lumMod val="50000"/>
                  </a:schemeClr>
                </a:solidFill>
              </a:rPr>
              <a:t>de la totalité des revenus (tolérance pour revenus professionnels)</a:t>
            </a:r>
          </a:p>
          <a:p>
            <a:pPr lvl="1" algn="just">
              <a:spcBef>
                <a:spcPct val="50000"/>
              </a:spcBef>
            </a:pPr>
            <a:endParaRPr lang="fr-FR" sz="20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lvl="1" algn="just">
              <a:spcBef>
                <a:spcPct val="50000"/>
              </a:spcBef>
            </a:pPr>
            <a:r>
              <a:rPr lang="fr-FR" sz="2000" b="1" dirty="0" smtClean="0">
                <a:solidFill>
                  <a:schemeClr val="accent6">
                    <a:lumMod val="50000"/>
                  </a:schemeClr>
                </a:solidFill>
              </a:rPr>
              <a:t>Signaux récents Médiateur fédéral :</a:t>
            </a:r>
          </a:p>
          <a:p>
            <a:pPr lvl="2" algn="just">
              <a:spcBef>
                <a:spcPct val="50000"/>
              </a:spcBef>
            </a:pPr>
            <a:r>
              <a:rPr lang="fr-FR" sz="1600" b="1" dirty="0">
                <a:solidFill>
                  <a:schemeClr val="accent6">
                    <a:lumMod val="50000"/>
                  </a:schemeClr>
                </a:solidFill>
              </a:rPr>
              <a:t>d</a:t>
            </a:r>
            <a:r>
              <a:rPr lang="fr-FR" sz="1600" b="1" dirty="0" smtClean="0">
                <a:solidFill>
                  <a:schemeClr val="accent6">
                    <a:lumMod val="50000"/>
                  </a:schemeClr>
                </a:solidFill>
              </a:rPr>
              <a:t>ifférences selon les Teams Recouvrement</a:t>
            </a:r>
          </a:p>
          <a:p>
            <a:pPr lvl="2" algn="just">
              <a:spcBef>
                <a:spcPct val="50000"/>
              </a:spcBef>
            </a:pPr>
            <a:r>
              <a:rPr lang="fr-FR" sz="1600" b="1" dirty="0">
                <a:solidFill>
                  <a:schemeClr val="accent6">
                    <a:lumMod val="50000"/>
                  </a:schemeClr>
                </a:solidFill>
              </a:rPr>
              <a:t>p</a:t>
            </a:r>
            <a:r>
              <a:rPr lang="fr-FR" sz="1600" b="1" dirty="0" smtClean="0">
                <a:solidFill>
                  <a:schemeClr val="accent6">
                    <a:lumMod val="50000"/>
                  </a:schemeClr>
                </a:solidFill>
              </a:rPr>
              <a:t>roblématique « sensible »</a:t>
            </a:r>
          </a:p>
          <a:p>
            <a:pPr lvl="1" algn="just">
              <a:spcBef>
                <a:spcPct val="50000"/>
              </a:spcBef>
            </a:pPr>
            <a:r>
              <a:rPr lang="fr-FR" sz="2000" b="1" dirty="0">
                <a:solidFill>
                  <a:schemeClr val="accent6">
                    <a:lumMod val="50000"/>
                  </a:schemeClr>
                </a:solidFill>
              </a:rPr>
              <a:t>Q</a:t>
            </a:r>
            <a:r>
              <a:rPr lang="fr-FR" sz="2000" b="1" dirty="0" smtClean="0">
                <a:solidFill>
                  <a:schemeClr val="accent6">
                    <a:lumMod val="50000"/>
                  </a:schemeClr>
                </a:solidFill>
              </a:rPr>
              <a:t>uelles </a:t>
            </a:r>
            <a:r>
              <a:rPr lang="fr-FR" sz="2000" b="1" dirty="0" smtClean="0">
                <a:solidFill>
                  <a:schemeClr val="accent6">
                    <a:lumMod val="50000"/>
                  </a:schemeClr>
                </a:solidFill>
              </a:rPr>
              <a:t>sont vos expériences?</a:t>
            </a:r>
          </a:p>
          <a:p>
            <a:pPr lvl="2" algn="just">
              <a:spcBef>
                <a:spcPct val="50000"/>
              </a:spcBef>
            </a:pPr>
            <a:endParaRPr lang="fr-FR" sz="1600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Titel 1"/>
          <p:cNvSpPr txBox="1">
            <a:spLocks/>
          </p:cNvSpPr>
          <p:nvPr/>
        </p:nvSpPr>
        <p:spPr>
          <a:xfrm>
            <a:off x="0" y="-609"/>
            <a:ext cx="9144000" cy="1196752"/>
          </a:xfrm>
          <a:prstGeom prst="rect">
            <a:avLst/>
          </a:prstGeom>
          <a:solidFill>
            <a:srgbClr val="990033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b="1" kern="1200">
                <a:solidFill>
                  <a:srgbClr val="99003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254000" indent="-187325">
              <a:defRPr/>
            </a:pPr>
            <a:r>
              <a:rPr lang="nl-BE" altLang="fr-FR" dirty="0" smtClean="0">
                <a:solidFill>
                  <a:schemeClr val="bg1"/>
                </a:solidFill>
              </a:rPr>
              <a:t>Cas particulier des </a:t>
            </a:r>
            <a:r>
              <a:rPr lang="nl-BE" altLang="fr-FR" dirty="0" err="1" smtClean="0">
                <a:solidFill>
                  <a:schemeClr val="bg1"/>
                </a:solidFill>
              </a:rPr>
              <a:t>dettes</a:t>
            </a:r>
            <a:r>
              <a:rPr lang="nl-BE" altLang="fr-FR" dirty="0" smtClean="0">
                <a:solidFill>
                  <a:schemeClr val="bg1"/>
                </a:solidFill>
              </a:rPr>
              <a:t> SECAL</a:t>
            </a:r>
            <a:endParaRPr lang="nl-BE" altLang="fr-FR" sz="9600" dirty="0">
              <a:solidFill>
                <a:schemeClr val="bg1"/>
              </a:solidFill>
            </a:endParaRPr>
          </a:p>
        </p:txBody>
      </p:sp>
      <p:pic>
        <p:nvPicPr>
          <p:cNvPr id="5" name="Picture 5" descr="Q:\Huisstijl\Logo\MedFed\Logo_Enkel tekst_FR_CMY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6567686"/>
            <a:ext cx="1126943" cy="144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8651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386608" cy="365125"/>
          </a:xfrm>
        </p:spPr>
        <p:txBody>
          <a:bodyPr/>
          <a:lstStyle/>
          <a:p>
            <a:endParaRPr lang="fr-FR" b="1" dirty="0" smtClean="0"/>
          </a:p>
          <a:p>
            <a:endParaRPr lang="fr-FR" dirty="0" smtClean="0"/>
          </a:p>
          <a:p>
            <a:endParaRPr lang="nl-BE" dirty="0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0" y="5445224"/>
            <a:ext cx="9144000" cy="1412776"/>
          </a:xfrm>
          <a:solidFill>
            <a:srgbClr val="990033"/>
          </a:solidFill>
        </p:spPr>
        <p:txBody>
          <a:bodyPr>
            <a:noAutofit/>
          </a:bodyPr>
          <a:lstStyle/>
          <a:p>
            <a:pPr marL="254000" indent="-187325">
              <a:defRPr/>
            </a:pPr>
            <a:r>
              <a:rPr lang="nl-BE" altLang="fr-FR" sz="3600" dirty="0" smtClean="0">
                <a:solidFill>
                  <a:schemeClr val="bg1"/>
                </a:solidFill>
              </a:rPr>
              <a:t>Merci !</a:t>
            </a:r>
            <a:endParaRPr lang="nl-BE" altLang="fr-FR" sz="3600" dirty="0">
              <a:solidFill>
                <a:schemeClr val="bg1"/>
              </a:solidFill>
            </a:endParaRPr>
          </a:p>
        </p:txBody>
      </p:sp>
      <p:sp>
        <p:nvSpPr>
          <p:cNvPr id="5" name="Titel 1"/>
          <p:cNvSpPr txBox="1">
            <a:spLocks/>
          </p:cNvSpPr>
          <p:nvPr/>
        </p:nvSpPr>
        <p:spPr>
          <a:xfrm>
            <a:off x="0" y="0"/>
            <a:ext cx="9144000" cy="1411200"/>
          </a:xfrm>
          <a:prstGeom prst="rect">
            <a:avLst/>
          </a:prstGeom>
          <a:solidFill>
            <a:srgbClr val="990033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b="1" kern="1200">
                <a:solidFill>
                  <a:srgbClr val="99003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254000" indent="-187325">
              <a:defRPr/>
            </a:pPr>
            <a:r>
              <a:rPr lang="nl-BE" altLang="fr-FR" sz="3600" dirty="0" err="1" smtClean="0">
                <a:solidFill>
                  <a:schemeClr val="bg1"/>
                </a:solidFill>
              </a:rPr>
              <a:t>Questions</a:t>
            </a:r>
            <a:r>
              <a:rPr lang="nl-BE" altLang="fr-FR" sz="3600" dirty="0" smtClean="0">
                <a:solidFill>
                  <a:schemeClr val="bg1"/>
                </a:solidFill>
              </a:rPr>
              <a:t> ? </a:t>
            </a: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393700" y="1900638"/>
            <a:ext cx="8356600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9875" indent="-90488" defTabSz="381000">
              <a:spcBef>
                <a:spcPct val="20000"/>
              </a:spcBef>
              <a:buChar char="•"/>
              <a:tabLst>
                <a:tab pos="269875" algn="l"/>
              </a:tabLst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381000">
              <a:spcBef>
                <a:spcPct val="20000"/>
              </a:spcBef>
              <a:buChar char="–"/>
              <a:tabLst>
                <a:tab pos="269875" algn="l"/>
              </a:tabLst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381000">
              <a:spcBef>
                <a:spcPct val="20000"/>
              </a:spcBef>
              <a:buChar char="•"/>
              <a:tabLst>
                <a:tab pos="269875" algn="l"/>
              </a:tabLst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381000">
              <a:spcBef>
                <a:spcPct val="20000"/>
              </a:spcBef>
              <a:buChar char="–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381000">
              <a:spcBef>
                <a:spcPct val="20000"/>
              </a:spcBef>
              <a:buChar char="»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179387" indent="0" algn="ctr">
              <a:spcBef>
                <a:spcPct val="0"/>
              </a:spcBef>
              <a:buNone/>
            </a:pPr>
            <a:endParaRPr kumimoji="1" lang="nl-BE" altLang="fr-FR" sz="24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179387" indent="0" algn="ctr">
              <a:spcBef>
                <a:spcPct val="0"/>
              </a:spcBef>
              <a:buNone/>
            </a:pPr>
            <a:r>
              <a:rPr kumimoji="1" lang="nl-BE" altLang="fr-FR" sz="2400" b="1" dirty="0" smtClean="0">
                <a:solidFill>
                  <a:schemeClr val="accent6">
                    <a:lumMod val="50000"/>
                  </a:schemeClr>
                </a:solidFill>
              </a:rPr>
              <a:t>0800 99 961 (FR)/62 (NL)</a:t>
            </a:r>
            <a:endParaRPr kumimoji="1" lang="nl-BE" altLang="fr-FR" sz="24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179387" indent="0" algn="ctr">
              <a:spcBef>
                <a:spcPct val="0"/>
              </a:spcBef>
              <a:buNone/>
            </a:pPr>
            <a:endParaRPr kumimoji="1" lang="nl-BE" altLang="fr-FR" sz="2400" b="1" dirty="0" smtClean="0">
              <a:solidFill>
                <a:schemeClr val="accent6">
                  <a:lumMod val="50000"/>
                </a:schemeClr>
              </a:solidFill>
              <a:hlinkClick r:id="rId3"/>
            </a:endParaRPr>
          </a:p>
          <a:p>
            <a:pPr marL="179387" indent="0" algn="ctr">
              <a:spcBef>
                <a:spcPct val="0"/>
              </a:spcBef>
              <a:buNone/>
            </a:pPr>
            <a:r>
              <a:rPr kumimoji="1" lang="nl-BE" altLang="fr-FR" sz="2400" b="1" dirty="0" smtClean="0">
                <a:solidFill>
                  <a:schemeClr val="accent6">
                    <a:lumMod val="50000"/>
                  </a:schemeClr>
                </a:solidFill>
                <a:hlinkClick r:id="rId3"/>
              </a:rPr>
              <a:t>contact@mediateurfederal.be</a:t>
            </a:r>
            <a:r>
              <a:rPr kumimoji="1" lang="nl-BE" altLang="fr-FR" sz="2400" b="1" dirty="0" smtClean="0">
                <a:solidFill>
                  <a:schemeClr val="accent6">
                    <a:lumMod val="50000"/>
                  </a:schemeClr>
                </a:solidFill>
              </a:rPr>
              <a:t>  </a:t>
            </a:r>
            <a:r>
              <a:rPr kumimoji="1" lang="nl-BE" altLang="fr-FR" sz="2400" b="1" dirty="0" smtClean="0">
                <a:solidFill>
                  <a:schemeClr val="accent6">
                    <a:lumMod val="50000"/>
                  </a:schemeClr>
                </a:solidFill>
                <a:hlinkClick r:id="rId4"/>
              </a:rPr>
              <a:t>contact@federaalombudsman.be</a:t>
            </a:r>
            <a:endParaRPr kumimoji="1" lang="nl-BE" altLang="fr-FR" sz="24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179387" indent="0" algn="ctr">
              <a:spcBef>
                <a:spcPct val="0"/>
              </a:spcBef>
              <a:buNone/>
            </a:pPr>
            <a:endParaRPr kumimoji="1" lang="nl-BE" altLang="fr-FR" sz="2400" b="1" dirty="0" smtClean="0">
              <a:solidFill>
                <a:schemeClr val="accent6">
                  <a:lumMod val="50000"/>
                </a:schemeClr>
              </a:solidFill>
              <a:hlinkClick r:id="rId5"/>
            </a:endParaRPr>
          </a:p>
          <a:p>
            <a:pPr marL="179387" indent="0" algn="ctr">
              <a:spcBef>
                <a:spcPct val="0"/>
              </a:spcBef>
              <a:buNone/>
            </a:pPr>
            <a:r>
              <a:rPr kumimoji="1" lang="nl-BE" altLang="fr-FR" sz="2400" b="1" dirty="0" smtClean="0">
                <a:solidFill>
                  <a:schemeClr val="accent6">
                    <a:lumMod val="50000"/>
                  </a:schemeClr>
                </a:solidFill>
                <a:hlinkClick r:id="rId5"/>
              </a:rPr>
              <a:t>www.mediateurfederal.be</a:t>
            </a:r>
            <a:endParaRPr kumimoji="1" lang="nl-BE" altLang="fr-FR" sz="24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179387" indent="0" algn="ctr">
              <a:spcBef>
                <a:spcPct val="0"/>
              </a:spcBef>
              <a:buNone/>
            </a:pPr>
            <a:r>
              <a:rPr kumimoji="1" lang="fr-FR" altLang="fr-FR" sz="2400" b="1" dirty="0" smtClean="0">
                <a:solidFill>
                  <a:schemeClr val="accent6">
                    <a:lumMod val="50000"/>
                  </a:schemeClr>
                </a:solidFill>
                <a:hlinkClick r:id="rId6"/>
              </a:rPr>
              <a:t>www.federaalombudsman.be</a:t>
            </a:r>
            <a:r>
              <a:rPr kumimoji="1" lang="fr-FR" altLang="fr-FR" sz="2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endParaRPr kumimoji="1" lang="nl-BE" altLang="fr-FR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2261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èle powerpoint-FR">
  <a:themeElements>
    <a:clrScheme name="Composite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model powerpoint-NL</Template>
  <TotalTime>11024</TotalTime>
  <Words>1199</Words>
  <Application>Microsoft Office PowerPoint</Application>
  <PresentationFormat>On-screen Show (4:3)</PresentationFormat>
  <Paragraphs>235</Paragraphs>
  <Slides>26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Arial</vt:lpstr>
      <vt:lpstr>Calibri</vt:lpstr>
      <vt:lpstr>Garamond</vt:lpstr>
      <vt:lpstr>Times New Roman</vt:lpstr>
      <vt:lpstr>Wingdings</vt:lpstr>
      <vt:lpstr>modèle powerpoint-FR</vt:lpstr>
      <vt:lpstr>Centre d’appui médiations de dettes - 29/04/2021</vt:lpstr>
      <vt:lpstr>PowerPoint Presentation</vt:lpstr>
      <vt:lpstr>Werking Afdeling 9ter van DVZ Fonctionnement Section 9ter de OE</vt:lpstr>
      <vt:lpstr>Werking Afdeling 9ter van DVZ Fonctionnement Section 9ter de OE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Merci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Charlot, Pierre</dc:creator>
  <cp:lastModifiedBy>Laurent Daniaux (MedfedOmb)</cp:lastModifiedBy>
  <cp:revision>638</cp:revision>
  <cp:lastPrinted>2019-10-09T09:19:30Z</cp:lastPrinted>
  <dcterms:created xsi:type="dcterms:W3CDTF">2014-11-04T08:58:28Z</dcterms:created>
  <dcterms:modified xsi:type="dcterms:W3CDTF">2021-04-28T12:08:07Z</dcterms:modified>
</cp:coreProperties>
</file>