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9" r:id="rId2"/>
    <p:sldId id="276" r:id="rId3"/>
    <p:sldId id="265" r:id="rId4"/>
    <p:sldId id="272" r:id="rId5"/>
    <p:sldId id="264" r:id="rId6"/>
    <p:sldId id="327" r:id="rId7"/>
    <p:sldId id="304" r:id="rId8"/>
    <p:sldId id="300" r:id="rId9"/>
    <p:sldId id="305" r:id="rId10"/>
    <p:sldId id="306" r:id="rId11"/>
    <p:sldId id="299" r:id="rId12"/>
    <p:sldId id="303" r:id="rId13"/>
    <p:sldId id="298" r:id="rId14"/>
    <p:sldId id="307" r:id="rId15"/>
    <p:sldId id="278" r:id="rId16"/>
    <p:sldId id="279" r:id="rId17"/>
    <p:sldId id="308" r:id="rId18"/>
    <p:sldId id="309" r:id="rId19"/>
    <p:sldId id="310" r:id="rId20"/>
    <p:sldId id="311" r:id="rId21"/>
    <p:sldId id="312" r:id="rId22"/>
    <p:sldId id="314" r:id="rId23"/>
    <p:sldId id="317" r:id="rId24"/>
    <p:sldId id="320" r:id="rId25"/>
    <p:sldId id="318" r:id="rId26"/>
    <p:sldId id="321" r:id="rId27"/>
    <p:sldId id="324" r:id="rId28"/>
    <p:sldId id="328" r:id="rId29"/>
    <p:sldId id="329" r:id="rId30"/>
    <p:sldId id="301" r:id="rId31"/>
    <p:sldId id="315" r:id="rId32"/>
    <p:sldId id="330" r:id="rId33"/>
    <p:sldId id="316" r:id="rId34"/>
    <p:sldId id="331" r:id="rId35"/>
    <p:sldId id="332" r:id="rId36"/>
    <p:sldId id="333" r:id="rId37"/>
    <p:sldId id="334" r:id="rId38"/>
    <p:sldId id="335" r:id="rId39"/>
    <p:sldId id="336" r:id="rId40"/>
    <p:sldId id="313" r:id="rId41"/>
    <p:sldId id="319" r:id="rId42"/>
    <p:sldId id="337" r:id="rId43"/>
    <p:sldId id="338" r:id="rId44"/>
    <p:sldId id="339" r:id="rId45"/>
    <p:sldId id="340" r:id="rId46"/>
    <p:sldId id="341" r:id="rId47"/>
    <p:sldId id="322" r:id="rId48"/>
    <p:sldId id="342" r:id="rId49"/>
    <p:sldId id="323" r:id="rId50"/>
    <p:sldId id="343" r:id="rId51"/>
    <p:sldId id="344" r:id="rId52"/>
    <p:sldId id="345" r:id="rId53"/>
    <p:sldId id="325" r:id="rId54"/>
    <p:sldId id="280" r:id="rId55"/>
    <p:sldId id="302" r:id="rId56"/>
    <p:sldId id="297" r:id="rId5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debruecker" initials="cdb" lastIdx="4" clrIdx="0">
    <p:extLst>
      <p:ext uri="{19B8F6BF-5375-455C-9EA6-DF929625EA0E}">
        <p15:presenceInfo xmlns:p15="http://schemas.microsoft.com/office/powerpoint/2012/main" userId="catherine.debruecker" providerId="None"/>
      </p:ext>
    </p:extLst>
  </p:cmAuthor>
  <p:cmAuthor id="2" name="Louise Degryse" initials="LD" lastIdx="1" clrIdx="1">
    <p:extLst>
      <p:ext uri="{19B8F6BF-5375-455C-9EA6-DF929625EA0E}">
        <p15:presenceInfo xmlns:p15="http://schemas.microsoft.com/office/powerpoint/2012/main" userId="Louise Degry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30547C-D4C1-48C2-A689-544C12E5391E}"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fr-BE"/>
        </a:p>
      </dgm:t>
    </dgm:pt>
    <dgm:pt modelId="{8AAFC0C1-0A8B-4FF0-ACDD-7702E57F4D82}">
      <dgm:prSet phldrT="[Texte]" custT="1"/>
      <dgm:spPr/>
      <dgm:t>
        <a:bodyPr/>
        <a:lstStyle/>
        <a:p>
          <a:r>
            <a:rPr lang="fr-FR" sz="1600" dirty="0"/>
            <a:t>Ecouter</a:t>
          </a:r>
          <a:endParaRPr lang="fr-BE" sz="1600" dirty="0"/>
        </a:p>
      </dgm:t>
    </dgm:pt>
    <dgm:pt modelId="{299CF2EC-F532-4D42-856B-163C22D91BB5}" type="parTrans" cxnId="{91D2D754-2CE9-4B0C-A8EE-B05ED924598F}">
      <dgm:prSet/>
      <dgm:spPr/>
      <dgm:t>
        <a:bodyPr/>
        <a:lstStyle/>
        <a:p>
          <a:endParaRPr lang="fr-BE"/>
        </a:p>
      </dgm:t>
    </dgm:pt>
    <dgm:pt modelId="{5DE43795-DE1A-46F2-A319-FDB47D0C5BE9}" type="sibTrans" cxnId="{91D2D754-2CE9-4B0C-A8EE-B05ED924598F}">
      <dgm:prSet/>
      <dgm:spPr/>
      <dgm:t>
        <a:bodyPr/>
        <a:lstStyle/>
        <a:p>
          <a:endParaRPr lang="fr-BE"/>
        </a:p>
      </dgm:t>
    </dgm:pt>
    <dgm:pt modelId="{71F85B39-2F81-4849-9BF5-78625BA7DB96}">
      <dgm:prSet phldrT="[Texte]" custT="1"/>
      <dgm:spPr/>
      <dgm:t>
        <a:bodyPr/>
        <a:lstStyle/>
        <a:p>
          <a:r>
            <a:rPr lang="fr-FR" sz="1600" dirty="0"/>
            <a:t>Nous informer</a:t>
          </a:r>
          <a:endParaRPr lang="fr-BE" sz="1600" dirty="0"/>
        </a:p>
      </dgm:t>
    </dgm:pt>
    <dgm:pt modelId="{2191815E-5433-4092-9588-5A8BC8428115}" type="parTrans" cxnId="{2E5BB278-9B4A-4160-BFE9-F71294479D30}">
      <dgm:prSet/>
      <dgm:spPr/>
      <dgm:t>
        <a:bodyPr/>
        <a:lstStyle/>
        <a:p>
          <a:endParaRPr lang="fr-BE"/>
        </a:p>
      </dgm:t>
    </dgm:pt>
    <dgm:pt modelId="{1E77BF75-95F6-4B42-978A-07A724D70BBD}" type="sibTrans" cxnId="{2E5BB278-9B4A-4160-BFE9-F71294479D30}">
      <dgm:prSet/>
      <dgm:spPr/>
      <dgm:t>
        <a:bodyPr/>
        <a:lstStyle/>
        <a:p>
          <a:endParaRPr lang="fr-BE"/>
        </a:p>
      </dgm:t>
    </dgm:pt>
    <dgm:pt modelId="{88FEAE66-A409-4EB2-9CA9-7531DA3137F8}">
      <dgm:prSet phldrT="[Texte]" custT="1"/>
      <dgm:spPr/>
      <dgm:t>
        <a:bodyPr/>
        <a:lstStyle/>
        <a:p>
          <a:r>
            <a:rPr lang="fr-FR" sz="1600" dirty="0"/>
            <a:t>Analyser la situation</a:t>
          </a:r>
          <a:endParaRPr lang="fr-BE" sz="1600" dirty="0"/>
        </a:p>
      </dgm:t>
    </dgm:pt>
    <dgm:pt modelId="{00623678-1F1D-47C1-A7CD-0344456FA71C}" type="parTrans" cxnId="{2A816962-7C7E-4234-B681-B25DB0589B6D}">
      <dgm:prSet/>
      <dgm:spPr/>
      <dgm:t>
        <a:bodyPr/>
        <a:lstStyle/>
        <a:p>
          <a:endParaRPr lang="fr-BE"/>
        </a:p>
      </dgm:t>
    </dgm:pt>
    <dgm:pt modelId="{F02450FD-823B-45D1-8402-7B40B39CD8CB}" type="sibTrans" cxnId="{2A816962-7C7E-4234-B681-B25DB0589B6D}">
      <dgm:prSet/>
      <dgm:spPr/>
      <dgm:t>
        <a:bodyPr/>
        <a:lstStyle/>
        <a:p>
          <a:endParaRPr lang="fr-BE"/>
        </a:p>
      </dgm:t>
    </dgm:pt>
    <dgm:pt modelId="{EDBF2F52-0710-4443-B85A-D5385F987BBB}">
      <dgm:prSet phldrT="[Texte]" custT="1"/>
      <dgm:spPr/>
      <dgm:t>
        <a:bodyPr/>
        <a:lstStyle/>
        <a:p>
          <a:r>
            <a:rPr lang="fr-FR" sz="1600" dirty="0"/>
            <a:t>Dialoguer et concilier</a:t>
          </a:r>
          <a:endParaRPr lang="fr-BE" sz="1600" dirty="0"/>
        </a:p>
      </dgm:t>
    </dgm:pt>
    <dgm:pt modelId="{A343D8F2-C49B-4244-812E-BFD7F6B2AD6E}" type="parTrans" cxnId="{E7ECC486-564F-4A67-87A5-B7FE9A8CEFBF}">
      <dgm:prSet/>
      <dgm:spPr/>
      <dgm:t>
        <a:bodyPr/>
        <a:lstStyle/>
        <a:p>
          <a:endParaRPr lang="fr-BE"/>
        </a:p>
      </dgm:t>
    </dgm:pt>
    <dgm:pt modelId="{77C40AF9-FD16-48CF-94D8-C111FD9519D3}" type="sibTrans" cxnId="{E7ECC486-564F-4A67-87A5-B7FE9A8CEFBF}">
      <dgm:prSet/>
      <dgm:spPr/>
      <dgm:t>
        <a:bodyPr/>
        <a:lstStyle/>
        <a:p>
          <a:endParaRPr lang="fr-BE"/>
        </a:p>
      </dgm:t>
    </dgm:pt>
    <dgm:pt modelId="{E289CF4A-51B8-44C0-9B78-A18D152B2E58}">
      <dgm:prSet phldrT="[Texte]" custT="1"/>
      <dgm:spPr/>
      <dgm:t>
        <a:bodyPr/>
        <a:lstStyle/>
        <a:p>
          <a:r>
            <a:rPr lang="fr-FR" sz="1600" dirty="0"/>
            <a:t>Rendre compte</a:t>
          </a:r>
          <a:endParaRPr lang="fr-BE" sz="1600" dirty="0"/>
        </a:p>
      </dgm:t>
    </dgm:pt>
    <dgm:pt modelId="{B108EDBE-2C6B-4BF9-ADF3-9DCBC6B960E7}" type="parTrans" cxnId="{809E3872-B589-4507-91BE-4117F1CE07D5}">
      <dgm:prSet/>
      <dgm:spPr/>
      <dgm:t>
        <a:bodyPr/>
        <a:lstStyle/>
        <a:p>
          <a:endParaRPr lang="fr-BE"/>
        </a:p>
      </dgm:t>
    </dgm:pt>
    <dgm:pt modelId="{7ADE90EC-95A7-4923-9486-CD98156C0D62}" type="sibTrans" cxnId="{809E3872-B589-4507-91BE-4117F1CE07D5}">
      <dgm:prSet/>
      <dgm:spPr/>
      <dgm:t>
        <a:bodyPr/>
        <a:lstStyle/>
        <a:p>
          <a:endParaRPr lang="fr-BE"/>
        </a:p>
      </dgm:t>
    </dgm:pt>
    <dgm:pt modelId="{656A5ABA-E1D0-4222-8470-5CD5FA7D9FD9}">
      <dgm:prSet custT="1"/>
      <dgm:spPr/>
      <dgm:t>
        <a:bodyPr/>
        <a:lstStyle/>
        <a:p>
          <a:r>
            <a:rPr lang="fr-FR" sz="1600" dirty="0"/>
            <a:t>Evaluer et recommander</a:t>
          </a:r>
          <a:endParaRPr lang="fr-BE" sz="1600" dirty="0"/>
        </a:p>
      </dgm:t>
    </dgm:pt>
    <dgm:pt modelId="{B6C0922B-07AF-4C8E-83F7-B71018B2BA33}" type="parTrans" cxnId="{4BC5F8F3-D267-4082-9E98-F6ED31DC2FD3}">
      <dgm:prSet/>
      <dgm:spPr/>
      <dgm:t>
        <a:bodyPr/>
        <a:lstStyle/>
        <a:p>
          <a:endParaRPr lang="fr-BE"/>
        </a:p>
      </dgm:t>
    </dgm:pt>
    <dgm:pt modelId="{860DCE4C-8255-4754-AF21-E093BEA10953}" type="sibTrans" cxnId="{4BC5F8F3-D267-4082-9E98-F6ED31DC2FD3}">
      <dgm:prSet/>
      <dgm:spPr/>
      <dgm:t>
        <a:bodyPr/>
        <a:lstStyle/>
        <a:p>
          <a:endParaRPr lang="fr-BE"/>
        </a:p>
      </dgm:t>
    </dgm:pt>
    <dgm:pt modelId="{28C3C833-9255-4505-8146-FF0D6E5729AA}" type="pres">
      <dgm:prSet presAssocID="{B530547C-D4C1-48C2-A689-544C12E5391E}" presName="cycle" presStyleCnt="0">
        <dgm:presLayoutVars>
          <dgm:dir/>
          <dgm:resizeHandles val="exact"/>
        </dgm:presLayoutVars>
      </dgm:prSet>
      <dgm:spPr/>
    </dgm:pt>
    <dgm:pt modelId="{E494F686-145E-4A01-9761-85DD535168E1}" type="pres">
      <dgm:prSet presAssocID="{8AAFC0C1-0A8B-4FF0-ACDD-7702E57F4D82}" presName="node" presStyleLbl="node1" presStyleIdx="0" presStyleCnt="6" custScaleX="142236" custRadScaleRad="100224">
        <dgm:presLayoutVars>
          <dgm:bulletEnabled val="1"/>
        </dgm:presLayoutVars>
      </dgm:prSet>
      <dgm:spPr/>
    </dgm:pt>
    <dgm:pt modelId="{5208AA1F-049B-487A-B6F9-65DFE2FB309B}" type="pres">
      <dgm:prSet presAssocID="{8AAFC0C1-0A8B-4FF0-ACDD-7702E57F4D82}" presName="spNode" presStyleCnt="0"/>
      <dgm:spPr/>
    </dgm:pt>
    <dgm:pt modelId="{9F1FDE0B-865E-460C-869E-C9C2572B5893}" type="pres">
      <dgm:prSet presAssocID="{5DE43795-DE1A-46F2-A319-FDB47D0C5BE9}" presName="sibTrans" presStyleLbl="sibTrans1D1" presStyleIdx="0" presStyleCnt="6"/>
      <dgm:spPr/>
    </dgm:pt>
    <dgm:pt modelId="{A31CAC48-057D-45B1-A4B9-0C60C9D45E99}" type="pres">
      <dgm:prSet presAssocID="{71F85B39-2F81-4849-9BF5-78625BA7DB96}" presName="node" presStyleLbl="node1" presStyleIdx="1" presStyleCnt="6" custScaleX="142236" custRadScaleRad="100112" custRadScaleInc="-556">
        <dgm:presLayoutVars>
          <dgm:bulletEnabled val="1"/>
        </dgm:presLayoutVars>
      </dgm:prSet>
      <dgm:spPr/>
    </dgm:pt>
    <dgm:pt modelId="{244934E6-F3AD-48DD-A906-1A4943A43C5D}" type="pres">
      <dgm:prSet presAssocID="{71F85B39-2F81-4849-9BF5-78625BA7DB96}" presName="spNode" presStyleCnt="0"/>
      <dgm:spPr/>
    </dgm:pt>
    <dgm:pt modelId="{04C5800C-DFA9-4596-8FF1-DBFA0046528A}" type="pres">
      <dgm:prSet presAssocID="{1E77BF75-95F6-4B42-978A-07A724D70BBD}" presName="sibTrans" presStyleLbl="sibTrans1D1" presStyleIdx="1" presStyleCnt="6"/>
      <dgm:spPr/>
    </dgm:pt>
    <dgm:pt modelId="{D960E47B-D932-4617-A34C-AEAC5ABE43E3}" type="pres">
      <dgm:prSet presAssocID="{88FEAE66-A409-4EB2-9CA9-7531DA3137F8}" presName="node" presStyleLbl="node1" presStyleIdx="2" presStyleCnt="6" custScaleX="142236" custRadScaleRad="99888" custRadScaleInc="-557">
        <dgm:presLayoutVars>
          <dgm:bulletEnabled val="1"/>
        </dgm:presLayoutVars>
      </dgm:prSet>
      <dgm:spPr/>
    </dgm:pt>
    <dgm:pt modelId="{2B2BF1C7-BB4F-4439-AEA1-5170CA450838}" type="pres">
      <dgm:prSet presAssocID="{88FEAE66-A409-4EB2-9CA9-7531DA3137F8}" presName="spNode" presStyleCnt="0"/>
      <dgm:spPr/>
    </dgm:pt>
    <dgm:pt modelId="{DA27F1D1-6801-40D7-AD51-E827135C5BCC}" type="pres">
      <dgm:prSet presAssocID="{F02450FD-823B-45D1-8402-7B40B39CD8CB}" presName="sibTrans" presStyleLbl="sibTrans1D1" presStyleIdx="2" presStyleCnt="6"/>
      <dgm:spPr/>
    </dgm:pt>
    <dgm:pt modelId="{A691044E-8220-4F69-A548-A2FFC88B76C1}" type="pres">
      <dgm:prSet presAssocID="{EDBF2F52-0710-4443-B85A-D5385F987BBB}" presName="node" presStyleLbl="node1" presStyleIdx="3" presStyleCnt="6" custScaleX="142236" custRadScaleRad="99776">
        <dgm:presLayoutVars>
          <dgm:bulletEnabled val="1"/>
        </dgm:presLayoutVars>
      </dgm:prSet>
      <dgm:spPr/>
    </dgm:pt>
    <dgm:pt modelId="{970343EA-DE8E-46BE-83C9-565C817E1D0A}" type="pres">
      <dgm:prSet presAssocID="{EDBF2F52-0710-4443-B85A-D5385F987BBB}" presName="spNode" presStyleCnt="0"/>
      <dgm:spPr/>
    </dgm:pt>
    <dgm:pt modelId="{7F2AA122-65B1-4563-8874-449106DD229E}" type="pres">
      <dgm:prSet presAssocID="{77C40AF9-FD16-48CF-94D8-C111FD9519D3}" presName="sibTrans" presStyleLbl="sibTrans1D1" presStyleIdx="3" presStyleCnt="6"/>
      <dgm:spPr/>
    </dgm:pt>
    <dgm:pt modelId="{5D6C09BD-8550-4083-9BA3-2A3A2E7560CC}" type="pres">
      <dgm:prSet presAssocID="{656A5ABA-E1D0-4222-8470-5CD5FA7D9FD9}" presName="node" presStyleLbl="node1" presStyleIdx="4" presStyleCnt="6" custScaleX="142236" custRadScaleRad="99888" custRadScaleInc="557">
        <dgm:presLayoutVars>
          <dgm:bulletEnabled val="1"/>
        </dgm:presLayoutVars>
      </dgm:prSet>
      <dgm:spPr/>
    </dgm:pt>
    <dgm:pt modelId="{B0EA75B0-76F3-4E0B-B6BB-379BAEE89A0B}" type="pres">
      <dgm:prSet presAssocID="{656A5ABA-E1D0-4222-8470-5CD5FA7D9FD9}" presName="spNode" presStyleCnt="0"/>
      <dgm:spPr/>
    </dgm:pt>
    <dgm:pt modelId="{DBEA439C-34C1-405D-BC73-0CCEE7DD99EA}" type="pres">
      <dgm:prSet presAssocID="{860DCE4C-8255-4754-AF21-E093BEA10953}" presName="sibTrans" presStyleLbl="sibTrans1D1" presStyleIdx="4" presStyleCnt="6"/>
      <dgm:spPr/>
    </dgm:pt>
    <dgm:pt modelId="{17EF4003-2E06-48E7-9868-2A1F32775053}" type="pres">
      <dgm:prSet presAssocID="{E289CF4A-51B8-44C0-9B78-A18D152B2E58}" presName="node" presStyleLbl="node1" presStyleIdx="5" presStyleCnt="6" custScaleX="142236" custRadScaleRad="100112" custRadScaleInc="556">
        <dgm:presLayoutVars>
          <dgm:bulletEnabled val="1"/>
        </dgm:presLayoutVars>
      </dgm:prSet>
      <dgm:spPr/>
    </dgm:pt>
    <dgm:pt modelId="{99F1F24E-4E72-44A5-8299-FD0D52A25745}" type="pres">
      <dgm:prSet presAssocID="{E289CF4A-51B8-44C0-9B78-A18D152B2E58}" presName="spNode" presStyleCnt="0"/>
      <dgm:spPr/>
    </dgm:pt>
    <dgm:pt modelId="{0666758C-DC0D-457D-A218-06773E404DAF}" type="pres">
      <dgm:prSet presAssocID="{7ADE90EC-95A7-4923-9486-CD98156C0D62}" presName="sibTrans" presStyleLbl="sibTrans1D1" presStyleIdx="5" presStyleCnt="6"/>
      <dgm:spPr/>
    </dgm:pt>
  </dgm:ptLst>
  <dgm:cxnLst>
    <dgm:cxn modelId="{74475622-4F9E-47AF-84CB-AD49CDE896B9}" type="presOf" srcId="{71F85B39-2F81-4849-9BF5-78625BA7DB96}" destId="{A31CAC48-057D-45B1-A4B9-0C60C9D45E99}" srcOrd="0" destOrd="0" presId="urn:microsoft.com/office/officeart/2005/8/layout/cycle6"/>
    <dgm:cxn modelId="{2A816962-7C7E-4234-B681-B25DB0589B6D}" srcId="{B530547C-D4C1-48C2-A689-544C12E5391E}" destId="{88FEAE66-A409-4EB2-9CA9-7531DA3137F8}" srcOrd="2" destOrd="0" parTransId="{00623678-1F1D-47C1-A7CD-0344456FA71C}" sibTransId="{F02450FD-823B-45D1-8402-7B40B39CD8CB}"/>
    <dgm:cxn modelId="{D422A262-5272-47F4-BED9-FAD2E27164ED}" type="presOf" srcId="{7ADE90EC-95A7-4923-9486-CD98156C0D62}" destId="{0666758C-DC0D-457D-A218-06773E404DAF}" srcOrd="0" destOrd="0" presId="urn:microsoft.com/office/officeart/2005/8/layout/cycle6"/>
    <dgm:cxn modelId="{0DFEE249-EFFC-48DD-A8A6-7438AF9DDB03}" type="presOf" srcId="{EDBF2F52-0710-4443-B85A-D5385F987BBB}" destId="{A691044E-8220-4F69-A548-A2FFC88B76C1}" srcOrd="0" destOrd="0" presId="urn:microsoft.com/office/officeart/2005/8/layout/cycle6"/>
    <dgm:cxn modelId="{809E3872-B589-4507-91BE-4117F1CE07D5}" srcId="{B530547C-D4C1-48C2-A689-544C12E5391E}" destId="{E289CF4A-51B8-44C0-9B78-A18D152B2E58}" srcOrd="5" destOrd="0" parTransId="{B108EDBE-2C6B-4BF9-ADF3-9DCBC6B960E7}" sibTransId="{7ADE90EC-95A7-4923-9486-CD98156C0D62}"/>
    <dgm:cxn modelId="{91D2D754-2CE9-4B0C-A8EE-B05ED924598F}" srcId="{B530547C-D4C1-48C2-A689-544C12E5391E}" destId="{8AAFC0C1-0A8B-4FF0-ACDD-7702E57F4D82}" srcOrd="0" destOrd="0" parTransId="{299CF2EC-F532-4D42-856B-163C22D91BB5}" sibTransId="{5DE43795-DE1A-46F2-A319-FDB47D0C5BE9}"/>
    <dgm:cxn modelId="{2E5BB278-9B4A-4160-BFE9-F71294479D30}" srcId="{B530547C-D4C1-48C2-A689-544C12E5391E}" destId="{71F85B39-2F81-4849-9BF5-78625BA7DB96}" srcOrd="1" destOrd="0" parTransId="{2191815E-5433-4092-9588-5A8BC8428115}" sibTransId="{1E77BF75-95F6-4B42-978A-07A724D70BBD}"/>
    <dgm:cxn modelId="{0305A359-A203-4AA2-B526-63A57E447ABF}" type="presOf" srcId="{5DE43795-DE1A-46F2-A319-FDB47D0C5BE9}" destId="{9F1FDE0B-865E-460C-869E-C9C2572B5893}" srcOrd="0" destOrd="0" presId="urn:microsoft.com/office/officeart/2005/8/layout/cycle6"/>
    <dgm:cxn modelId="{E7ECC486-564F-4A67-87A5-B7FE9A8CEFBF}" srcId="{B530547C-D4C1-48C2-A689-544C12E5391E}" destId="{EDBF2F52-0710-4443-B85A-D5385F987BBB}" srcOrd="3" destOrd="0" parTransId="{A343D8F2-C49B-4244-812E-BFD7F6B2AD6E}" sibTransId="{77C40AF9-FD16-48CF-94D8-C111FD9519D3}"/>
    <dgm:cxn modelId="{8A9DB7A1-306B-43F7-A3B9-202A2E057DFC}" type="presOf" srcId="{88FEAE66-A409-4EB2-9CA9-7531DA3137F8}" destId="{D960E47B-D932-4617-A34C-AEAC5ABE43E3}" srcOrd="0" destOrd="0" presId="urn:microsoft.com/office/officeart/2005/8/layout/cycle6"/>
    <dgm:cxn modelId="{CA1D32AC-2EFF-4051-A9D0-BD978E34EB53}" type="presOf" srcId="{860DCE4C-8255-4754-AF21-E093BEA10953}" destId="{DBEA439C-34C1-405D-BC73-0CCEE7DD99EA}" srcOrd="0" destOrd="0" presId="urn:microsoft.com/office/officeart/2005/8/layout/cycle6"/>
    <dgm:cxn modelId="{1CECD3AC-4990-4502-BA90-81D91C6A7003}" type="presOf" srcId="{B530547C-D4C1-48C2-A689-544C12E5391E}" destId="{28C3C833-9255-4505-8146-FF0D6E5729AA}" srcOrd="0" destOrd="0" presId="urn:microsoft.com/office/officeart/2005/8/layout/cycle6"/>
    <dgm:cxn modelId="{C9882CB3-7ADA-4FE7-B523-5E23E5B2F6A8}" type="presOf" srcId="{E289CF4A-51B8-44C0-9B78-A18D152B2E58}" destId="{17EF4003-2E06-48E7-9868-2A1F32775053}" srcOrd="0" destOrd="0" presId="urn:microsoft.com/office/officeart/2005/8/layout/cycle6"/>
    <dgm:cxn modelId="{B2D76CBD-77A3-4F38-BD09-A6069A3E6C44}" type="presOf" srcId="{656A5ABA-E1D0-4222-8470-5CD5FA7D9FD9}" destId="{5D6C09BD-8550-4083-9BA3-2A3A2E7560CC}" srcOrd="0" destOrd="0" presId="urn:microsoft.com/office/officeart/2005/8/layout/cycle6"/>
    <dgm:cxn modelId="{B4F2A0D1-1599-48D9-8BDD-495CCC181786}" type="presOf" srcId="{77C40AF9-FD16-48CF-94D8-C111FD9519D3}" destId="{7F2AA122-65B1-4563-8874-449106DD229E}" srcOrd="0" destOrd="0" presId="urn:microsoft.com/office/officeart/2005/8/layout/cycle6"/>
    <dgm:cxn modelId="{069F73D3-11BC-4D8E-B4A8-8621679043F9}" type="presOf" srcId="{F02450FD-823B-45D1-8402-7B40B39CD8CB}" destId="{DA27F1D1-6801-40D7-AD51-E827135C5BCC}" srcOrd="0" destOrd="0" presId="urn:microsoft.com/office/officeart/2005/8/layout/cycle6"/>
    <dgm:cxn modelId="{6D0CBADB-993F-4FEF-B26A-234CCDD6D742}" type="presOf" srcId="{1E77BF75-95F6-4B42-978A-07A724D70BBD}" destId="{04C5800C-DFA9-4596-8FF1-DBFA0046528A}" srcOrd="0" destOrd="0" presId="urn:microsoft.com/office/officeart/2005/8/layout/cycle6"/>
    <dgm:cxn modelId="{5239E3E3-7F93-4844-A6B6-2EE5D334327F}" type="presOf" srcId="{8AAFC0C1-0A8B-4FF0-ACDD-7702E57F4D82}" destId="{E494F686-145E-4A01-9761-85DD535168E1}" srcOrd="0" destOrd="0" presId="urn:microsoft.com/office/officeart/2005/8/layout/cycle6"/>
    <dgm:cxn modelId="{4BC5F8F3-D267-4082-9E98-F6ED31DC2FD3}" srcId="{B530547C-D4C1-48C2-A689-544C12E5391E}" destId="{656A5ABA-E1D0-4222-8470-5CD5FA7D9FD9}" srcOrd="4" destOrd="0" parTransId="{B6C0922B-07AF-4C8E-83F7-B71018B2BA33}" sibTransId="{860DCE4C-8255-4754-AF21-E093BEA10953}"/>
    <dgm:cxn modelId="{62E9F867-4EEF-4267-A813-722BF5F4E9A6}" type="presParOf" srcId="{28C3C833-9255-4505-8146-FF0D6E5729AA}" destId="{E494F686-145E-4A01-9761-85DD535168E1}" srcOrd="0" destOrd="0" presId="urn:microsoft.com/office/officeart/2005/8/layout/cycle6"/>
    <dgm:cxn modelId="{589DF89B-3DF7-4252-BECF-CF8AA2A0C5D2}" type="presParOf" srcId="{28C3C833-9255-4505-8146-FF0D6E5729AA}" destId="{5208AA1F-049B-487A-B6F9-65DFE2FB309B}" srcOrd="1" destOrd="0" presId="urn:microsoft.com/office/officeart/2005/8/layout/cycle6"/>
    <dgm:cxn modelId="{073EB8CC-8F53-41A4-BB47-C04DE26F0CDB}" type="presParOf" srcId="{28C3C833-9255-4505-8146-FF0D6E5729AA}" destId="{9F1FDE0B-865E-460C-869E-C9C2572B5893}" srcOrd="2" destOrd="0" presId="urn:microsoft.com/office/officeart/2005/8/layout/cycle6"/>
    <dgm:cxn modelId="{E404FB3C-4072-43E9-AD18-12026154F5C1}" type="presParOf" srcId="{28C3C833-9255-4505-8146-FF0D6E5729AA}" destId="{A31CAC48-057D-45B1-A4B9-0C60C9D45E99}" srcOrd="3" destOrd="0" presId="urn:microsoft.com/office/officeart/2005/8/layout/cycle6"/>
    <dgm:cxn modelId="{F4D3BF64-2DBC-4474-9995-374EB26DC7B4}" type="presParOf" srcId="{28C3C833-9255-4505-8146-FF0D6E5729AA}" destId="{244934E6-F3AD-48DD-A906-1A4943A43C5D}" srcOrd="4" destOrd="0" presId="urn:microsoft.com/office/officeart/2005/8/layout/cycle6"/>
    <dgm:cxn modelId="{6E73F443-0E94-4D67-B2F8-1B543D3D4E69}" type="presParOf" srcId="{28C3C833-9255-4505-8146-FF0D6E5729AA}" destId="{04C5800C-DFA9-4596-8FF1-DBFA0046528A}" srcOrd="5" destOrd="0" presId="urn:microsoft.com/office/officeart/2005/8/layout/cycle6"/>
    <dgm:cxn modelId="{6EE0DD2A-8881-466C-A036-B32FFE093792}" type="presParOf" srcId="{28C3C833-9255-4505-8146-FF0D6E5729AA}" destId="{D960E47B-D932-4617-A34C-AEAC5ABE43E3}" srcOrd="6" destOrd="0" presId="urn:microsoft.com/office/officeart/2005/8/layout/cycle6"/>
    <dgm:cxn modelId="{537BB86D-2312-49C1-800E-D19ABAAF1875}" type="presParOf" srcId="{28C3C833-9255-4505-8146-FF0D6E5729AA}" destId="{2B2BF1C7-BB4F-4439-AEA1-5170CA450838}" srcOrd="7" destOrd="0" presId="urn:microsoft.com/office/officeart/2005/8/layout/cycle6"/>
    <dgm:cxn modelId="{F79FEEFF-10C4-414B-BD85-8A9ED98C1616}" type="presParOf" srcId="{28C3C833-9255-4505-8146-FF0D6E5729AA}" destId="{DA27F1D1-6801-40D7-AD51-E827135C5BCC}" srcOrd="8" destOrd="0" presId="urn:microsoft.com/office/officeart/2005/8/layout/cycle6"/>
    <dgm:cxn modelId="{FF27DBDA-95FE-430F-8D31-D60EA36C3325}" type="presParOf" srcId="{28C3C833-9255-4505-8146-FF0D6E5729AA}" destId="{A691044E-8220-4F69-A548-A2FFC88B76C1}" srcOrd="9" destOrd="0" presId="urn:microsoft.com/office/officeart/2005/8/layout/cycle6"/>
    <dgm:cxn modelId="{055E9EA8-4C74-463D-A4E3-8B6A46BA9FEC}" type="presParOf" srcId="{28C3C833-9255-4505-8146-FF0D6E5729AA}" destId="{970343EA-DE8E-46BE-83C9-565C817E1D0A}" srcOrd="10" destOrd="0" presId="urn:microsoft.com/office/officeart/2005/8/layout/cycle6"/>
    <dgm:cxn modelId="{A7E371C0-901D-46CA-A2E8-EBB2F44E68FC}" type="presParOf" srcId="{28C3C833-9255-4505-8146-FF0D6E5729AA}" destId="{7F2AA122-65B1-4563-8874-449106DD229E}" srcOrd="11" destOrd="0" presId="urn:microsoft.com/office/officeart/2005/8/layout/cycle6"/>
    <dgm:cxn modelId="{D0D9599D-C53B-4422-8DF6-04E80BFBE961}" type="presParOf" srcId="{28C3C833-9255-4505-8146-FF0D6E5729AA}" destId="{5D6C09BD-8550-4083-9BA3-2A3A2E7560CC}" srcOrd="12" destOrd="0" presId="urn:microsoft.com/office/officeart/2005/8/layout/cycle6"/>
    <dgm:cxn modelId="{C8475E50-7D35-4D2B-B750-D0A3194DDABB}" type="presParOf" srcId="{28C3C833-9255-4505-8146-FF0D6E5729AA}" destId="{B0EA75B0-76F3-4E0B-B6BB-379BAEE89A0B}" srcOrd="13" destOrd="0" presId="urn:microsoft.com/office/officeart/2005/8/layout/cycle6"/>
    <dgm:cxn modelId="{3914331D-64D3-4814-B6AE-ADD322FDF91C}" type="presParOf" srcId="{28C3C833-9255-4505-8146-FF0D6E5729AA}" destId="{DBEA439C-34C1-405D-BC73-0CCEE7DD99EA}" srcOrd="14" destOrd="0" presId="urn:microsoft.com/office/officeart/2005/8/layout/cycle6"/>
    <dgm:cxn modelId="{7D5D8022-5154-4D4C-A373-2FE8FA7804D0}" type="presParOf" srcId="{28C3C833-9255-4505-8146-FF0D6E5729AA}" destId="{17EF4003-2E06-48E7-9868-2A1F32775053}" srcOrd="15" destOrd="0" presId="urn:microsoft.com/office/officeart/2005/8/layout/cycle6"/>
    <dgm:cxn modelId="{8C42BAF4-3F81-4F85-87AB-2EF1D6FFF552}" type="presParOf" srcId="{28C3C833-9255-4505-8146-FF0D6E5729AA}" destId="{99F1F24E-4E72-44A5-8299-FD0D52A25745}" srcOrd="16" destOrd="0" presId="urn:microsoft.com/office/officeart/2005/8/layout/cycle6"/>
    <dgm:cxn modelId="{43D72266-530A-4513-B3BF-4941A4F0CF49}" type="presParOf" srcId="{28C3C833-9255-4505-8146-FF0D6E5729AA}" destId="{0666758C-DC0D-457D-A218-06773E404DAF}"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94F686-145E-4A01-9761-85DD535168E1}">
      <dsp:nvSpPr>
        <dsp:cNvPr id="0" name=""/>
        <dsp:cNvSpPr/>
      </dsp:nvSpPr>
      <dsp:spPr>
        <a:xfrm>
          <a:off x="2182840" y="0"/>
          <a:ext cx="1537412" cy="7025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Ecouter</a:t>
          </a:r>
          <a:endParaRPr lang="fr-BE" sz="1600" kern="1200" dirty="0"/>
        </a:p>
      </dsp:txBody>
      <dsp:txXfrm>
        <a:off x="2217137" y="34297"/>
        <a:ext cx="1468818" cy="633983"/>
      </dsp:txXfrm>
    </dsp:sp>
    <dsp:sp modelId="{9F1FDE0B-865E-460C-869E-C9C2572B5893}">
      <dsp:nvSpPr>
        <dsp:cNvPr id="0" name=""/>
        <dsp:cNvSpPr/>
      </dsp:nvSpPr>
      <dsp:spPr>
        <a:xfrm>
          <a:off x="1297570" y="352032"/>
          <a:ext cx="3311567" cy="3311567"/>
        </a:xfrm>
        <a:custGeom>
          <a:avLst/>
          <a:gdLst/>
          <a:ahLst/>
          <a:cxnLst/>
          <a:rect l="0" t="0" r="0" b="0"/>
          <a:pathLst>
            <a:path>
              <a:moveTo>
                <a:pt x="2426980" y="190561"/>
              </a:moveTo>
              <a:arcTo wR="1655783" hR="1655783" stAng="17865563" swAng="99116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31CAC48-057D-45B1-A4B9-0C60C9D45E99}">
      <dsp:nvSpPr>
        <dsp:cNvPr id="0" name=""/>
        <dsp:cNvSpPr/>
      </dsp:nvSpPr>
      <dsp:spPr>
        <a:xfrm>
          <a:off x="3616786" y="825748"/>
          <a:ext cx="1537412" cy="7025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Nous informer</a:t>
          </a:r>
          <a:endParaRPr lang="fr-BE" sz="1600" kern="1200" dirty="0"/>
        </a:p>
      </dsp:txBody>
      <dsp:txXfrm>
        <a:off x="3651083" y="860045"/>
        <a:ext cx="1468818" cy="633983"/>
      </dsp:txXfrm>
    </dsp:sp>
    <dsp:sp modelId="{04C5800C-DFA9-4596-8FF1-DBFA0046528A}">
      <dsp:nvSpPr>
        <dsp:cNvPr id="0" name=""/>
        <dsp:cNvSpPr/>
      </dsp:nvSpPr>
      <dsp:spPr>
        <a:xfrm>
          <a:off x="1295762" y="346414"/>
          <a:ext cx="3311567" cy="3311567"/>
        </a:xfrm>
        <a:custGeom>
          <a:avLst/>
          <a:gdLst/>
          <a:ahLst/>
          <a:cxnLst/>
          <a:rect l="0" t="0" r="0" b="0"/>
          <a:pathLst>
            <a:path>
              <a:moveTo>
                <a:pt x="3245011" y="1191052"/>
              </a:moveTo>
              <a:arcTo wR="1655783" hR="1655783" stAng="20621984" swAng="196787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960E47B-D932-4617-A34C-AEAC5ABE43E3}">
      <dsp:nvSpPr>
        <dsp:cNvPr id="0" name=""/>
        <dsp:cNvSpPr/>
      </dsp:nvSpPr>
      <dsp:spPr>
        <a:xfrm>
          <a:off x="3616790" y="2481530"/>
          <a:ext cx="1537412" cy="7025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Analyser la situation</a:t>
          </a:r>
          <a:endParaRPr lang="fr-BE" sz="1600" kern="1200" dirty="0"/>
        </a:p>
      </dsp:txBody>
      <dsp:txXfrm>
        <a:off x="3651087" y="2515827"/>
        <a:ext cx="1468818" cy="633983"/>
      </dsp:txXfrm>
    </dsp:sp>
    <dsp:sp modelId="{DA27F1D1-6801-40D7-AD51-E827135C5BCC}">
      <dsp:nvSpPr>
        <dsp:cNvPr id="0" name=""/>
        <dsp:cNvSpPr/>
      </dsp:nvSpPr>
      <dsp:spPr>
        <a:xfrm>
          <a:off x="1299184" y="346879"/>
          <a:ext cx="3311567" cy="3311567"/>
        </a:xfrm>
        <a:custGeom>
          <a:avLst/>
          <a:gdLst/>
          <a:ahLst/>
          <a:cxnLst/>
          <a:rect l="0" t="0" r="0" b="0"/>
          <a:pathLst>
            <a:path>
              <a:moveTo>
                <a:pt x="2812387" y="2840642"/>
              </a:moveTo>
              <a:arcTo wR="1655783" hR="1655783" stAng="2741482" swAng="99667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691044E-8220-4F69-A548-A2FFC88B76C1}">
      <dsp:nvSpPr>
        <dsp:cNvPr id="0" name=""/>
        <dsp:cNvSpPr/>
      </dsp:nvSpPr>
      <dsp:spPr>
        <a:xfrm>
          <a:off x="2182840" y="3309427"/>
          <a:ext cx="1537412" cy="7025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Dialoguer et concilier</a:t>
          </a:r>
          <a:endParaRPr lang="fr-BE" sz="1600" kern="1200" dirty="0"/>
        </a:p>
      </dsp:txBody>
      <dsp:txXfrm>
        <a:off x="2217137" y="3343724"/>
        <a:ext cx="1468818" cy="633983"/>
      </dsp:txXfrm>
    </dsp:sp>
    <dsp:sp modelId="{7F2AA122-65B1-4563-8874-449106DD229E}">
      <dsp:nvSpPr>
        <dsp:cNvPr id="0" name=""/>
        <dsp:cNvSpPr/>
      </dsp:nvSpPr>
      <dsp:spPr>
        <a:xfrm>
          <a:off x="1292341" y="346879"/>
          <a:ext cx="3311567" cy="3311567"/>
        </a:xfrm>
        <a:custGeom>
          <a:avLst/>
          <a:gdLst/>
          <a:ahLst/>
          <a:cxnLst/>
          <a:rect l="0" t="0" r="0" b="0"/>
          <a:pathLst>
            <a:path>
              <a:moveTo>
                <a:pt x="886174" y="3121840"/>
              </a:moveTo>
              <a:arcTo wR="1655783" hR="1655783" stAng="7061840" swAng="99667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D6C09BD-8550-4083-9BA3-2A3A2E7560CC}">
      <dsp:nvSpPr>
        <dsp:cNvPr id="0" name=""/>
        <dsp:cNvSpPr/>
      </dsp:nvSpPr>
      <dsp:spPr>
        <a:xfrm>
          <a:off x="748890" y="2481530"/>
          <a:ext cx="1537412" cy="7025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Evaluer et recommander</a:t>
          </a:r>
          <a:endParaRPr lang="fr-BE" sz="1600" kern="1200" dirty="0"/>
        </a:p>
      </dsp:txBody>
      <dsp:txXfrm>
        <a:off x="783187" y="2515827"/>
        <a:ext cx="1468818" cy="633983"/>
      </dsp:txXfrm>
    </dsp:sp>
    <dsp:sp modelId="{DBEA439C-34C1-405D-BC73-0CCEE7DD99EA}">
      <dsp:nvSpPr>
        <dsp:cNvPr id="0" name=""/>
        <dsp:cNvSpPr/>
      </dsp:nvSpPr>
      <dsp:spPr>
        <a:xfrm>
          <a:off x="1295764" y="346414"/>
          <a:ext cx="3311567" cy="3311567"/>
        </a:xfrm>
        <a:custGeom>
          <a:avLst/>
          <a:gdLst/>
          <a:ahLst/>
          <a:cxnLst/>
          <a:rect l="0" t="0" r="0" b="0"/>
          <a:pathLst>
            <a:path>
              <a:moveTo>
                <a:pt x="68165" y="2125984"/>
              </a:moveTo>
              <a:arcTo wR="1655783" hR="1655783" stAng="9810147" swAng="196787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7EF4003-2E06-48E7-9868-2A1F32775053}">
      <dsp:nvSpPr>
        <dsp:cNvPr id="0" name=""/>
        <dsp:cNvSpPr/>
      </dsp:nvSpPr>
      <dsp:spPr>
        <a:xfrm>
          <a:off x="748894" y="825748"/>
          <a:ext cx="1537412" cy="7025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Rendre compte</a:t>
          </a:r>
          <a:endParaRPr lang="fr-BE" sz="1600" kern="1200" dirty="0"/>
        </a:p>
      </dsp:txBody>
      <dsp:txXfrm>
        <a:off x="783191" y="860045"/>
        <a:ext cx="1468818" cy="633983"/>
      </dsp:txXfrm>
    </dsp:sp>
    <dsp:sp modelId="{0666758C-DC0D-457D-A218-06773E404DAF}">
      <dsp:nvSpPr>
        <dsp:cNvPr id="0" name=""/>
        <dsp:cNvSpPr/>
      </dsp:nvSpPr>
      <dsp:spPr>
        <a:xfrm>
          <a:off x="1293955" y="352032"/>
          <a:ext cx="3311567" cy="3311567"/>
        </a:xfrm>
        <a:custGeom>
          <a:avLst/>
          <a:gdLst/>
          <a:ahLst/>
          <a:cxnLst/>
          <a:rect l="0" t="0" r="0" b="0"/>
          <a:pathLst>
            <a:path>
              <a:moveTo>
                <a:pt x="499799" y="470322"/>
              </a:moveTo>
              <a:arcTo wR="1655783" hR="1655783" stAng="13543277" swAng="99116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95D4A6C-B3C1-4D76-A4A7-2FF780DF5D0A}" type="datetimeFigureOut">
              <a:rPr lang="fr-BE" smtClean="0"/>
              <a:t>24-11-22</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D5C6F13-F32B-4917-B0B1-DA162692202B}" type="slidenum">
              <a:rPr lang="fr-BE" smtClean="0"/>
              <a:t>‹nr.›</a:t>
            </a:fld>
            <a:endParaRPr lang="fr-BE"/>
          </a:p>
        </p:txBody>
      </p:sp>
    </p:spTree>
    <p:extLst>
      <p:ext uri="{BB962C8B-B14F-4D97-AF65-F5344CB8AC3E}">
        <p14:creationId xmlns:p14="http://schemas.microsoft.com/office/powerpoint/2010/main" val="420299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1</a:t>
            </a:fld>
            <a:endParaRPr lang="fr-BE"/>
          </a:p>
        </p:txBody>
      </p:sp>
    </p:spTree>
    <p:extLst>
      <p:ext uri="{BB962C8B-B14F-4D97-AF65-F5344CB8AC3E}">
        <p14:creationId xmlns:p14="http://schemas.microsoft.com/office/powerpoint/2010/main" val="2500598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2</a:t>
            </a:fld>
            <a:endParaRPr lang="fr-BE"/>
          </a:p>
        </p:txBody>
      </p:sp>
    </p:spTree>
    <p:extLst>
      <p:ext uri="{BB962C8B-B14F-4D97-AF65-F5344CB8AC3E}">
        <p14:creationId xmlns:p14="http://schemas.microsoft.com/office/powerpoint/2010/main" val="1537449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3</a:t>
            </a:fld>
            <a:endParaRPr lang="fr-BE"/>
          </a:p>
        </p:txBody>
      </p:sp>
    </p:spTree>
    <p:extLst>
      <p:ext uri="{BB962C8B-B14F-4D97-AF65-F5344CB8AC3E}">
        <p14:creationId xmlns:p14="http://schemas.microsoft.com/office/powerpoint/2010/main" val="339640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4</a:t>
            </a:fld>
            <a:endParaRPr lang="fr-BE"/>
          </a:p>
        </p:txBody>
      </p:sp>
    </p:spTree>
    <p:extLst>
      <p:ext uri="{BB962C8B-B14F-4D97-AF65-F5344CB8AC3E}">
        <p14:creationId xmlns:p14="http://schemas.microsoft.com/office/powerpoint/2010/main" val="3350140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5</a:t>
            </a:fld>
            <a:endParaRPr lang="fr-BE"/>
          </a:p>
        </p:txBody>
      </p:sp>
    </p:spTree>
    <p:extLst>
      <p:ext uri="{BB962C8B-B14F-4D97-AF65-F5344CB8AC3E}">
        <p14:creationId xmlns:p14="http://schemas.microsoft.com/office/powerpoint/2010/main" val="4154883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6</a:t>
            </a:fld>
            <a:endParaRPr lang="fr-BE"/>
          </a:p>
        </p:txBody>
      </p:sp>
    </p:spTree>
    <p:extLst>
      <p:ext uri="{BB962C8B-B14F-4D97-AF65-F5344CB8AC3E}">
        <p14:creationId xmlns:p14="http://schemas.microsoft.com/office/powerpoint/2010/main" val="3523486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7</a:t>
            </a:fld>
            <a:endParaRPr lang="fr-BE"/>
          </a:p>
        </p:txBody>
      </p:sp>
    </p:spTree>
    <p:extLst>
      <p:ext uri="{BB962C8B-B14F-4D97-AF65-F5344CB8AC3E}">
        <p14:creationId xmlns:p14="http://schemas.microsoft.com/office/powerpoint/2010/main" val="220263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8</a:t>
            </a:fld>
            <a:endParaRPr lang="fr-BE"/>
          </a:p>
        </p:txBody>
      </p:sp>
    </p:spTree>
    <p:extLst>
      <p:ext uri="{BB962C8B-B14F-4D97-AF65-F5344CB8AC3E}">
        <p14:creationId xmlns:p14="http://schemas.microsoft.com/office/powerpoint/2010/main" val="1605776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9</a:t>
            </a:fld>
            <a:endParaRPr lang="fr-BE"/>
          </a:p>
        </p:txBody>
      </p:sp>
    </p:spTree>
    <p:extLst>
      <p:ext uri="{BB962C8B-B14F-4D97-AF65-F5344CB8AC3E}">
        <p14:creationId xmlns:p14="http://schemas.microsoft.com/office/powerpoint/2010/main" val="3335074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10</a:t>
            </a:fld>
            <a:endParaRPr lang="fr-BE"/>
          </a:p>
        </p:txBody>
      </p:sp>
    </p:spTree>
    <p:extLst>
      <p:ext uri="{BB962C8B-B14F-4D97-AF65-F5344CB8AC3E}">
        <p14:creationId xmlns:p14="http://schemas.microsoft.com/office/powerpoint/2010/main" val="174056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11</a:t>
            </a:fld>
            <a:endParaRPr lang="fr-BE"/>
          </a:p>
        </p:txBody>
      </p:sp>
    </p:spTree>
    <p:extLst>
      <p:ext uri="{BB962C8B-B14F-4D97-AF65-F5344CB8AC3E}">
        <p14:creationId xmlns:p14="http://schemas.microsoft.com/office/powerpoint/2010/main" val="1655325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12</a:t>
            </a:fld>
            <a:endParaRPr lang="fr-BE"/>
          </a:p>
        </p:txBody>
      </p:sp>
    </p:spTree>
    <p:extLst>
      <p:ext uri="{BB962C8B-B14F-4D97-AF65-F5344CB8AC3E}">
        <p14:creationId xmlns:p14="http://schemas.microsoft.com/office/powerpoint/2010/main" val="728330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13</a:t>
            </a:fld>
            <a:endParaRPr lang="fr-BE"/>
          </a:p>
        </p:txBody>
      </p:sp>
    </p:spTree>
    <p:extLst>
      <p:ext uri="{BB962C8B-B14F-4D97-AF65-F5344CB8AC3E}">
        <p14:creationId xmlns:p14="http://schemas.microsoft.com/office/powerpoint/2010/main" val="1064627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14</a:t>
            </a:fld>
            <a:endParaRPr lang="fr-BE"/>
          </a:p>
        </p:txBody>
      </p:sp>
    </p:spTree>
    <p:extLst>
      <p:ext uri="{BB962C8B-B14F-4D97-AF65-F5344CB8AC3E}">
        <p14:creationId xmlns:p14="http://schemas.microsoft.com/office/powerpoint/2010/main" val="1229343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15</a:t>
            </a:fld>
            <a:endParaRPr lang="fr-BE"/>
          </a:p>
        </p:txBody>
      </p:sp>
    </p:spTree>
    <p:extLst>
      <p:ext uri="{BB962C8B-B14F-4D97-AF65-F5344CB8AC3E}">
        <p14:creationId xmlns:p14="http://schemas.microsoft.com/office/powerpoint/2010/main" val="3963632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16</a:t>
            </a:fld>
            <a:endParaRPr lang="fr-BE"/>
          </a:p>
        </p:txBody>
      </p:sp>
    </p:spTree>
    <p:extLst>
      <p:ext uri="{BB962C8B-B14F-4D97-AF65-F5344CB8AC3E}">
        <p14:creationId xmlns:p14="http://schemas.microsoft.com/office/powerpoint/2010/main" val="337680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0598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02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490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931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4253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80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6963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2217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8360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738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092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0598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0140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a:t>Il leur revient à elles de décider comment de la répartition des zones de stationnement sur leur territoire, de leurs tarifs respectifs et des prix des cartes de dérogation.</a:t>
            </a:r>
            <a:endParaRPr lang="en-GB"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4377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a:t>Il leur revient à elles de décider comment de la répartition des zones de stationnement sur leur territoire, de leurs tarifs respectifs et des prix des cartes de dérogation.</a:t>
            </a:r>
            <a:endParaRPr lang="en-GB"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5400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a:t>Il leur revient à elles de décider comment de la répartition des zones de stationnement sur leur territoire, de leurs tarifs respectifs et des prix des cartes de dérogation.</a:t>
            </a:r>
            <a:endParaRPr lang="en-GB"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63453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a:t>Il leur revient à elles de décider comment de la répartition des zones de stationnement sur leur territoire, de leurs tarifs respectifs et des prix des cartes de dérogation.</a:t>
            </a:r>
            <a:endParaRPr lang="en-GB"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511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45522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9689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4383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1907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63047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2162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6632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65337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957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9308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6198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4058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47433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69964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Parlement de la Région de Bruxelles-Capitale a décidé d’exempter le titulaire de la carte du paiement de la redevance de stationnement pour le véhicule qui transporte le bénéficiaire de la carte, que ce soit en tant que conducteur ou passager (informez-vous des règles en vigueur auprès de la ville ou de la commune concernées). </a:t>
            </a:r>
            <a:r>
              <a:rPr lang="fr-FR" b="0" dirty="0">
                <a:solidFill>
                  <a:srgbClr val="000080"/>
                </a:solidFill>
                <a:effectLst/>
              </a:rPr>
              <a:t>Pour bénéficier de ces droits, la carte de stationnement valide doit être affichée visiblement derrière le parebrise du véhicule concerné lorsqu’il est stationné</a:t>
            </a:r>
            <a:r>
              <a:rPr lang="fr-FR" b="0" dirty="0"/>
              <a:t>. </a:t>
            </a:r>
            <a:r>
              <a:rPr lang="fr-FR" dirty="0"/>
              <a:t>Selon la réglementation européenne, cette carte n’est pas liée à un véhicule mais bien à la personne titulaire de la carte. La problématique de la carte européenne de stationnement pour les personnes présentant un handicap, vu qu’elle est physique, qu’elle n'est liée directement au véhicule et qu’elle s’appose sur le parebrise, est qu’il n’est pas toujours possible de confirmer ce droit. Ce qui implique l’émission à tort de redevances ainsi que le traitement des contestations souvent fondées.</a:t>
            </a:r>
            <a:endParaRPr lang="en-GB"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75701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Parlement de la Région de Bruxelles-Capitale a décidé d’exempter le titulaire de la carte du paiement de la redevance de stationnement pour le véhicule qui transporte le bénéficiaire de la carte, que ce soit en tant que conducteur ou passager (informez-vous des règles en vigueur auprès de la ville ou de la commune concernées). </a:t>
            </a:r>
            <a:r>
              <a:rPr lang="fr-FR" b="0" dirty="0">
                <a:solidFill>
                  <a:srgbClr val="000080"/>
                </a:solidFill>
                <a:effectLst/>
              </a:rPr>
              <a:t>Pour bénéficier de ces droits, la carte de stationnement valide doit être affichée visiblement derrière le parebrise du véhicule concerné lorsqu’il est stationné</a:t>
            </a:r>
            <a:r>
              <a:rPr lang="fr-FR" b="0" dirty="0"/>
              <a:t>. </a:t>
            </a:r>
            <a:r>
              <a:rPr lang="fr-FR" dirty="0"/>
              <a:t>Selon la réglementation européenne, cette carte n’est pas liée à un véhicule mais bien à la personne titulaire de la carte. La problématique de la carte européenne de stationnement pour les personnes présentant un handicap, vu qu’elle est physique, qu’elle n'est liée directement au véhicule et qu’elle s’appose sur le parebrise, est qu’il n’est pas toujours possible de confirmer ce droit. Ce qui implique l’émission à tort de redevances ainsi que le traitement des contestations souvent fondées.</a:t>
            </a:r>
            <a:endParaRPr lang="en-GB"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12083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9630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83511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32913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C6F13-F32B-4917-B0B1-DA162692202B}"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58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54</a:t>
            </a:fld>
            <a:endParaRPr lang="fr-BE"/>
          </a:p>
        </p:txBody>
      </p:sp>
    </p:spTree>
    <p:extLst>
      <p:ext uri="{BB962C8B-B14F-4D97-AF65-F5344CB8AC3E}">
        <p14:creationId xmlns:p14="http://schemas.microsoft.com/office/powerpoint/2010/main" val="6793193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55</a:t>
            </a:fld>
            <a:endParaRPr lang="fr-BE"/>
          </a:p>
        </p:txBody>
      </p:sp>
    </p:spTree>
    <p:extLst>
      <p:ext uri="{BB962C8B-B14F-4D97-AF65-F5344CB8AC3E}">
        <p14:creationId xmlns:p14="http://schemas.microsoft.com/office/powerpoint/2010/main" val="11984348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D5C6F13-F32B-4917-B0B1-DA162692202B}" type="slidenum">
              <a:rPr lang="fr-BE" smtClean="0"/>
              <a:t>56</a:t>
            </a:fld>
            <a:endParaRPr lang="fr-BE"/>
          </a:p>
        </p:txBody>
      </p:sp>
    </p:spTree>
    <p:extLst>
      <p:ext uri="{BB962C8B-B14F-4D97-AF65-F5344CB8AC3E}">
        <p14:creationId xmlns:p14="http://schemas.microsoft.com/office/powerpoint/2010/main" val="330108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311DB1-ABA3-4683-33E8-9C643729220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49EC647-8332-E9C5-956F-17F2FE31F0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7C0E8E06-2271-DC16-D92A-1C355B0BB34E}"/>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5" name="Espace réservé du pied de page 4">
            <a:extLst>
              <a:ext uri="{FF2B5EF4-FFF2-40B4-BE49-F238E27FC236}">
                <a16:creationId xmlns:a16="http://schemas.microsoft.com/office/drawing/2014/main" id="{58E52EE1-FA65-6923-47BF-3A60BE356A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B273BD2-9D9E-92BD-212B-E8F86FA3ECBE}"/>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3713215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526A04-5B2D-CDD9-6ED5-FCE0EB6066B8}"/>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1CA6204-5C19-0F0A-97CD-5EF79B4A1E9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30188DC-67D0-1883-AF20-F0A3E4BBCC2D}"/>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5" name="Espace réservé du pied de page 4">
            <a:extLst>
              <a:ext uri="{FF2B5EF4-FFF2-40B4-BE49-F238E27FC236}">
                <a16:creationId xmlns:a16="http://schemas.microsoft.com/office/drawing/2014/main" id="{EC848539-7895-0A2E-33FB-A37BE1E599B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6DB04554-71C8-E41B-D30D-3F33FD39B87F}"/>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1953516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44882B-8518-4761-84F3-7EFABF4B01A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4BB2FCE0-E4E8-BFDC-6129-057773054B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6AD2142-DE82-D9D9-A090-2C0F19AE7E92}"/>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5" name="Espace réservé du pied de page 4">
            <a:extLst>
              <a:ext uri="{FF2B5EF4-FFF2-40B4-BE49-F238E27FC236}">
                <a16:creationId xmlns:a16="http://schemas.microsoft.com/office/drawing/2014/main" id="{C54E2689-3B0A-E146-EF24-80324CC87A1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FB4787A-5FE0-62EA-95F6-44AB63948741}"/>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1307658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689E38-C051-B1FA-0CC2-0FF9C9547C45}"/>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F9B1C1CF-B380-085C-1C66-7D53EEB6400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FF1E57AC-1213-C6AA-8BF4-E11C0516179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395AA6BC-6F16-2511-2BA2-0A39B6ACB068}"/>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6" name="Espace réservé du pied de page 5">
            <a:extLst>
              <a:ext uri="{FF2B5EF4-FFF2-40B4-BE49-F238E27FC236}">
                <a16:creationId xmlns:a16="http://schemas.microsoft.com/office/drawing/2014/main" id="{888594E8-6B4D-9A30-1DF5-134B22A36B8C}"/>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865A98F6-D8AE-B83B-8A87-70C9BB090869}"/>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260116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954D1-88DD-76E7-6840-3D9C11474D4C}"/>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2B56B0D5-77D0-D8FA-31E5-9A07FC92D2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9143E58-4F78-F1D6-7A8D-01644E81F4D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E6E03299-F261-A8E5-93AC-85A9336044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091C274-6B1A-D115-6E2F-A1B08B4BB9E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CC785991-8B13-DC0A-8542-3205EF9916A0}"/>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8" name="Espace réservé du pied de page 7">
            <a:extLst>
              <a:ext uri="{FF2B5EF4-FFF2-40B4-BE49-F238E27FC236}">
                <a16:creationId xmlns:a16="http://schemas.microsoft.com/office/drawing/2014/main" id="{AA04EC32-94B8-EE5C-3FFA-8AAD2908BAF0}"/>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438D01FD-C842-45B5-8B92-CBA247E6F0D0}"/>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2606848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B6E35-AEF4-8AC7-BD16-592882656541}"/>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E5CD73D2-ED7F-5713-02DC-C9AF33339ED7}"/>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4" name="Espace réservé du pied de page 3">
            <a:extLst>
              <a:ext uri="{FF2B5EF4-FFF2-40B4-BE49-F238E27FC236}">
                <a16:creationId xmlns:a16="http://schemas.microsoft.com/office/drawing/2014/main" id="{837D5FDB-0794-6025-165A-E90C0C3FB28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DAFBB8D2-6A8D-2AC3-3B4E-E30EF996486B}"/>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365890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1FB9C7D-61D0-EA48-931E-480BC2A3158B}"/>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3" name="Espace réservé du pied de page 2">
            <a:extLst>
              <a:ext uri="{FF2B5EF4-FFF2-40B4-BE49-F238E27FC236}">
                <a16:creationId xmlns:a16="http://schemas.microsoft.com/office/drawing/2014/main" id="{DCF7529C-E714-293A-D3B0-B3F996C2677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5D3EB47D-BCAF-2D4E-508D-271077D22B88}"/>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4280374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818F5-B0BD-B24F-3878-5BB91E145AD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501C9A9E-B1E8-F246-839C-8D40FB644D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B1DB896D-1AAD-1A50-8480-B33422B793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FE071FF-05D4-58FE-367F-FE16DB38BB70}"/>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6" name="Espace réservé du pied de page 5">
            <a:extLst>
              <a:ext uri="{FF2B5EF4-FFF2-40B4-BE49-F238E27FC236}">
                <a16:creationId xmlns:a16="http://schemas.microsoft.com/office/drawing/2014/main" id="{A013496B-BA6D-121B-434D-B83879EC7028}"/>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C1FF828-AD55-4EA4-15AF-5D738585FEAD}"/>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435117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3D0CA5-7ABB-CCD6-FE85-06EFB6F1FD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99A75959-CF47-626E-3FF7-C2CB853066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09EA0BA9-925A-6590-68CE-A02D1989A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F0B6ED6-DC85-FC96-A0A2-92F2B53D9D57}"/>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6" name="Espace réservé du pied de page 5">
            <a:extLst>
              <a:ext uri="{FF2B5EF4-FFF2-40B4-BE49-F238E27FC236}">
                <a16:creationId xmlns:a16="http://schemas.microsoft.com/office/drawing/2014/main" id="{3669814A-ED4E-A686-E7C4-6C9C4C83A89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CBDBD765-7C08-689B-2AAF-0EF85EC5164D}"/>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3677041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F35395-718A-76A2-9289-750B0C6B65B6}"/>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2160938-6214-BCEF-5577-E19715746C5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5ADDBFD-556F-618C-A0D2-5CF99586A189}"/>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5" name="Espace réservé du pied de page 4">
            <a:extLst>
              <a:ext uri="{FF2B5EF4-FFF2-40B4-BE49-F238E27FC236}">
                <a16:creationId xmlns:a16="http://schemas.microsoft.com/office/drawing/2014/main" id="{97C83261-3D40-DCA6-C14A-6A2BE9A3959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68E4DE3-EF42-6954-6FA0-3B92348D0CB1}"/>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3741285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9B4DFEE-876C-09BF-EECA-71877420938D}"/>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74690E66-3C76-0E9A-2A3D-E14BBCF2A9E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8225A7D-8407-9459-29F0-5C1B394FBB37}"/>
              </a:ext>
            </a:extLst>
          </p:cNvPr>
          <p:cNvSpPr>
            <a:spLocks noGrp="1"/>
          </p:cNvSpPr>
          <p:nvPr>
            <p:ph type="dt" sz="half" idx="10"/>
          </p:nvPr>
        </p:nvSpPr>
        <p:spPr/>
        <p:txBody>
          <a:bodyPr/>
          <a:lstStyle/>
          <a:p>
            <a:fld id="{5F8EC696-3245-45B5-BDC1-CC047EA5199F}" type="datetimeFigureOut">
              <a:rPr lang="fr-BE" smtClean="0"/>
              <a:t>24-11-22</a:t>
            </a:fld>
            <a:endParaRPr lang="fr-BE"/>
          </a:p>
        </p:txBody>
      </p:sp>
      <p:sp>
        <p:nvSpPr>
          <p:cNvPr id="5" name="Espace réservé du pied de page 4">
            <a:extLst>
              <a:ext uri="{FF2B5EF4-FFF2-40B4-BE49-F238E27FC236}">
                <a16:creationId xmlns:a16="http://schemas.microsoft.com/office/drawing/2014/main" id="{9A5D876C-A97E-0DB6-1028-A872C5DDDFD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4F4182A-68DB-A3EC-4CA1-D7F7C7416AC2}"/>
              </a:ext>
            </a:extLst>
          </p:cNvPr>
          <p:cNvSpPr>
            <a:spLocks noGrp="1"/>
          </p:cNvSpPr>
          <p:nvPr>
            <p:ph type="sldNum" sz="quarter" idx="12"/>
          </p:nvPr>
        </p:nvSpPr>
        <p:spPr/>
        <p:txBody>
          <a:bodyPr/>
          <a:lstStyle/>
          <a:p>
            <a:fld id="{1A0A0AAC-8672-48A1-8A39-74EB81CF281A}" type="slidenum">
              <a:rPr lang="fr-BE" smtClean="0"/>
              <a:t>‹nr.›</a:t>
            </a:fld>
            <a:endParaRPr lang="fr-BE"/>
          </a:p>
        </p:txBody>
      </p:sp>
    </p:spTree>
    <p:extLst>
      <p:ext uri="{BB962C8B-B14F-4D97-AF65-F5344CB8AC3E}">
        <p14:creationId xmlns:p14="http://schemas.microsoft.com/office/powerpoint/2010/main" val="1107050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D8737E-AE2E-A556-B452-C5EF17B30F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6ACA6B3D-396A-BA89-3864-FD2C50987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14E3E3E-CC78-FCC3-127E-81B63AFC5C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8EC696-3245-45B5-BDC1-CC047EA5199F}" type="datetimeFigureOut">
              <a:rPr lang="fr-BE" smtClean="0"/>
              <a:t>24-11-22</a:t>
            </a:fld>
            <a:endParaRPr lang="fr-BE"/>
          </a:p>
        </p:txBody>
      </p:sp>
      <p:sp>
        <p:nvSpPr>
          <p:cNvPr id="5" name="Espace réservé du pied de page 4">
            <a:extLst>
              <a:ext uri="{FF2B5EF4-FFF2-40B4-BE49-F238E27FC236}">
                <a16:creationId xmlns:a16="http://schemas.microsoft.com/office/drawing/2014/main" id="{09A8C52C-89CE-0200-C105-8CA8F4F57E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DB97AD93-7F24-3BEA-384E-5350B62F2B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0A0AAC-8672-48A1-8A39-74EB81CF281A}" type="slidenum">
              <a:rPr lang="fr-BE" smtClean="0"/>
              <a:t>‹nr.›</a:t>
            </a:fld>
            <a:endParaRPr lang="fr-BE"/>
          </a:p>
        </p:txBody>
      </p:sp>
    </p:spTree>
    <p:extLst>
      <p:ext uri="{BB962C8B-B14F-4D97-AF65-F5344CB8AC3E}">
        <p14:creationId xmlns:p14="http://schemas.microsoft.com/office/powerpoint/2010/main" val="4216924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ombuds.brussel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fiscalite.brussels/fr/contact"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fiscalite.brussels/formulaire-de-plaint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mailto:klachten-plaintes.bf@fisc.brussel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fiscalite.brussels/formulaire-de-plaint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mailto:klachten-plaintes.bf@fisc.brussel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fiscalite.brussels/formulaire-de-plainte"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mailto:klachten-plaintes.bf@fisc.brussel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fiscalite.brussels/formulaire-de-plaint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www.ombudshuissier.be/" TargetMode="External"/><Relationship Id="rId4" Type="http://schemas.openxmlformats.org/officeDocument/2006/relationships/hyperlink" Target="mailto:klachten-plaintes.bf@fisc.brussels"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ombuds.brussel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brucity.cityenforcement.com/" TargetMode="External"/><Relationship Id="rId3" Type="http://schemas.openxmlformats.org/officeDocument/2006/relationships/hyperlink" Target="mailto:mobilite@auderghem.irisnet.be" TargetMode="External"/><Relationship Id="rId7" Type="http://schemas.openxmlformats.org/officeDocument/2006/relationships/hyperlink" Target="mailto:parking@uccle.brussels&#160;&#160;" TargetMode="External"/><Relationship Id="rId12" Type="http://schemas.openxmlformats.org/officeDocument/2006/relationships/hyperlink" Target="http://www.ombuds.brussel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mailto:stationnement@sjtn.brussels" TargetMode="External"/><Relationship Id="rId11" Type="http://schemas.openxmlformats.org/officeDocument/2006/relationships/hyperlink" Target="mailto:mediateur.ombudsman@woluwe1200.be" TargetMode="External"/><Relationship Id="rId5" Type="http://schemas.openxmlformats.org/officeDocument/2006/relationships/hyperlink" Target="mailto:parking@stgilles.brussels" TargetMode="External"/><Relationship Id="rId10" Type="http://schemas.openxmlformats.org/officeDocument/2006/relationships/hyperlink" Target="mailto:ticketsstationnement@woluwe1150.be" TargetMode="External"/><Relationship Id="rId4" Type="http://schemas.openxmlformats.org/officeDocument/2006/relationships/hyperlink" Target="mailto:stationnement@etterbeek.brussels" TargetMode="External"/><Relationship Id="rId9" Type="http://schemas.openxmlformats.org/officeDocument/2006/relationships/hyperlink" Target="mailto:controle-parking@woluwe1200.be"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ombuds.brussel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brucity.cityenforcement.com/"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ombuds.brussels/"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forest@parking.brussels"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ombuds.brussels/"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ixelles@parking.brussels"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hyperlink" Target="mailto:ombudsman@ixelles.brussels" TargetMode="External"/><Relationship Id="rId4" Type="http://schemas.openxmlformats.org/officeDocument/2006/relationships/hyperlink" Target="http://www.ombuds.brussels/"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fiscalite.brussels/formulaire-de-plainte"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ombuds.brussels/"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fiscalite.brussels/formulaire-de-plainte"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ombuds.brussels/"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ombuds.brussel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handicap.belgium.be/fr/contact/introduire-plainte.htm"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www.mediateurfederal.b/"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mailto:contact@ombuds.brussels"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ZoneTexte 3">
            <a:extLst>
              <a:ext uri="{FF2B5EF4-FFF2-40B4-BE49-F238E27FC236}">
                <a16:creationId xmlns:a16="http://schemas.microsoft.com/office/drawing/2014/main" id="{07D4997F-15D9-4E12-AA8D-C599CD517CFF}"/>
              </a:ext>
            </a:extLst>
          </p:cNvPr>
          <p:cNvSpPr txBox="1"/>
          <p:nvPr/>
        </p:nvSpPr>
        <p:spPr>
          <a:xfrm>
            <a:off x="478172" y="6224631"/>
            <a:ext cx="8036654" cy="369332"/>
          </a:xfrm>
          <a:prstGeom prst="rect">
            <a:avLst/>
          </a:prstGeom>
          <a:noFill/>
        </p:spPr>
        <p:txBody>
          <a:bodyPr wrap="square" rtlCol="0">
            <a:spAutoFit/>
          </a:bodyPr>
          <a:lstStyle/>
          <a:p>
            <a:r>
              <a:rPr lang="fr-FR" dirty="0"/>
              <a:t>Centre d’Appui - Médiation de Dettes de Bruxelles-Capitale – 24 novembre 2022</a:t>
            </a:r>
            <a:endParaRPr lang="fr-BE" dirty="0"/>
          </a:p>
        </p:txBody>
      </p:sp>
      <p:sp>
        <p:nvSpPr>
          <p:cNvPr id="14" name="ZoneTexte 13">
            <a:extLst>
              <a:ext uri="{FF2B5EF4-FFF2-40B4-BE49-F238E27FC236}">
                <a16:creationId xmlns:a16="http://schemas.microsoft.com/office/drawing/2014/main" id="{34A06F88-BF66-432F-8986-2D276A16D1C3}"/>
              </a:ext>
            </a:extLst>
          </p:cNvPr>
          <p:cNvSpPr txBox="1"/>
          <p:nvPr/>
        </p:nvSpPr>
        <p:spPr>
          <a:xfrm>
            <a:off x="1980516" y="1512502"/>
            <a:ext cx="8221824" cy="1754326"/>
          </a:xfrm>
          <a:prstGeom prst="rect">
            <a:avLst/>
          </a:prstGeom>
          <a:noFill/>
        </p:spPr>
        <p:txBody>
          <a:bodyPr wrap="square">
            <a:spAutoFit/>
          </a:bodyPr>
          <a:lstStyle/>
          <a:p>
            <a:pPr algn="ctr">
              <a:tabLst>
                <a:tab pos="2865755" algn="ctr"/>
                <a:tab pos="5731510" algn="r"/>
              </a:tabLst>
            </a:pPr>
            <a:r>
              <a:rPr lang="fr-BE" sz="6000" b="1" spc="25"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La Médiatrice bruxelloise</a:t>
            </a:r>
            <a:endParaRPr lang="fr-BE"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tabLst>
                <a:tab pos="2865755" algn="ctr"/>
                <a:tab pos="5731510" algn="r"/>
              </a:tabLst>
            </a:pPr>
            <a:r>
              <a:rPr lang="fr-BE" sz="48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3761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BAA468F-902D-3584-994E-DF0E21A45DFC}"/>
              </a:ext>
            </a:extLst>
          </p:cNvPr>
          <p:cNvSpPr>
            <a:spLocks noGrp="1"/>
          </p:cNvSpPr>
          <p:nvPr>
            <p:ph type="title"/>
          </p:nvPr>
        </p:nvSpPr>
        <p:spPr>
          <a:xfrm>
            <a:off x="795342" y="637953"/>
            <a:ext cx="10479462" cy="3189507"/>
          </a:xfrm>
        </p:spPr>
        <p:txBody>
          <a:bodyPr vert="horz" lIns="91440" tIns="45720" rIns="91440" bIns="45720" rtlCol="0" anchor="ctr">
            <a:normAutofit/>
          </a:bodyPr>
          <a:lstStyle/>
          <a:p>
            <a:r>
              <a:rPr lang="en-US" sz="8000" kern="1200" dirty="0">
                <a:solidFill>
                  <a:srgbClr val="FEFFFF"/>
                </a:solidFill>
                <a:latin typeface="+mn-lt"/>
                <a:ea typeface="+mn-ea"/>
                <a:cs typeface="+mn-cs"/>
              </a:rPr>
              <a:t>Son </a:t>
            </a:r>
            <a:r>
              <a:rPr lang="en-US" sz="8000" kern="1200" dirty="0" err="1">
                <a:solidFill>
                  <a:srgbClr val="FEFFFF"/>
                </a:solidFill>
                <a:latin typeface="+mn-lt"/>
                <a:ea typeface="+mn-ea"/>
                <a:cs typeface="+mn-cs"/>
              </a:rPr>
              <a:t>rôle</a:t>
            </a:r>
            <a:r>
              <a:rPr lang="en-US" sz="8000" kern="1200" dirty="0">
                <a:solidFill>
                  <a:srgbClr val="FEFFFF"/>
                </a:solidFill>
                <a:latin typeface="+mn-lt"/>
                <a:ea typeface="+mn-ea"/>
                <a:cs typeface="+mn-cs"/>
              </a:rPr>
              <a:t>, </a:t>
            </a:r>
            <a:r>
              <a:rPr lang="en-US" sz="8000" kern="1200" dirty="0" err="1">
                <a:solidFill>
                  <a:srgbClr val="FEFFFF"/>
                </a:solidFill>
                <a:latin typeface="+mn-lt"/>
                <a:ea typeface="+mn-ea"/>
                <a:cs typeface="+mn-cs"/>
              </a:rPr>
              <a:t>ses</a:t>
            </a:r>
            <a:r>
              <a:rPr lang="en-US" sz="8000" kern="1200" dirty="0">
                <a:solidFill>
                  <a:srgbClr val="FEFFFF"/>
                </a:solidFill>
                <a:latin typeface="+mn-lt"/>
                <a:ea typeface="+mn-ea"/>
                <a:cs typeface="+mn-cs"/>
              </a:rPr>
              <a:t> missions et </a:t>
            </a:r>
            <a:r>
              <a:rPr lang="en-US" sz="8000" kern="1200" dirty="0" err="1">
                <a:solidFill>
                  <a:srgbClr val="FEFFFF"/>
                </a:solidFill>
                <a:latin typeface="+mn-lt"/>
                <a:ea typeface="+mn-ea"/>
                <a:cs typeface="+mn-cs"/>
              </a:rPr>
              <a:t>ses</a:t>
            </a:r>
            <a:r>
              <a:rPr lang="en-US" sz="8000" kern="1200" dirty="0">
                <a:solidFill>
                  <a:srgbClr val="FEFFFF"/>
                </a:solidFill>
                <a:latin typeface="+mn-lt"/>
                <a:ea typeface="+mn-ea"/>
                <a:cs typeface="+mn-cs"/>
              </a:rPr>
              <a:t> </a:t>
            </a:r>
            <a:r>
              <a:rPr lang="en-US" sz="8000" kern="1200" dirty="0" err="1">
                <a:solidFill>
                  <a:srgbClr val="FEFFFF"/>
                </a:solidFill>
                <a:latin typeface="+mn-lt"/>
                <a:ea typeface="+mn-ea"/>
                <a:cs typeface="+mn-cs"/>
              </a:rPr>
              <a:t>moyens</a:t>
            </a:r>
            <a:r>
              <a:rPr lang="en-US" sz="8000" kern="1200" dirty="0">
                <a:solidFill>
                  <a:srgbClr val="FEFFFF"/>
                </a:solidFill>
                <a:latin typeface="+mn-lt"/>
                <a:ea typeface="+mn-ea"/>
                <a:cs typeface="+mn-cs"/>
              </a:rPr>
              <a:t> </a:t>
            </a:r>
            <a:r>
              <a:rPr lang="en-US" sz="8000" kern="1200" dirty="0" err="1">
                <a:solidFill>
                  <a:srgbClr val="FEFFFF"/>
                </a:solidFill>
                <a:latin typeface="+mn-lt"/>
                <a:ea typeface="+mn-ea"/>
                <a:cs typeface="+mn-cs"/>
              </a:rPr>
              <a:t>d’action</a:t>
            </a:r>
            <a:endParaRPr lang="en-US" sz="8000" kern="1200" dirty="0">
              <a:solidFill>
                <a:srgbClr val="FEFFFF"/>
              </a:solidFill>
              <a:latin typeface="+mn-lt"/>
              <a:ea typeface="+mn-ea"/>
              <a:cs typeface="+mn-cs"/>
            </a:endParaRPr>
          </a:p>
        </p:txBody>
      </p:sp>
      <p:sp>
        <p:nvSpPr>
          <p:cNvPr id="27"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Espace réservé du texte 2">
            <a:extLst>
              <a:ext uri="{FF2B5EF4-FFF2-40B4-BE49-F238E27FC236}">
                <a16:creationId xmlns:a16="http://schemas.microsoft.com/office/drawing/2014/main" id="{3C56A28E-78BC-1237-3D39-4A19512DE1F0}"/>
              </a:ext>
            </a:extLst>
          </p:cNvPr>
          <p:cNvSpPr>
            <a:spLocks noGrp="1"/>
          </p:cNvSpPr>
          <p:nvPr>
            <p:ph type="body" idx="1"/>
          </p:nvPr>
        </p:nvSpPr>
        <p:spPr>
          <a:xfrm>
            <a:off x="795342" y="4377268"/>
            <a:ext cx="7970903" cy="1280582"/>
          </a:xfrm>
        </p:spPr>
        <p:txBody>
          <a:bodyPr vert="horz" lIns="91440" tIns="45720" rIns="91440" bIns="45720" rtlCol="0" anchor="t">
            <a:normAutofit/>
          </a:bodyPr>
          <a:lstStyle/>
          <a:p>
            <a:endParaRPr lang="en-US" sz="3200" kern="1200" dirty="0">
              <a:solidFill>
                <a:srgbClr val="FEFFFF"/>
              </a:solidFill>
              <a:latin typeface="+mn-lt"/>
              <a:ea typeface="+mn-ea"/>
              <a:cs typeface="+mn-cs"/>
            </a:endParaRPr>
          </a:p>
        </p:txBody>
      </p:sp>
      <p:sp>
        <p:nvSpPr>
          <p:cNvPr id="33"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93916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973077DE-9DB6-0F5A-716E-FFE4D9218F32}"/>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Rôle</a:t>
            </a:r>
            <a:r>
              <a:rPr lang="fr-BE" sz="4000" dirty="0">
                <a:solidFill>
                  <a:srgbClr val="FFFFFF"/>
                </a:solidFill>
              </a:rPr>
              <a:t> </a:t>
            </a:r>
          </a:p>
        </p:txBody>
      </p:sp>
      <p:sp>
        <p:nvSpPr>
          <p:cNvPr id="3" name="Espace réservé du contenu 2">
            <a:extLst>
              <a:ext uri="{FF2B5EF4-FFF2-40B4-BE49-F238E27FC236}">
                <a16:creationId xmlns:a16="http://schemas.microsoft.com/office/drawing/2014/main" id="{9C78220B-B227-37E7-8769-4D7C65E9CBD6}"/>
              </a:ext>
            </a:extLst>
          </p:cNvPr>
          <p:cNvSpPr>
            <a:spLocks noGrp="1"/>
          </p:cNvSpPr>
          <p:nvPr>
            <p:ph idx="1"/>
          </p:nvPr>
        </p:nvSpPr>
        <p:spPr>
          <a:xfrm>
            <a:off x="1367624" y="2177170"/>
            <a:ext cx="9708995" cy="4022024"/>
          </a:xfrm>
        </p:spPr>
        <p:txBody>
          <a:bodyPr anchor="ctr">
            <a:normAutofit/>
          </a:bodyPr>
          <a:lstStyle/>
          <a:p>
            <a:pPr marL="0" indent="0">
              <a:buNone/>
            </a:pPr>
            <a:endParaRPr lang="fr-BE" sz="2400" dirty="0">
              <a:solidFill>
                <a:srgbClr val="0070C0"/>
              </a:solidFill>
            </a:endParaRPr>
          </a:p>
          <a:p>
            <a:r>
              <a:rPr lang="fr-BE" sz="2400" dirty="0">
                <a:solidFill>
                  <a:schemeClr val="accent1">
                    <a:lumMod val="50000"/>
                  </a:schemeClr>
                </a:solidFill>
              </a:rPr>
              <a:t>Renforcer la </a:t>
            </a:r>
            <a:r>
              <a:rPr lang="fr-BE" sz="2400" b="1" dirty="0">
                <a:solidFill>
                  <a:schemeClr val="accent1">
                    <a:lumMod val="50000"/>
                  </a:schemeClr>
                </a:solidFill>
              </a:rPr>
              <a:t>bonne administration</a:t>
            </a:r>
          </a:p>
          <a:p>
            <a:r>
              <a:rPr lang="fr-BE" sz="2400" dirty="0">
                <a:solidFill>
                  <a:schemeClr val="accent1">
                    <a:lumMod val="50000"/>
                  </a:schemeClr>
                </a:solidFill>
              </a:rPr>
              <a:t>Veiller à la sauvegarde des </a:t>
            </a:r>
            <a:r>
              <a:rPr lang="fr-BE" sz="2400" b="1" dirty="0">
                <a:solidFill>
                  <a:schemeClr val="accent1">
                    <a:lumMod val="50000"/>
                  </a:schemeClr>
                </a:solidFill>
              </a:rPr>
              <a:t>droits fondamentaux</a:t>
            </a:r>
          </a:p>
          <a:p>
            <a:endParaRPr lang="fr-BE" sz="2400" dirty="0">
              <a:solidFill>
                <a:schemeClr val="accent1"/>
              </a:solidFill>
            </a:endParaRPr>
          </a:p>
          <a:p>
            <a:pPr marL="0" indent="0">
              <a:buNone/>
            </a:pPr>
            <a:r>
              <a:rPr lang="fr-BE" sz="2400" b="1" i="1" dirty="0">
                <a:solidFill>
                  <a:schemeClr val="accent1"/>
                </a:solidFill>
              </a:rPr>
              <a:t>-&gt; ni avocat, ni juge !</a:t>
            </a:r>
          </a:p>
          <a:p>
            <a:pPr marL="0" indent="0">
              <a:buNone/>
            </a:pPr>
            <a:endParaRPr lang="fr-BE" sz="2400" dirty="0">
              <a:solidFill>
                <a:srgbClr val="0070C0"/>
              </a:solidFill>
            </a:endParaRPr>
          </a:p>
          <a:p>
            <a:pPr marL="0" indent="0">
              <a:buNone/>
            </a:pPr>
            <a:r>
              <a:rPr lang="fr-FR" sz="2000" i="1" dirty="0"/>
              <a:t>Texte de référence : Décret et ordonnance conjoints du 16 mai 2019 relatifs au médiateur bruxellois, MB. 21 juin 2019 </a:t>
            </a:r>
          </a:p>
          <a:p>
            <a:pPr marL="457200" lvl="1" indent="0">
              <a:buNone/>
            </a:pPr>
            <a:endParaRPr lang="fr-BE" sz="2400" dirty="0"/>
          </a:p>
        </p:txBody>
      </p:sp>
      <p:sp>
        <p:nvSpPr>
          <p:cNvPr id="11" name="ZoneTexte 10">
            <a:extLst>
              <a:ext uri="{FF2B5EF4-FFF2-40B4-BE49-F238E27FC236}">
                <a16:creationId xmlns:a16="http://schemas.microsoft.com/office/drawing/2014/main" id="{68F563FC-3BA2-4AF6-AA11-76FC08D66DDA}"/>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D2628078-020E-4B8E-97CF-E61470A35055}"/>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969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Missions</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77170"/>
            <a:ext cx="9708995" cy="4022024"/>
          </a:xfrm>
        </p:spPr>
        <p:txBody>
          <a:bodyPr anchor="ctr">
            <a:noAutofit/>
          </a:bodyPr>
          <a:lstStyle/>
          <a:p>
            <a:pPr lvl="0"/>
            <a:r>
              <a:rPr kumimoji="1" lang="fr-BE" sz="2400" i="0" baseline="0" dirty="0">
                <a:solidFill>
                  <a:schemeClr val="accent1">
                    <a:lumMod val="50000"/>
                  </a:schemeClr>
                </a:solidFill>
              </a:rPr>
              <a:t>Traiter les </a:t>
            </a:r>
            <a:r>
              <a:rPr kumimoji="1" lang="fr-BE" sz="2400" b="1" dirty="0">
                <a:solidFill>
                  <a:schemeClr val="accent1">
                    <a:lumMod val="50000"/>
                  </a:schemeClr>
                </a:solidFill>
              </a:rPr>
              <a:t>plaintes</a:t>
            </a:r>
            <a:r>
              <a:rPr kumimoji="1" lang="fr-BE" sz="2400" dirty="0">
                <a:solidFill>
                  <a:schemeClr val="accent1">
                    <a:lumMod val="50000"/>
                  </a:schemeClr>
                </a:solidFill>
              </a:rPr>
              <a:t> </a:t>
            </a:r>
            <a:r>
              <a:rPr kumimoji="1" lang="fr-BE" sz="2400" i="0" baseline="0" dirty="0">
                <a:solidFill>
                  <a:schemeClr val="accent1">
                    <a:lumMod val="50000"/>
                  </a:schemeClr>
                </a:solidFill>
              </a:rPr>
              <a:t>concernant les actes ou le fonctionnement des  administrations régionales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fr-BE" sz="240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Examiner les </a:t>
            </a:r>
            <a:r>
              <a:rPr kumimoji="1" lang="fr-BE" sz="24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signalements</a:t>
            </a:r>
            <a:r>
              <a:rPr kumimoji="1" lang="fr-BE" sz="240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d’atteintes à l’intégrité et protéger les lanceurs d’alerte</a:t>
            </a:r>
            <a:endParaRPr kumimoji="0" lang="en-US" sz="240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endParaRPr>
          </a:p>
          <a:p>
            <a:pPr lvl="0"/>
            <a:r>
              <a:rPr kumimoji="1" lang="fr-BE" sz="2400" i="0" baseline="0" dirty="0">
                <a:solidFill>
                  <a:schemeClr val="accent1">
                    <a:lumMod val="50000"/>
                  </a:schemeClr>
                </a:solidFill>
              </a:rPr>
              <a:t>Mener des </a:t>
            </a:r>
            <a:r>
              <a:rPr kumimoji="1" lang="fr-BE" sz="2400" b="1" i="0" baseline="0" dirty="0">
                <a:solidFill>
                  <a:schemeClr val="accent1">
                    <a:lumMod val="50000"/>
                  </a:schemeClr>
                </a:solidFill>
              </a:rPr>
              <a:t>investigations</a:t>
            </a:r>
            <a:r>
              <a:rPr kumimoji="1" lang="fr-BE" sz="2400" i="0" baseline="0" dirty="0">
                <a:solidFill>
                  <a:schemeClr val="accent1">
                    <a:lumMod val="50000"/>
                  </a:schemeClr>
                </a:solidFill>
              </a:rPr>
              <a:t> à la demande des Parlements bruxellois ou d’initiative</a:t>
            </a:r>
            <a:endParaRPr lang="en-US" sz="2400" dirty="0">
              <a:solidFill>
                <a:schemeClr val="accent1">
                  <a:lumMod val="50000"/>
                </a:schemeClr>
              </a:solidFill>
            </a:endParaRPr>
          </a:p>
          <a:p>
            <a:pPr lvl="0"/>
            <a:r>
              <a:rPr kumimoji="1" lang="fr-BE" sz="2400" i="0" baseline="0" dirty="0">
                <a:solidFill>
                  <a:schemeClr val="accent1">
                    <a:lumMod val="50000"/>
                  </a:schemeClr>
                </a:solidFill>
              </a:rPr>
              <a:t>Formuler des </a:t>
            </a:r>
            <a:r>
              <a:rPr kumimoji="1" lang="fr-BE" sz="2400" b="1" i="0" baseline="0" dirty="0">
                <a:solidFill>
                  <a:schemeClr val="accent1">
                    <a:lumMod val="50000"/>
                  </a:schemeClr>
                </a:solidFill>
              </a:rPr>
              <a:t>recommandations</a:t>
            </a:r>
            <a:endParaRPr lang="en-US" sz="2400" b="1" dirty="0">
              <a:solidFill>
                <a:schemeClr val="accent1">
                  <a:lumMod val="50000"/>
                </a:schemeClr>
              </a:solidFill>
            </a:endParaRPr>
          </a:p>
          <a:p>
            <a:pPr lvl="0"/>
            <a:r>
              <a:rPr kumimoji="1" lang="fr-BE" sz="2400" i="0" baseline="0" dirty="0">
                <a:solidFill>
                  <a:schemeClr val="accent1">
                    <a:lumMod val="50000"/>
                  </a:schemeClr>
                </a:solidFill>
              </a:rPr>
              <a:t>Faire </a:t>
            </a:r>
            <a:r>
              <a:rPr kumimoji="1" lang="fr-BE" sz="2400" b="1" i="0" baseline="0" dirty="0">
                <a:solidFill>
                  <a:schemeClr val="accent1">
                    <a:lumMod val="50000"/>
                  </a:schemeClr>
                </a:solidFill>
              </a:rPr>
              <a:t>rapport</a:t>
            </a:r>
            <a:r>
              <a:rPr kumimoji="1" lang="fr-BE" sz="2400" i="0" baseline="0" dirty="0">
                <a:solidFill>
                  <a:schemeClr val="accent1">
                    <a:lumMod val="50000"/>
                  </a:schemeClr>
                </a:solidFill>
              </a:rPr>
              <a:t> (annuel ou thématique)</a:t>
            </a:r>
            <a:endParaRPr lang="en-US" sz="2400" dirty="0">
              <a:solidFill>
                <a:schemeClr val="accent1">
                  <a:lumMod val="50000"/>
                </a:schemeClr>
              </a:solidFill>
            </a:endParaRPr>
          </a:p>
        </p:txBody>
      </p:sp>
      <p:sp>
        <p:nvSpPr>
          <p:cNvPr id="11" name="ZoneTexte 10">
            <a:extLst>
              <a:ext uri="{FF2B5EF4-FFF2-40B4-BE49-F238E27FC236}">
                <a16:creationId xmlns:a16="http://schemas.microsoft.com/office/drawing/2014/main" id="{9FE3D596-B385-426F-A8DF-069FAEE22508}"/>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3C047FB3-AC26-440A-BFC3-39D06DE3B638}"/>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2233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BABDFAF7-2EBD-DDC1-F6E3-293795A1C5E2}"/>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Moyens d’action</a:t>
            </a:r>
          </a:p>
        </p:txBody>
      </p:sp>
      <p:sp>
        <p:nvSpPr>
          <p:cNvPr id="3" name="Espace réservé du contenu 2">
            <a:extLst>
              <a:ext uri="{FF2B5EF4-FFF2-40B4-BE49-F238E27FC236}">
                <a16:creationId xmlns:a16="http://schemas.microsoft.com/office/drawing/2014/main" id="{BCFB9A8C-D7C1-9CD8-E0DA-A101A4979864}"/>
              </a:ext>
            </a:extLst>
          </p:cNvPr>
          <p:cNvSpPr>
            <a:spLocks noGrp="1"/>
          </p:cNvSpPr>
          <p:nvPr>
            <p:ph idx="1"/>
          </p:nvPr>
        </p:nvSpPr>
        <p:spPr>
          <a:xfrm>
            <a:off x="1367624" y="2177170"/>
            <a:ext cx="9708995" cy="4039934"/>
          </a:xfrm>
        </p:spPr>
        <p:txBody>
          <a:bodyPr anchor="ctr">
            <a:normAutofit/>
          </a:bodyPr>
          <a:lstStyle/>
          <a:p>
            <a:r>
              <a:rPr lang="fr-BE" sz="2400" dirty="0">
                <a:solidFill>
                  <a:schemeClr val="accent1">
                    <a:lumMod val="50000"/>
                  </a:schemeClr>
                </a:solidFill>
              </a:rPr>
              <a:t>Adresser des </a:t>
            </a:r>
            <a:r>
              <a:rPr lang="fr-BE" sz="2400" b="1" dirty="0">
                <a:solidFill>
                  <a:schemeClr val="accent1">
                    <a:lumMod val="50000"/>
                  </a:schemeClr>
                </a:solidFill>
              </a:rPr>
              <a:t>questions</a:t>
            </a:r>
            <a:r>
              <a:rPr lang="fr-BE" sz="2400" dirty="0">
                <a:solidFill>
                  <a:schemeClr val="accent1">
                    <a:lumMod val="50000"/>
                  </a:schemeClr>
                </a:solidFill>
              </a:rPr>
              <a:t> et fixer des </a:t>
            </a:r>
            <a:r>
              <a:rPr lang="fr-BE" sz="2400" b="1" dirty="0">
                <a:solidFill>
                  <a:schemeClr val="accent1">
                    <a:lumMod val="50000"/>
                  </a:schemeClr>
                </a:solidFill>
              </a:rPr>
              <a:t>délais de réponse </a:t>
            </a:r>
            <a:r>
              <a:rPr lang="fr-BE" sz="2400" dirty="0">
                <a:solidFill>
                  <a:schemeClr val="accent1">
                    <a:lumMod val="50000"/>
                  </a:schemeClr>
                </a:solidFill>
              </a:rPr>
              <a:t>aux agents ou aux services</a:t>
            </a:r>
          </a:p>
          <a:p>
            <a:r>
              <a:rPr lang="fr-BE" sz="2400" dirty="0">
                <a:solidFill>
                  <a:schemeClr val="accent1">
                    <a:lumMod val="50000"/>
                  </a:schemeClr>
                </a:solidFill>
              </a:rPr>
              <a:t>Faire toute </a:t>
            </a:r>
            <a:r>
              <a:rPr lang="fr-BE" sz="2400" b="1" dirty="0">
                <a:solidFill>
                  <a:schemeClr val="accent1">
                    <a:lumMod val="50000"/>
                  </a:schemeClr>
                </a:solidFill>
              </a:rPr>
              <a:t>constatation</a:t>
            </a:r>
            <a:r>
              <a:rPr lang="fr-BE" sz="2400" dirty="0">
                <a:solidFill>
                  <a:schemeClr val="accent1">
                    <a:lumMod val="50000"/>
                  </a:schemeClr>
                </a:solidFill>
              </a:rPr>
              <a:t> sur place</a:t>
            </a:r>
          </a:p>
          <a:p>
            <a:r>
              <a:rPr lang="fr-BE" sz="2400" dirty="0">
                <a:solidFill>
                  <a:schemeClr val="accent1">
                    <a:lumMod val="50000"/>
                  </a:schemeClr>
                </a:solidFill>
              </a:rPr>
              <a:t>Se faire communiquer tous les </a:t>
            </a:r>
            <a:r>
              <a:rPr lang="fr-BE" sz="2400" b="1" dirty="0">
                <a:solidFill>
                  <a:schemeClr val="accent1">
                    <a:lumMod val="50000"/>
                  </a:schemeClr>
                </a:solidFill>
              </a:rPr>
              <a:t>documents et renseignements </a:t>
            </a:r>
            <a:r>
              <a:rPr lang="fr-BE" sz="2400" dirty="0">
                <a:solidFill>
                  <a:schemeClr val="accent1">
                    <a:lumMod val="50000"/>
                  </a:schemeClr>
                </a:solidFill>
              </a:rPr>
              <a:t>nécessaires</a:t>
            </a:r>
          </a:p>
          <a:p>
            <a:r>
              <a:rPr lang="fr-BE" sz="2400" b="1" dirty="0">
                <a:solidFill>
                  <a:schemeClr val="accent1">
                    <a:lumMod val="50000"/>
                  </a:schemeClr>
                </a:solidFill>
              </a:rPr>
              <a:t>Entendre</a:t>
            </a:r>
            <a:r>
              <a:rPr lang="fr-BE" sz="2400" dirty="0">
                <a:solidFill>
                  <a:schemeClr val="accent1">
                    <a:lumMod val="50000"/>
                  </a:schemeClr>
                </a:solidFill>
              </a:rPr>
              <a:t> toutes les personnes concernées</a:t>
            </a:r>
          </a:p>
          <a:p>
            <a:r>
              <a:rPr lang="fr-BE" sz="2400" b="1" dirty="0">
                <a:solidFill>
                  <a:schemeClr val="accent1">
                    <a:lumMod val="50000"/>
                  </a:schemeClr>
                </a:solidFill>
              </a:rPr>
              <a:t>Relever</a:t>
            </a:r>
            <a:r>
              <a:rPr lang="fr-BE" sz="2400" dirty="0">
                <a:solidFill>
                  <a:schemeClr val="accent1">
                    <a:lumMod val="50000"/>
                  </a:schemeClr>
                </a:solidFill>
              </a:rPr>
              <a:t> les personnes du </a:t>
            </a:r>
            <a:r>
              <a:rPr lang="fr-BE" sz="2400" b="1" dirty="0">
                <a:solidFill>
                  <a:schemeClr val="accent1">
                    <a:lumMod val="50000"/>
                  </a:schemeClr>
                </a:solidFill>
              </a:rPr>
              <a:t>secret professionnel </a:t>
            </a:r>
          </a:p>
        </p:txBody>
      </p:sp>
      <p:sp>
        <p:nvSpPr>
          <p:cNvPr id="11" name="ZoneTexte 10">
            <a:extLst>
              <a:ext uri="{FF2B5EF4-FFF2-40B4-BE49-F238E27FC236}">
                <a16:creationId xmlns:a16="http://schemas.microsoft.com/office/drawing/2014/main" id="{82A41B1B-E22A-42ED-8456-3AEA1124C7B5}"/>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35548307-D40F-4107-8F64-21D143CBC24F}"/>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319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BAA468F-902D-3584-994E-DF0E21A45DFC}"/>
              </a:ext>
            </a:extLst>
          </p:cNvPr>
          <p:cNvSpPr>
            <a:spLocks noGrp="1"/>
          </p:cNvSpPr>
          <p:nvPr>
            <p:ph type="title"/>
          </p:nvPr>
        </p:nvSpPr>
        <p:spPr>
          <a:xfrm>
            <a:off x="795342" y="637953"/>
            <a:ext cx="8272458" cy="3189507"/>
          </a:xfrm>
        </p:spPr>
        <p:txBody>
          <a:bodyPr vert="horz" lIns="91440" tIns="45720" rIns="91440" bIns="45720" rtlCol="0" anchor="ctr">
            <a:normAutofit/>
          </a:bodyPr>
          <a:lstStyle/>
          <a:p>
            <a:r>
              <a:rPr lang="en-US" sz="8000" kern="1200" dirty="0">
                <a:solidFill>
                  <a:srgbClr val="FFFFFF"/>
                </a:solidFill>
                <a:latin typeface="+mn-lt"/>
                <a:ea typeface="+mj-ea"/>
                <a:cs typeface="+mj-cs"/>
              </a:rPr>
              <a:t>Les </a:t>
            </a:r>
            <a:r>
              <a:rPr lang="en-US" sz="8000" kern="1200" dirty="0" err="1">
                <a:solidFill>
                  <a:srgbClr val="FFFFFF"/>
                </a:solidFill>
                <a:latin typeface="+mn-lt"/>
                <a:ea typeface="+mj-ea"/>
                <a:cs typeface="+mj-cs"/>
              </a:rPr>
              <a:t>plaintes</a:t>
            </a:r>
            <a:endParaRPr lang="en-US" sz="8000" kern="1200" dirty="0">
              <a:solidFill>
                <a:srgbClr val="FFFFFF"/>
              </a:solidFill>
              <a:latin typeface="+mn-lt"/>
              <a:ea typeface="+mj-ea"/>
              <a:cs typeface="+mj-cs"/>
            </a:endParaRPr>
          </a:p>
        </p:txBody>
      </p:sp>
      <p:sp>
        <p:nvSpPr>
          <p:cNvPr id="27"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Espace réservé du texte 2">
            <a:extLst>
              <a:ext uri="{FF2B5EF4-FFF2-40B4-BE49-F238E27FC236}">
                <a16:creationId xmlns:a16="http://schemas.microsoft.com/office/drawing/2014/main" id="{3C56A28E-78BC-1237-3D39-4A19512DE1F0}"/>
              </a:ext>
            </a:extLst>
          </p:cNvPr>
          <p:cNvSpPr>
            <a:spLocks noGrp="1"/>
          </p:cNvSpPr>
          <p:nvPr>
            <p:ph type="body" idx="1"/>
          </p:nvPr>
        </p:nvSpPr>
        <p:spPr>
          <a:xfrm>
            <a:off x="795342" y="4377268"/>
            <a:ext cx="7970903" cy="1280582"/>
          </a:xfrm>
        </p:spPr>
        <p:txBody>
          <a:bodyPr vert="horz" lIns="91440" tIns="45720" rIns="91440" bIns="45720" rtlCol="0" anchor="t">
            <a:normAutofit/>
          </a:bodyPr>
          <a:lstStyle/>
          <a:p>
            <a:endParaRPr lang="en-US" sz="3200" kern="1200" dirty="0">
              <a:solidFill>
                <a:srgbClr val="FEFFFF"/>
              </a:solidFill>
              <a:latin typeface="+mn-lt"/>
              <a:ea typeface="+mn-ea"/>
              <a:cs typeface="+mn-cs"/>
            </a:endParaRPr>
          </a:p>
        </p:txBody>
      </p:sp>
      <p:sp>
        <p:nvSpPr>
          <p:cNvPr id="33"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50563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 3 conditions</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77171"/>
            <a:ext cx="9708995" cy="4039936"/>
          </a:xfrm>
        </p:spPr>
        <p:txBody>
          <a:bodyPr anchor="ctr">
            <a:normAutofit/>
          </a:bodyPr>
          <a:lstStyle/>
          <a:p>
            <a:pPr algn="l" fontAlgn="base">
              <a:buFont typeface="+mj-lt"/>
              <a:buAutoNum type="arabicPeriod"/>
            </a:pPr>
            <a:r>
              <a:rPr lang="fr-FR" sz="2400" dirty="0">
                <a:solidFill>
                  <a:schemeClr val="accent1">
                    <a:lumMod val="50000"/>
                  </a:schemeClr>
                </a:solidFill>
              </a:rPr>
              <a:t> La plainte concerne une </a:t>
            </a:r>
            <a:r>
              <a:rPr lang="fr-FR" sz="2400" b="1" dirty="0">
                <a:solidFill>
                  <a:schemeClr val="accent1">
                    <a:lumMod val="50000"/>
                  </a:schemeClr>
                </a:solidFill>
              </a:rPr>
              <a:t>administration bruxelloise </a:t>
            </a:r>
            <a:r>
              <a:rPr lang="fr-FR" sz="2400" dirty="0">
                <a:solidFill>
                  <a:schemeClr val="accent1">
                    <a:lumMod val="50000"/>
                  </a:schemeClr>
                </a:solidFill>
              </a:rPr>
              <a:t>(v. infra)</a:t>
            </a:r>
          </a:p>
          <a:p>
            <a:pPr algn="l" fontAlgn="base">
              <a:buFont typeface="+mj-lt"/>
              <a:buAutoNum type="arabicPeriod"/>
            </a:pPr>
            <a:r>
              <a:rPr lang="fr-FR" sz="2400" dirty="0">
                <a:solidFill>
                  <a:schemeClr val="accent1">
                    <a:lumMod val="50000"/>
                  </a:schemeClr>
                </a:solidFill>
              </a:rPr>
              <a:t> La personne a déjà effectué une </a:t>
            </a:r>
            <a:r>
              <a:rPr lang="fr-FR" sz="2400" b="1" dirty="0">
                <a:solidFill>
                  <a:schemeClr val="accent1">
                    <a:lumMod val="50000"/>
                  </a:schemeClr>
                </a:solidFill>
              </a:rPr>
              <a:t>démarche préalable</a:t>
            </a:r>
            <a:r>
              <a:rPr lang="fr-FR" sz="2400" dirty="0">
                <a:solidFill>
                  <a:schemeClr val="accent1">
                    <a:lumMod val="50000"/>
                  </a:schemeClr>
                </a:solidFill>
              </a:rPr>
              <a:t> pour signaler son problème (v. infra)</a:t>
            </a:r>
          </a:p>
          <a:p>
            <a:pPr algn="l" fontAlgn="base">
              <a:buFont typeface="+mj-lt"/>
              <a:buAutoNum type="arabicPeriod"/>
            </a:pPr>
            <a:r>
              <a:rPr lang="fr-FR" sz="2400" dirty="0">
                <a:solidFill>
                  <a:schemeClr val="accent1">
                    <a:lumMod val="50000"/>
                  </a:schemeClr>
                </a:solidFill>
              </a:rPr>
              <a:t> Les faits datent de </a:t>
            </a:r>
            <a:r>
              <a:rPr lang="fr-FR" sz="2400" b="1" dirty="0">
                <a:solidFill>
                  <a:schemeClr val="accent1">
                    <a:lumMod val="50000"/>
                  </a:schemeClr>
                </a:solidFill>
              </a:rPr>
              <a:t>moins de 3 ans</a:t>
            </a:r>
            <a:endParaRPr lang="fr-BE" sz="2400" b="1" dirty="0">
              <a:solidFill>
                <a:srgbClr val="0070C0"/>
              </a:solidFill>
            </a:endParaRPr>
          </a:p>
        </p:txBody>
      </p:sp>
      <p:sp>
        <p:nvSpPr>
          <p:cNvPr id="10" name="ZoneTexte 9">
            <a:extLst>
              <a:ext uri="{FF2B5EF4-FFF2-40B4-BE49-F238E27FC236}">
                <a16:creationId xmlns:a16="http://schemas.microsoft.com/office/drawing/2014/main" id="{AFF6994B-60CC-4FFA-BFF8-0F329E9BEDAE}"/>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6C03A6C2-2DC6-4D1E-8546-88BAF01E9B22}"/>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8054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Qui ?</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86128"/>
            <a:ext cx="9708995" cy="4030976"/>
          </a:xfrm>
        </p:spPr>
        <p:txBody>
          <a:bodyPr anchor="ctr">
            <a:normAutofit/>
          </a:bodyPr>
          <a:lstStyle/>
          <a:p>
            <a:pPr>
              <a:buFont typeface="Symbol" panose="05050102010706020507" pitchFamily="18" charset="2"/>
              <a:buChar char="Þ"/>
            </a:pPr>
            <a:r>
              <a:rPr lang="fr-BE" sz="2400" dirty="0">
                <a:solidFill>
                  <a:schemeClr val="accent1">
                    <a:lumMod val="50000"/>
                  </a:schemeClr>
                </a:solidFill>
              </a:rPr>
              <a:t> tout </a:t>
            </a:r>
            <a:r>
              <a:rPr lang="fr-BE" sz="2400" b="1" dirty="0">
                <a:solidFill>
                  <a:schemeClr val="accent1">
                    <a:lumMod val="50000"/>
                  </a:schemeClr>
                </a:solidFill>
              </a:rPr>
              <a:t>citoyen</a:t>
            </a:r>
            <a:r>
              <a:rPr lang="fr-BE" sz="2400" dirty="0">
                <a:solidFill>
                  <a:schemeClr val="accent1">
                    <a:lumMod val="50000"/>
                  </a:schemeClr>
                </a:solidFill>
              </a:rPr>
              <a:t>, </a:t>
            </a:r>
            <a:r>
              <a:rPr lang="fr-BE" sz="2400" b="1" dirty="0">
                <a:solidFill>
                  <a:schemeClr val="accent1">
                    <a:lumMod val="50000"/>
                  </a:schemeClr>
                </a:solidFill>
              </a:rPr>
              <a:t>entreprise</a:t>
            </a:r>
            <a:r>
              <a:rPr lang="fr-BE" sz="2400" dirty="0">
                <a:solidFill>
                  <a:schemeClr val="accent1">
                    <a:lumMod val="50000"/>
                  </a:schemeClr>
                </a:solidFill>
              </a:rPr>
              <a:t> ou </a:t>
            </a:r>
            <a:r>
              <a:rPr lang="fr-BE" sz="2400" b="1" dirty="0">
                <a:solidFill>
                  <a:schemeClr val="accent1">
                    <a:lumMod val="50000"/>
                  </a:schemeClr>
                </a:solidFill>
              </a:rPr>
              <a:t>association</a:t>
            </a:r>
            <a:r>
              <a:rPr lang="fr-BE" sz="2400" dirty="0">
                <a:solidFill>
                  <a:schemeClr val="accent1">
                    <a:lumMod val="50000"/>
                  </a:schemeClr>
                </a:solidFill>
              </a:rPr>
              <a:t> qui a un problème avec une administration bruxelloise </a:t>
            </a:r>
          </a:p>
          <a:p>
            <a:pPr>
              <a:buFont typeface="Symbol" panose="05050102010706020507" pitchFamily="18" charset="2"/>
              <a:buChar char="Þ"/>
            </a:pPr>
            <a:r>
              <a:rPr lang="fr-BE" sz="2400" dirty="0">
                <a:solidFill>
                  <a:schemeClr val="accent1">
                    <a:lumMod val="50000"/>
                  </a:schemeClr>
                </a:solidFill>
              </a:rPr>
              <a:t> </a:t>
            </a:r>
            <a:r>
              <a:rPr lang="fr-BE" sz="2400" b="1" dirty="0">
                <a:solidFill>
                  <a:schemeClr val="accent1">
                    <a:lumMod val="50000"/>
                  </a:schemeClr>
                </a:solidFill>
              </a:rPr>
              <a:t>personnellement</a:t>
            </a:r>
            <a:r>
              <a:rPr lang="fr-BE" sz="2400" dirty="0">
                <a:solidFill>
                  <a:schemeClr val="accent1">
                    <a:lumMod val="50000"/>
                  </a:schemeClr>
                </a:solidFill>
              </a:rPr>
              <a:t> concerné</a:t>
            </a:r>
          </a:p>
          <a:p>
            <a:pPr>
              <a:buFont typeface="Symbol" panose="05050102010706020507" pitchFamily="18" charset="2"/>
              <a:buChar char="Þ"/>
            </a:pPr>
            <a:r>
              <a:rPr lang="fr-BE" sz="2400" dirty="0">
                <a:solidFill>
                  <a:schemeClr val="accent1">
                    <a:lumMod val="50000"/>
                  </a:schemeClr>
                </a:solidFill>
              </a:rPr>
              <a:t> </a:t>
            </a:r>
            <a:r>
              <a:rPr lang="fr-BE" sz="2400" b="1" dirty="0">
                <a:solidFill>
                  <a:schemeClr val="accent1">
                    <a:lumMod val="50000"/>
                  </a:schemeClr>
                </a:solidFill>
              </a:rPr>
              <a:t>aucune condition </a:t>
            </a:r>
            <a:r>
              <a:rPr lang="fr-BE" sz="2400" dirty="0">
                <a:solidFill>
                  <a:schemeClr val="accent1">
                    <a:lumMod val="50000"/>
                  </a:schemeClr>
                </a:solidFill>
              </a:rPr>
              <a:t>de nationalité, résidence ni statut</a:t>
            </a:r>
          </a:p>
        </p:txBody>
      </p:sp>
      <p:sp>
        <p:nvSpPr>
          <p:cNvPr id="10" name="ZoneTexte 9">
            <a:extLst>
              <a:ext uri="{FF2B5EF4-FFF2-40B4-BE49-F238E27FC236}">
                <a16:creationId xmlns:a16="http://schemas.microsoft.com/office/drawing/2014/main" id="{74A75B96-C07B-4DFA-A18A-1B47058C14D8}"/>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02BF9237-96D7-4AAE-A2B9-4D6423F4A9EC}"/>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990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Quels types de problèmes ?</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77171"/>
            <a:ext cx="9708995" cy="4039936"/>
          </a:xfrm>
        </p:spPr>
        <p:txBody>
          <a:bodyPr anchor="ctr">
            <a:normAutofit fontScale="25000" lnSpcReduction="20000"/>
          </a:bodyPr>
          <a:lstStyle/>
          <a:p>
            <a:pPr marL="0" indent="0">
              <a:buNone/>
            </a:pPr>
            <a:endParaRPr lang="fr-BE" sz="7200" i="1" dirty="0">
              <a:solidFill>
                <a:schemeClr val="accent1">
                  <a:lumMod val="50000"/>
                </a:schemeClr>
              </a:solidFill>
            </a:endParaRPr>
          </a:p>
          <a:p>
            <a:endParaRPr lang="fr-BE" sz="7200" dirty="0">
              <a:solidFill>
                <a:schemeClr val="accent1">
                  <a:lumMod val="50000"/>
                </a:schemeClr>
              </a:solidFill>
            </a:endParaRPr>
          </a:p>
          <a:p>
            <a:r>
              <a:rPr lang="fr-BE" sz="9600" dirty="0">
                <a:solidFill>
                  <a:schemeClr val="accent1">
                    <a:lumMod val="50000"/>
                  </a:schemeClr>
                </a:solidFill>
              </a:rPr>
              <a:t>Qualité du </a:t>
            </a:r>
            <a:r>
              <a:rPr lang="fr-BE" sz="9600" b="1" dirty="0">
                <a:solidFill>
                  <a:schemeClr val="accent1">
                    <a:lumMod val="50000"/>
                  </a:schemeClr>
                </a:solidFill>
              </a:rPr>
              <a:t>service</a:t>
            </a:r>
            <a:r>
              <a:rPr lang="fr-BE" sz="9600" dirty="0">
                <a:solidFill>
                  <a:schemeClr val="accent1">
                    <a:lumMod val="50000"/>
                  </a:schemeClr>
                </a:solidFill>
              </a:rPr>
              <a:t> (délai, information, accessibilité, courtoisie, …)</a:t>
            </a:r>
          </a:p>
          <a:p>
            <a:pPr marL="0" indent="0">
              <a:buNone/>
            </a:pPr>
            <a:endParaRPr lang="fr-BE" sz="7200" dirty="0">
              <a:solidFill>
                <a:schemeClr val="accent1">
                  <a:lumMod val="50000"/>
                </a:schemeClr>
              </a:solidFill>
            </a:endParaRPr>
          </a:p>
          <a:p>
            <a:pPr marL="914400" lvl="2" indent="0">
              <a:buNone/>
            </a:pPr>
            <a:r>
              <a:rPr lang="fr-BE" sz="8000" b="1" i="1" dirty="0">
                <a:solidFill>
                  <a:schemeClr val="accent1">
                    <a:lumMod val="50000"/>
                  </a:schemeClr>
                </a:solidFill>
              </a:rPr>
              <a:t>Par exemple </a:t>
            </a:r>
            <a:r>
              <a:rPr lang="fr-BE" sz="8000" i="1" dirty="0">
                <a:solidFill>
                  <a:schemeClr val="accent1">
                    <a:lumMod val="50000"/>
                  </a:schemeClr>
                </a:solidFill>
              </a:rPr>
              <a:t>: je n’obtiens pas de décision, je ne parviens pas à introduire une demande, le service est injoignable, l’information n’est pas claire…</a:t>
            </a:r>
          </a:p>
          <a:p>
            <a:pPr marL="914400" lvl="2" indent="0">
              <a:buNone/>
            </a:pPr>
            <a:r>
              <a:rPr lang="fr-BE" sz="8000" b="1" i="1" dirty="0">
                <a:solidFill>
                  <a:schemeClr val="accent1">
                    <a:lumMod val="50000"/>
                  </a:schemeClr>
                </a:solidFill>
              </a:rPr>
              <a:t>Non</a:t>
            </a:r>
            <a:r>
              <a:rPr lang="fr-BE" sz="8000" i="1" dirty="0">
                <a:solidFill>
                  <a:schemeClr val="accent1">
                    <a:lumMod val="50000"/>
                  </a:schemeClr>
                </a:solidFill>
              </a:rPr>
              <a:t> : faire avancer mon dossier plus vite que les autres, établir un plan de paiement</a:t>
            </a:r>
          </a:p>
          <a:p>
            <a:pPr marL="0" indent="0">
              <a:buNone/>
            </a:pPr>
            <a:endParaRPr lang="fr-BE" sz="7200" dirty="0">
              <a:solidFill>
                <a:schemeClr val="accent1">
                  <a:lumMod val="50000"/>
                </a:schemeClr>
              </a:solidFill>
            </a:endParaRPr>
          </a:p>
          <a:p>
            <a:r>
              <a:rPr lang="fr-BE" sz="9600" dirty="0">
                <a:solidFill>
                  <a:schemeClr val="accent1">
                    <a:lumMod val="50000"/>
                  </a:schemeClr>
                </a:solidFill>
              </a:rPr>
              <a:t>Qualité d’une </a:t>
            </a:r>
            <a:r>
              <a:rPr lang="fr-BE" sz="9600" b="1" dirty="0">
                <a:solidFill>
                  <a:schemeClr val="accent1">
                    <a:lumMod val="50000"/>
                  </a:schemeClr>
                </a:solidFill>
              </a:rPr>
              <a:t>décision</a:t>
            </a:r>
            <a:r>
              <a:rPr lang="fr-BE" sz="9600" dirty="0">
                <a:solidFill>
                  <a:schemeClr val="accent1">
                    <a:lumMod val="50000"/>
                  </a:schemeClr>
                </a:solidFill>
              </a:rPr>
              <a:t> (légalité, motivation, proportionnalité, …)</a:t>
            </a:r>
          </a:p>
          <a:p>
            <a:pPr marL="0" indent="0">
              <a:buNone/>
            </a:pPr>
            <a:r>
              <a:rPr lang="fr-BE" sz="7200" dirty="0">
                <a:solidFill>
                  <a:schemeClr val="accent1">
                    <a:lumMod val="50000"/>
                  </a:schemeClr>
                </a:solidFill>
              </a:rPr>
              <a:t>	</a:t>
            </a:r>
          </a:p>
          <a:p>
            <a:pPr marL="914400" lvl="2" indent="0">
              <a:buNone/>
            </a:pPr>
            <a:r>
              <a:rPr lang="fr-BE" sz="8000" b="1" i="1" dirty="0">
                <a:solidFill>
                  <a:schemeClr val="accent1">
                    <a:lumMod val="50000"/>
                  </a:schemeClr>
                </a:solidFill>
              </a:rPr>
              <a:t>Par exemple : </a:t>
            </a:r>
            <a:r>
              <a:rPr lang="fr-BE" sz="8000" i="1" dirty="0">
                <a:solidFill>
                  <a:schemeClr val="accent1">
                    <a:lumMod val="50000"/>
                  </a:schemeClr>
                </a:solidFill>
              </a:rPr>
              <a:t>corriger une erreur, une mauvaise application de la réglementation, une motivation incompréhensible ou déraisonnable</a:t>
            </a:r>
          </a:p>
          <a:p>
            <a:pPr marL="914400" lvl="2" indent="0">
              <a:buNone/>
            </a:pPr>
            <a:r>
              <a:rPr lang="fr-BE" sz="8000" b="1" i="1" dirty="0">
                <a:solidFill>
                  <a:schemeClr val="accent1">
                    <a:lumMod val="50000"/>
                  </a:schemeClr>
                </a:solidFill>
              </a:rPr>
              <a:t>Non</a:t>
            </a:r>
            <a:r>
              <a:rPr lang="fr-BE" sz="8000" i="1" dirty="0">
                <a:solidFill>
                  <a:schemeClr val="accent1">
                    <a:lumMod val="50000"/>
                  </a:schemeClr>
                </a:solidFill>
              </a:rPr>
              <a:t> : demander une exception, une faveur, un réexamen</a:t>
            </a:r>
            <a:endParaRPr lang="fr-BE" sz="2400" dirty="0">
              <a:solidFill>
                <a:schemeClr val="accent1">
                  <a:lumMod val="50000"/>
                </a:schemeClr>
              </a:solidFill>
            </a:endParaRPr>
          </a:p>
          <a:p>
            <a:pPr marL="0" indent="0">
              <a:buNone/>
            </a:pPr>
            <a:endParaRPr lang="fr-BE" sz="2400" dirty="0">
              <a:solidFill>
                <a:schemeClr val="accent1">
                  <a:lumMod val="50000"/>
                </a:schemeClr>
              </a:solidFill>
            </a:endParaRPr>
          </a:p>
          <a:p>
            <a:pPr marL="0" indent="0">
              <a:buNone/>
            </a:pPr>
            <a:endParaRPr lang="fr-BE" sz="2400" dirty="0">
              <a:solidFill>
                <a:schemeClr val="accent1">
                  <a:lumMod val="50000"/>
                </a:schemeClr>
              </a:solidFill>
            </a:endParaRPr>
          </a:p>
          <a:p>
            <a:pPr marL="0" indent="0">
              <a:buNone/>
            </a:pPr>
            <a:r>
              <a:rPr lang="fr-BE" sz="2400" dirty="0">
                <a:solidFill>
                  <a:schemeClr val="accent1">
                    <a:lumMod val="50000"/>
                  </a:schemeClr>
                </a:solidFill>
              </a:rPr>
              <a:t> </a:t>
            </a:r>
          </a:p>
        </p:txBody>
      </p:sp>
      <p:sp>
        <p:nvSpPr>
          <p:cNvPr id="10" name="ZoneTexte 9">
            <a:extLst>
              <a:ext uri="{FF2B5EF4-FFF2-40B4-BE49-F238E27FC236}">
                <a16:creationId xmlns:a16="http://schemas.microsoft.com/office/drawing/2014/main" id="{8AE0C9B1-BF11-485E-B911-C8998027A0E1}"/>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F9339309-62CF-43A6-838A-C9F9D105A8EF}"/>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1215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Quelles administrations ?</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36183" y="2177172"/>
            <a:ext cx="9519634" cy="4022023"/>
          </a:xfrm>
        </p:spPr>
        <p:txBody>
          <a:bodyPr anchor="ctr">
            <a:noAutofit/>
          </a:bodyPr>
          <a:lstStyle/>
          <a:p>
            <a:pPr marL="0" indent="0">
              <a:buNone/>
            </a:pPr>
            <a:r>
              <a:rPr lang="fr-BE" sz="2400" dirty="0">
                <a:solidFill>
                  <a:schemeClr val="accent1">
                    <a:lumMod val="50000"/>
                  </a:schemeClr>
                </a:solidFill>
              </a:rPr>
              <a:t>Les administrations régionales, notamment :</a:t>
            </a:r>
          </a:p>
          <a:p>
            <a:pPr lvl="1"/>
            <a:r>
              <a:rPr lang="fr-BE" dirty="0">
                <a:solidFill>
                  <a:schemeClr val="accent1">
                    <a:lumMod val="50000"/>
                  </a:schemeClr>
                </a:solidFill>
              </a:rPr>
              <a:t>Le </a:t>
            </a:r>
            <a:r>
              <a:rPr lang="fr-BE" b="1" dirty="0">
                <a:solidFill>
                  <a:schemeClr val="accent1">
                    <a:lumMod val="50000"/>
                  </a:schemeClr>
                </a:solidFill>
              </a:rPr>
              <a:t>SPRB</a:t>
            </a:r>
            <a:r>
              <a:rPr lang="fr-BE" dirty="0">
                <a:solidFill>
                  <a:schemeClr val="accent1">
                    <a:lumMod val="50000"/>
                  </a:schemeClr>
                </a:solidFill>
              </a:rPr>
              <a:t> càd Bxl Logement, Bxl Economie et Emploi, Bxl mobilité : </a:t>
            </a:r>
            <a:r>
              <a:rPr lang="fr-BE" i="1" dirty="0">
                <a:solidFill>
                  <a:schemeClr val="accent1">
                    <a:lumMod val="50000"/>
                  </a:schemeClr>
                </a:solidFill>
              </a:rPr>
              <a:t>primes, allocations, amendes,  aides, …</a:t>
            </a:r>
          </a:p>
          <a:p>
            <a:pPr lvl="1"/>
            <a:r>
              <a:rPr lang="fr-BE" b="1" dirty="0">
                <a:solidFill>
                  <a:schemeClr val="accent1">
                    <a:lumMod val="50000"/>
                  </a:schemeClr>
                </a:solidFill>
              </a:rPr>
              <a:t>Bruxelles Fiscalité </a:t>
            </a:r>
            <a:r>
              <a:rPr lang="fr-BE" dirty="0">
                <a:solidFill>
                  <a:schemeClr val="accent1">
                    <a:lumMod val="50000"/>
                  </a:schemeClr>
                </a:solidFill>
              </a:rPr>
              <a:t>: </a:t>
            </a:r>
            <a:r>
              <a:rPr lang="fr-BE" i="1" dirty="0">
                <a:solidFill>
                  <a:schemeClr val="accent1">
                    <a:lumMod val="50000"/>
                  </a:schemeClr>
                </a:solidFill>
              </a:rPr>
              <a:t>précompte immobilier, taxes régionales, recouvrement </a:t>
            </a:r>
          </a:p>
          <a:p>
            <a:pPr lvl="1"/>
            <a:r>
              <a:rPr lang="fr-BE" b="1" dirty="0">
                <a:solidFill>
                  <a:schemeClr val="accent1">
                    <a:lumMod val="50000"/>
                  </a:schemeClr>
                </a:solidFill>
              </a:rPr>
              <a:t>Urban</a:t>
            </a:r>
            <a:r>
              <a:rPr lang="fr-BE" dirty="0">
                <a:solidFill>
                  <a:schemeClr val="accent1">
                    <a:lumMod val="50000"/>
                  </a:schemeClr>
                </a:solidFill>
              </a:rPr>
              <a:t> : </a:t>
            </a:r>
            <a:r>
              <a:rPr lang="fr-BE" i="1" dirty="0">
                <a:solidFill>
                  <a:schemeClr val="accent1">
                    <a:lumMod val="50000"/>
                  </a:schemeClr>
                </a:solidFill>
              </a:rPr>
              <a:t>octroi et récupération primes </a:t>
            </a:r>
            <a:r>
              <a:rPr lang="fr-BE" i="1" dirty="0" err="1">
                <a:solidFill>
                  <a:schemeClr val="accent1">
                    <a:lumMod val="50000"/>
                  </a:schemeClr>
                </a:solidFill>
              </a:rPr>
              <a:t>Rénolution</a:t>
            </a:r>
            <a:endParaRPr lang="fr-BE" dirty="0">
              <a:solidFill>
                <a:schemeClr val="accent1">
                  <a:lumMod val="50000"/>
                </a:schemeClr>
              </a:solidFill>
            </a:endParaRPr>
          </a:p>
          <a:p>
            <a:pPr lvl="1"/>
            <a:r>
              <a:rPr lang="fr-BE" dirty="0">
                <a:solidFill>
                  <a:schemeClr val="accent1">
                    <a:lumMod val="50000"/>
                  </a:schemeClr>
                </a:solidFill>
              </a:rPr>
              <a:t>Organismes publics régionaux : </a:t>
            </a:r>
            <a:r>
              <a:rPr lang="fr-BE" b="1" dirty="0" err="1">
                <a:solidFill>
                  <a:schemeClr val="accent1">
                    <a:lumMod val="50000"/>
                  </a:schemeClr>
                </a:solidFill>
              </a:rPr>
              <a:t>Actiris</a:t>
            </a:r>
            <a:r>
              <a:rPr lang="fr-BE" dirty="0">
                <a:solidFill>
                  <a:schemeClr val="accent1">
                    <a:lumMod val="50000"/>
                  </a:schemeClr>
                </a:solidFill>
              </a:rPr>
              <a:t>, </a:t>
            </a:r>
            <a:r>
              <a:rPr lang="fr-BE" b="1" dirty="0">
                <a:solidFill>
                  <a:schemeClr val="accent1">
                    <a:lumMod val="50000"/>
                  </a:schemeClr>
                </a:solidFill>
              </a:rPr>
              <a:t>Bruxelles-Propreté</a:t>
            </a:r>
            <a:r>
              <a:rPr lang="fr-BE" dirty="0">
                <a:solidFill>
                  <a:schemeClr val="accent1">
                    <a:lumMod val="50000"/>
                  </a:schemeClr>
                </a:solidFill>
              </a:rPr>
              <a:t>, </a:t>
            </a:r>
            <a:r>
              <a:rPr lang="fr-BE" b="1" dirty="0">
                <a:solidFill>
                  <a:schemeClr val="accent1">
                    <a:lumMod val="50000"/>
                  </a:schemeClr>
                </a:solidFill>
              </a:rPr>
              <a:t>Parking Brussels</a:t>
            </a:r>
            <a:r>
              <a:rPr lang="fr-BE" dirty="0">
                <a:solidFill>
                  <a:schemeClr val="accent1">
                    <a:lumMod val="50000"/>
                  </a:schemeClr>
                </a:solidFill>
              </a:rPr>
              <a:t>…</a:t>
            </a:r>
          </a:p>
          <a:p>
            <a:pPr lvl="1"/>
            <a:r>
              <a:rPr lang="fr-BE" b="1" dirty="0" err="1">
                <a:solidFill>
                  <a:schemeClr val="accent1">
                    <a:lumMod val="50000"/>
                  </a:schemeClr>
                </a:solidFill>
              </a:rPr>
              <a:t>Cocof</a:t>
            </a:r>
            <a:r>
              <a:rPr lang="fr-BE" dirty="0">
                <a:solidFill>
                  <a:schemeClr val="accent1">
                    <a:lumMod val="50000"/>
                  </a:schemeClr>
                </a:solidFill>
              </a:rPr>
              <a:t> :  </a:t>
            </a:r>
            <a:r>
              <a:rPr lang="fr-BE" i="1" dirty="0">
                <a:solidFill>
                  <a:schemeClr val="accent1">
                    <a:lumMod val="50000"/>
                  </a:schemeClr>
                </a:solidFill>
              </a:rPr>
              <a:t>transport scolaire, subsides, …</a:t>
            </a:r>
          </a:p>
          <a:p>
            <a:pPr lvl="1"/>
            <a:r>
              <a:rPr lang="fr-BE" b="1" dirty="0" err="1">
                <a:solidFill>
                  <a:schemeClr val="accent1">
                    <a:lumMod val="50000"/>
                  </a:schemeClr>
                </a:solidFill>
              </a:rPr>
              <a:t>Cocom</a:t>
            </a:r>
            <a:r>
              <a:rPr lang="fr-BE" dirty="0">
                <a:solidFill>
                  <a:schemeClr val="accent1">
                    <a:lumMod val="50000"/>
                  </a:schemeClr>
                </a:solidFill>
              </a:rPr>
              <a:t> et </a:t>
            </a:r>
            <a:r>
              <a:rPr lang="fr-BE" b="1" dirty="0" err="1">
                <a:solidFill>
                  <a:schemeClr val="accent1">
                    <a:lumMod val="50000"/>
                  </a:schemeClr>
                </a:solidFill>
              </a:rPr>
              <a:t>Iriscare</a:t>
            </a:r>
            <a:r>
              <a:rPr lang="fr-BE" dirty="0">
                <a:solidFill>
                  <a:schemeClr val="accent1">
                    <a:lumMod val="50000"/>
                  </a:schemeClr>
                </a:solidFill>
              </a:rPr>
              <a:t> : </a:t>
            </a:r>
            <a:r>
              <a:rPr lang="fr-BE" i="1" dirty="0">
                <a:solidFill>
                  <a:schemeClr val="accent1">
                    <a:lumMod val="50000"/>
                  </a:schemeClr>
                </a:solidFill>
              </a:rPr>
              <a:t>vaccination</a:t>
            </a:r>
            <a:r>
              <a:rPr lang="fr-BE" dirty="0">
                <a:solidFill>
                  <a:schemeClr val="accent1">
                    <a:lumMod val="50000"/>
                  </a:schemeClr>
                </a:solidFill>
              </a:rPr>
              <a:t>, </a:t>
            </a:r>
            <a:r>
              <a:rPr lang="fr-BE" i="1" dirty="0">
                <a:solidFill>
                  <a:schemeClr val="accent1">
                    <a:lumMod val="50000"/>
                  </a:schemeClr>
                </a:solidFill>
              </a:rPr>
              <a:t>allocations familiales, …</a:t>
            </a:r>
            <a:endParaRPr lang="fr-BE" dirty="0">
              <a:solidFill>
                <a:schemeClr val="accent1">
                  <a:lumMod val="50000"/>
                </a:schemeClr>
              </a:solidFill>
            </a:endParaRPr>
          </a:p>
        </p:txBody>
      </p:sp>
      <p:sp>
        <p:nvSpPr>
          <p:cNvPr id="10" name="ZoneTexte 9">
            <a:extLst>
              <a:ext uri="{FF2B5EF4-FFF2-40B4-BE49-F238E27FC236}">
                <a16:creationId xmlns:a16="http://schemas.microsoft.com/office/drawing/2014/main" id="{249F8185-9632-482C-9FCD-B7870F2ACFAA}"/>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8783B8EB-9A09-4CA4-9C17-8176732714D8}"/>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1196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Quelles administrations ?</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31037" y="2177171"/>
            <a:ext cx="9519634" cy="4022024"/>
          </a:xfrm>
        </p:spPr>
        <p:txBody>
          <a:bodyPr anchor="ctr">
            <a:normAutofit/>
          </a:bodyPr>
          <a:lstStyle/>
          <a:p>
            <a:pPr marL="0" indent="0">
              <a:buNone/>
            </a:pPr>
            <a:r>
              <a:rPr lang="fr-BE" sz="2400" dirty="0">
                <a:solidFill>
                  <a:schemeClr val="accent1">
                    <a:lumMod val="50000"/>
                  </a:schemeClr>
                </a:solidFill>
              </a:rPr>
              <a:t>Les services communaux :  </a:t>
            </a:r>
          </a:p>
          <a:p>
            <a:pPr marL="0" indent="0">
              <a:buNone/>
            </a:pPr>
            <a:endParaRPr lang="fr-BE" sz="2400" dirty="0">
              <a:solidFill>
                <a:schemeClr val="accent1">
                  <a:lumMod val="50000"/>
                </a:schemeClr>
              </a:solidFill>
            </a:endParaRPr>
          </a:p>
          <a:p>
            <a:r>
              <a:rPr lang="fr-BE" sz="2400" b="1" dirty="0">
                <a:solidFill>
                  <a:schemeClr val="accent1">
                    <a:lumMod val="50000"/>
                  </a:schemeClr>
                </a:solidFill>
              </a:rPr>
              <a:t>Communes</a:t>
            </a:r>
            <a:r>
              <a:rPr lang="fr-BE" sz="2400" dirty="0">
                <a:solidFill>
                  <a:schemeClr val="accent1">
                    <a:lumMod val="50000"/>
                  </a:schemeClr>
                </a:solidFill>
              </a:rPr>
              <a:t> </a:t>
            </a:r>
            <a:r>
              <a:rPr lang="fr-BE" sz="2400" u="sng" dirty="0">
                <a:solidFill>
                  <a:schemeClr val="accent1">
                    <a:lumMod val="50000"/>
                  </a:schemeClr>
                </a:solidFill>
              </a:rPr>
              <a:t>sauf</a:t>
            </a:r>
            <a:r>
              <a:rPr lang="fr-BE" sz="2400" dirty="0">
                <a:solidFill>
                  <a:schemeClr val="accent1">
                    <a:lumMod val="50000"/>
                  </a:schemeClr>
                </a:solidFill>
              </a:rPr>
              <a:t> celles qui ont leur propre médiateur (Ixelles, Schaerbeek et Woluwe-Saint-Lambert)</a:t>
            </a:r>
          </a:p>
          <a:p>
            <a:r>
              <a:rPr lang="fr-BE" sz="2400" b="1" dirty="0">
                <a:solidFill>
                  <a:schemeClr val="accent1">
                    <a:lumMod val="50000"/>
                  </a:schemeClr>
                </a:solidFill>
              </a:rPr>
              <a:t>CPAS</a:t>
            </a:r>
            <a:r>
              <a:rPr lang="fr-BE" sz="2400" dirty="0">
                <a:solidFill>
                  <a:schemeClr val="accent1">
                    <a:lumMod val="50000"/>
                  </a:schemeClr>
                </a:solidFill>
              </a:rPr>
              <a:t> </a:t>
            </a:r>
            <a:r>
              <a:rPr lang="fr-BE" sz="2400" u="sng" dirty="0">
                <a:solidFill>
                  <a:schemeClr val="accent1">
                    <a:lumMod val="50000"/>
                  </a:schemeClr>
                </a:solidFill>
              </a:rPr>
              <a:t>sauf</a:t>
            </a:r>
            <a:r>
              <a:rPr lang="fr-BE" sz="2400" dirty="0">
                <a:solidFill>
                  <a:schemeClr val="accent1">
                    <a:lumMod val="50000"/>
                  </a:schemeClr>
                </a:solidFill>
              </a:rPr>
              <a:t> ceux qui ont leur propre médiateur (Ixelles, Schaerbeek)</a:t>
            </a:r>
          </a:p>
          <a:p>
            <a:endParaRPr lang="fr-BE" sz="2400" dirty="0">
              <a:solidFill>
                <a:schemeClr val="accent1">
                  <a:lumMod val="50000"/>
                </a:schemeClr>
              </a:solidFill>
            </a:endParaRPr>
          </a:p>
        </p:txBody>
      </p:sp>
      <p:sp>
        <p:nvSpPr>
          <p:cNvPr id="10" name="ZoneTexte 9">
            <a:extLst>
              <a:ext uri="{FF2B5EF4-FFF2-40B4-BE49-F238E27FC236}">
                <a16:creationId xmlns:a16="http://schemas.microsoft.com/office/drawing/2014/main" id="{327C086D-5A4C-4D93-97A3-B7ED4D440156}"/>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9386CBBA-523D-4CD5-8A30-AC8B7444AD8A}"/>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816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Comment introduire une plainte ?</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77171"/>
            <a:ext cx="9708995" cy="4030980"/>
          </a:xfrm>
        </p:spPr>
        <p:txBody>
          <a:bodyPr anchor="ctr">
            <a:normAutofit/>
          </a:bodyPr>
          <a:lstStyle/>
          <a:p>
            <a:pPr>
              <a:buFont typeface="Symbol" panose="05050102010706020507" pitchFamily="18" charset="2"/>
              <a:buChar char="Þ"/>
            </a:pPr>
            <a:r>
              <a:rPr lang="fr-BE" sz="2400" dirty="0">
                <a:solidFill>
                  <a:schemeClr val="accent1">
                    <a:lumMod val="50000"/>
                  </a:schemeClr>
                </a:solidFill>
              </a:rPr>
              <a:t> de préférence via </a:t>
            </a:r>
            <a:r>
              <a:rPr lang="fr-BE" sz="2400" b="1" dirty="0">
                <a:solidFill>
                  <a:schemeClr val="accent1">
                    <a:lumMod val="50000"/>
                  </a:schemeClr>
                </a:solidFill>
              </a:rPr>
              <a:t>le formulaire </a:t>
            </a:r>
            <a:r>
              <a:rPr lang="fr-BE" sz="2400" dirty="0">
                <a:solidFill>
                  <a:schemeClr val="accent1">
                    <a:lumMod val="50000"/>
                  </a:schemeClr>
                </a:solidFill>
              </a:rPr>
              <a:t>de plainte sur </a:t>
            </a:r>
            <a:r>
              <a:rPr lang="fr-BE" sz="2400" dirty="0">
                <a:solidFill>
                  <a:schemeClr val="accent1">
                    <a:lumMod val="50000"/>
                  </a:schemeClr>
                </a:solidFill>
                <a:hlinkClick r:id="rId3">
                  <a:extLst>
                    <a:ext uri="{A12FA001-AC4F-418D-AE19-62706E023703}">
                      <ahyp:hlinkClr xmlns:ahyp="http://schemas.microsoft.com/office/drawing/2018/hyperlinkcolor" val="tx"/>
                    </a:ext>
                  </a:extLst>
                </a:hlinkClick>
              </a:rPr>
              <a:t>www.ombuds.brussels</a:t>
            </a:r>
            <a:endParaRPr lang="fr-BE" sz="2400" dirty="0">
              <a:solidFill>
                <a:schemeClr val="accent1">
                  <a:lumMod val="50000"/>
                </a:schemeClr>
              </a:solidFill>
            </a:endParaRPr>
          </a:p>
          <a:p>
            <a:pPr>
              <a:buFont typeface="Symbol" panose="05050102010706020507" pitchFamily="18" charset="2"/>
              <a:buChar char="Þ"/>
            </a:pPr>
            <a:r>
              <a:rPr lang="fr-BE" sz="2400" dirty="0">
                <a:solidFill>
                  <a:schemeClr val="accent1">
                    <a:lumMod val="50000"/>
                  </a:schemeClr>
                </a:solidFill>
              </a:rPr>
              <a:t> par</a:t>
            </a:r>
            <a:r>
              <a:rPr lang="fr-BE" sz="2400" b="1" dirty="0">
                <a:solidFill>
                  <a:schemeClr val="accent1">
                    <a:lumMod val="50000"/>
                  </a:schemeClr>
                </a:solidFill>
              </a:rPr>
              <a:t> mail </a:t>
            </a:r>
            <a:r>
              <a:rPr lang="fr-BE" sz="2400" dirty="0">
                <a:solidFill>
                  <a:schemeClr val="accent1">
                    <a:lumMod val="50000"/>
                  </a:schemeClr>
                </a:solidFill>
              </a:rPr>
              <a:t>ou par </a:t>
            </a:r>
            <a:r>
              <a:rPr lang="fr-BE" sz="2400" b="1" dirty="0">
                <a:solidFill>
                  <a:schemeClr val="accent1">
                    <a:lumMod val="50000"/>
                  </a:schemeClr>
                </a:solidFill>
              </a:rPr>
              <a:t>courrier</a:t>
            </a:r>
            <a:r>
              <a:rPr lang="fr-BE" sz="2400" dirty="0">
                <a:solidFill>
                  <a:schemeClr val="accent1">
                    <a:lumMod val="50000"/>
                  </a:schemeClr>
                </a:solidFill>
              </a:rPr>
              <a:t> </a:t>
            </a:r>
          </a:p>
          <a:p>
            <a:pPr>
              <a:buFont typeface="Symbol" panose="05050102010706020507" pitchFamily="18" charset="2"/>
              <a:buChar char="Þ"/>
            </a:pPr>
            <a:r>
              <a:rPr lang="fr-BE" sz="2400" dirty="0">
                <a:solidFill>
                  <a:schemeClr val="accent1">
                    <a:lumMod val="50000"/>
                  </a:schemeClr>
                </a:solidFill>
              </a:rPr>
              <a:t> par </a:t>
            </a:r>
            <a:r>
              <a:rPr lang="fr-BE" sz="2400" b="1" dirty="0">
                <a:solidFill>
                  <a:schemeClr val="accent1">
                    <a:lumMod val="50000"/>
                  </a:schemeClr>
                </a:solidFill>
              </a:rPr>
              <a:t>téléphone</a:t>
            </a:r>
            <a:r>
              <a:rPr lang="fr-BE" sz="2400" dirty="0">
                <a:solidFill>
                  <a:schemeClr val="accent1">
                    <a:lumMod val="50000"/>
                  </a:schemeClr>
                </a:solidFill>
              </a:rPr>
              <a:t> (pendant permanences) </a:t>
            </a:r>
          </a:p>
          <a:p>
            <a:pPr>
              <a:buFont typeface="Symbol" panose="05050102010706020507" pitchFamily="18" charset="2"/>
              <a:buChar char="Þ"/>
            </a:pPr>
            <a:r>
              <a:rPr lang="fr-BE" sz="2400" dirty="0">
                <a:solidFill>
                  <a:schemeClr val="accent1">
                    <a:lumMod val="50000"/>
                  </a:schemeClr>
                </a:solidFill>
              </a:rPr>
              <a:t> en personne : sur </a:t>
            </a:r>
            <a:r>
              <a:rPr lang="fr-BE" sz="2400" b="1" dirty="0">
                <a:solidFill>
                  <a:schemeClr val="accent1">
                    <a:lumMod val="50000"/>
                  </a:schemeClr>
                </a:solidFill>
              </a:rPr>
              <a:t>rendez-vous</a:t>
            </a:r>
          </a:p>
          <a:p>
            <a:pPr marL="0" indent="0">
              <a:buNone/>
            </a:pPr>
            <a:endParaRPr lang="fr-BE" sz="2400" dirty="0">
              <a:solidFill>
                <a:schemeClr val="accent1">
                  <a:lumMod val="50000"/>
                </a:schemeClr>
              </a:solidFill>
            </a:endParaRPr>
          </a:p>
          <a:p>
            <a:r>
              <a:rPr lang="fr-BE" sz="2400" b="1" dirty="0">
                <a:solidFill>
                  <a:schemeClr val="accent1">
                    <a:lumMod val="50000"/>
                  </a:schemeClr>
                </a:solidFill>
              </a:rPr>
              <a:t>Gratuitement</a:t>
            </a:r>
            <a:r>
              <a:rPr lang="fr-BE" sz="2400" dirty="0">
                <a:solidFill>
                  <a:schemeClr val="accent1">
                    <a:lumMod val="50000"/>
                  </a:schemeClr>
                </a:solidFill>
              </a:rPr>
              <a:t> et sans formalisme</a:t>
            </a:r>
          </a:p>
          <a:p>
            <a:r>
              <a:rPr lang="fr-BE" sz="2400" dirty="0">
                <a:solidFill>
                  <a:schemeClr val="accent1">
                    <a:lumMod val="50000"/>
                  </a:schemeClr>
                </a:solidFill>
              </a:rPr>
              <a:t>Si nécessaire avec l’aide d’une personne de confiance (assistant social, parent, </a:t>
            </a:r>
            <a:r>
              <a:rPr lang="fr-BE" sz="2400" b="1" dirty="0">
                <a:solidFill>
                  <a:schemeClr val="accent1">
                    <a:lumMod val="50000"/>
                  </a:schemeClr>
                </a:solidFill>
              </a:rPr>
              <a:t>service de médiation de dettes</a:t>
            </a:r>
            <a:r>
              <a:rPr lang="fr-BE" sz="2400" dirty="0">
                <a:solidFill>
                  <a:schemeClr val="accent1">
                    <a:lumMod val="50000"/>
                  </a:schemeClr>
                </a:solidFill>
              </a:rPr>
              <a:t>)</a:t>
            </a:r>
          </a:p>
        </p:txBody>
      </p:sp>
      <p:sp>
        <p:nvSpPr>
          <p:cNvPr id="10" name="ZoneTexte 9">
            <a:extLst>
              <a:ext uri="{FF2B5EF4-FFF2-40B4-BE49-F238E27FC236}">
                <a16:creationId xmlns:a16="http://schemas.microsoft.com/office/drawing/2014/main" id="{83E7E0C0-A830-4A73-8507-B703D5003F2F}"/>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209090EB-DBCB-4594-945C-A3BAD527523A}"/>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135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Quelle démarche préalable ? </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243488" y="2186127"/>
            <a:ext cx="9708995" cy="4030977"/>
          </a:xfrm>
        </p:spPr>
        <p:txBody>
          <a:bodyPr anchor="ctr">
            <a:normAutofit/>
          </a:bodyPr>
          <a:lstStyle/>
          <a:p>
            <a:pPr marL="0" indent="0">
              <a:buNone/>
            </a:pPr>
            <a:r>
              <a:rPr lang="fr-BE" sz="2400" dirty="0">
                <a:solidFill>
                  <a:schemeClr val="accent1">
                    <a:lumMod val="50000"/>
                  </a:schemeClr>
                </a:solidFill>
              </a:rPr>
              <a:t>Si ça concerne la </a:t>
            </a:r>
            <a:r>
              <a:rPr lang="fr-BE" sz="2400" b="1" dirty="0">
                <a:solidFill>
                  <a:schemeClr val="accent1">
                    <a:lumMod val="50000"/>
                  </a:schemeClr>
                </a:solidFill>
              </a:rPr>
              <a:t>qualité du service </a:t>
            </a:r>
          </a:p>
          <a:p>
            <a:pPr marL="0" indent="0">
              <a:buNone/>
            </a:pPr>
            <a:r>
              <a:rPr lang="fr-BE" sz="2400" b="1" i="1" dirty="0">
                <a:solidFill>
                  <a:schemeClr val="accent1">
                    <a:lumMod val="50000"/>
                  </a:schemeClr>
                </a:solidFill>
              </a:rPr>
              <a:t>→ </a:t>
            </a:r>
            <a:r>
              <a:rPr lang="fr-BE" sz="2400" i="1" dirty="0">
                <a:solidFill>
                  <a:schemeClr val="accent1">
                    <a:lumMod val="50000"/>
                  </a:schemeClr>
                </a:solidFill>
              </a:rPr>
              <a:t>via le service de plaintes interne</a:t>
            </a:r>
            <a:r>
              <a:rPr lang="fr-BE" sz="2400" b="1" i="1" dirty="0">
                <a:solidFill>
                  <a:schemeClr val="accent1">
                    <a:lumMod val="50000"/>
                  </a:schemeClr>
                </a:solidFill>
              </a:rPr>
              <a:t> </a:t>
            </a:r>
            <a:r>
              <a:rPr lang="fr-BE" sz="2400" i="1" dirty="0">
                <a:solidFill>
                  <a:schemeClr val="accent1">
                    <a:lumMod val="50000"/>
                  </a:schemeClr>
                </a:solidFill>
              </a:rPr>
              <a:t>ou la personne de contact </a:t>
            </a:r>
          </a:p>
          <a:p>
            <a:pPr lvl="1"/>
            <a:r>
              <a:rPr lang="fr-BE" sz="2000" dirty="0">
                <a:solidFill>
                  <a:schemeClr val="accent1">
                    <a:lumMod val="50000"/>
                  </a:schemeClr>
                </a:solidFill>
              </a:rPr>
              <a:t>AR dans les 10 jours </a:t>
            </a:r>
          </a:p>
          <a:p>
            <a:pPr lvl="1"/>
            <a:r>
              <a:rPr lang="fr-BE" sz="2000" dirty="0">
                <a:solidFill>
                  <a:schemeClr val="accent1">
                    <a:lumMod val="50000"/>
                  </a:schemeClr>
                </a:solidFill>
              </a:rPr>
              <a:t>Réponse dans les 60 jours</a:t>
            </a:r>
          </a:p>
          <a:p>
            <a:pPr marL="457200" lvl="1" indent="0">
              <a:buNone/>
            </a:pPr>
            <a:endParaRPr lang="fr-BE" sz="2000" dirty="0">
              <a:solidFill>
                <a:schemeClr val="accent1">
                  <a:lumMod val="50000"/>
                </a:schemeClr>
              </a:solidFill>
            </a:endParaRPr>
          </a:p>
          <a:p>
            <a:pPr marL="0" indent="0">
              <a:buNone/>
            </a:pPr>
            <a:r>
              <a:rPr lang="fr-BE" sz="2400" dirty="0">
                <a:solidFill>
                  <a:schemeClr val="accent1">
                    <a:lumMod val="50000"/>
                  </a:schemeClr>
                </a:solidFill>
              </a:rPr>
              <a:t>Si ça concerne la </a:t>
            </a:r>
            <a:r>
              <a:rPr lang="fr-BE" sz="2400" b="1" dirty="0">
                <a:solidFill>
                  <a:schemeClr val="accent1">
                    <a:lumMod val="50000"/>
                  </a:schemeClr>
                </a:solidFill>
              </a:rPr>
              <a:t>qualité d’une décision</a:t>
            </a:r>
          </a:p>
          <a:p>
            <a:pPr marL="0" indent="0">
              <a:buNone/>
            </a:pPr>
            <a:r>
              <a:rPr lang="fr-BE" sz="2400" b="1" i="1" dirty="0">
                <a:solidFill>
                  <a:schemeClr val="accent1">
                    <a:lumMod val="50000"/>
                  </a:schemeClr>
                </a:solidFill>
              </a:rPr>
              <a:t>→</a:t>
            </a:r>
            <a:r>
              <a:rPr lang="fr-BE" sz="2400" i="1" dirty="0">
                <a:solidFill>
                  <a:schemeClr val="accent1">
                    <a:lumMod val="50000"/>
                  </a:schemeClr>
                </a:solidFill>
              </a:rPr>
              <a:t> via le </a:t>
            </a:r>
            <a:r>
              <a:rPr lang="fr-BE" sz="2400" b="1" i="1" dirty="0">
                <a:solidFill>
                  <a:schemeClr val="accent1">
                    <a:lumMod val="50000"/>
                  </a:schemeClr>
                </a:solidFill>
              </a:rPr>
              <a:t>recours administratif</a:t>
            </a:r>
            <a:r>
              <a:rPr lang="fr-BE" sz="2400" i="1" dirty="0">
                <a:solidFill>
                  <a:schemeClr val="accent1">
                    <a:lumMod val="50000"/>
                  </a:schemeClr>
                </a:solidFill>
              </a:rPr>
              <a:t> indiqué dans la décision ou auprès du service concerné</a:t>
            </a:r>
          </a:p>
        </p:txBody>
      </p:sp>
      <p:sp>
        <p:nvSpPr>
          <p:cNvPr id="10" name="ZoneTexte 9">
            <a:extLst>
              <a:ext uri="{FF2B5EF4-FFF2-40B4-BE49-F238E27FC236}">
                <a16:creationId xmlns:a16="http://schemas.microsoft.com/office/drawing/2014/main" id="{6E5E049B-25E5-40DF-A034-7126CF727A92}"/>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0CC1E05B-AE2F-4614-9C09-D5E714A83FF7}"/>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8498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BAA468F-902D-3584-994E-DF0E21A45DFC}"/>
              </a:ext>
            </a:extLst>
          </p:cNvPr>
          <p:cNvSpPr>
            <a:spLocks noGrp="1"/>
          </p:cNvSpPr>
          <p:nvPr>
            <p:ph type="title"/>
          </p:nvPr>
        </p:nvSpPr>
        <p:spPr>
          <a:xfrm>
            <a:off x="795342" y="637953"/>
            <a:ext cx="8272458" cy="3189507"/>
          </a:xfrm>
        </p:spPr>
        <p:txBody>
          <a:bodyPr vert="horz" lIns="91440" tIns="45720" rIns="91440" bIns="45720" rtlCol="0" anchor="b">
            <a:normAutofit/>
          </a:bodyPr>
          <a:lstStyle/>
          <a:p>
            <a:r>
              <a:rPr lang="en-US" sz="8000" kern="1200">
                <a:solidFill>
                  <a:srgbClr val="FFFFFF"/>
                </a:solidFill>
                <a:latin typeface="+mj-lt"/>
                <a:ea typeface="+mj-ea"/>
                <a:cs typeface="+mj-cs"/>
              </a:rPr>
              <a:t>Comment travaillons nous?</a:t>
            </a:r>
          </a:p>
        </p:txBody>
      </p:sp>
      <p:sp>
        <p:nvSpPr>
          <p:cNvPr id="27"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Espace réservé du texte 2">
            <a:extLst>
              <a:ext uri="{FF2B5EF4-FFF2-40B4-BE49-F238E27FC236}">
                <a16:creationId xmlns:a16="http://schemas.microsoft.com/office/drawing/2014/main" id="{3C56A28E-78BC-1237-3D39-4A19512DE1F0}"/>
              </a:ext>
            </a:extLst>
          </p:cNvPr>
          <p:cNvSpPr>
            <a:spLocks noGrp="1"/>
          </p:cNvSpPr>
          <p:nvPr>
            <p:ph type="body" idx="1"/>
          </p:nvPr>
        </p:nvSpPr>
        <p:spPr>
          <a:xfrm>
            <a:off x="795342" y="4377268"/>
            <a:ext cx="7970903" cy="1280582"/>
          </a:xfrm>
        </p:spPr>
        <p:txBody>
          <a:bodyPr vert="horz" lIns="91440" tIns="45720" rIns="91440" bIns="45720" rtlCol="0" anchor="t">
            <a:normAutofit/>
          </a:bodyPr>
          <a:lstStyle/>
          <a:p>
            <a:endParaRPr lang="en-US" sz="3200" kern="1200" dirty="0">
              <a:solidFill>
                <a:srgbClr val="FEFFFF"/>
              </a:solidFill>
              <a:latin typeface="+mn-lt"/>
              <a:ea typeface="+mn-ea"/>
              <a:cs typeface="+mn-cs"/>
            </a:endParaRPr>
          </a:p>
        </p:txBody>
      </p:sp>
      <p:sp>
        <p:nvSpPr>
          <p:cNvPr id="33"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92135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B8E2E7CB-9F11-B31C-ABA7-84F6A643CC0A}"/>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Un cycle vertueux</a:t>
            </a:r>
          </a:p>
        </p:txBody>
      </p:sp>
      <p:sp>
        <p:nvSpPr>
          <p:cNvPr id="11" name="ZoneTexte 10">
            <a:extLst>
              <a:ext uri="{FF2B5EF4-FFF2-40B4-BE49-F238E27FC236}">
                <a16:creationId xmlns:a16="http://schemas.microsoft.com/office/drawing/2014/main" id="{D7DFA7D7-D9BF-4630-BFD4-81D6BF472FDA}"/>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2" name="Connecteur droit 11">
            <a:extLst>
              <a:ext uri="{FF2B5EF4-FFF2-40B4-BE49-F238E27FC236}">
                <a16:creationId xmlns:a16="http://schemas.microsoft.com/office/drawing/2014/main" id="{C82EDD43-A1B5-46AA-A5E1-DF14C728BC9F}"/>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5" name="Diagramme 4">
            <a:extLst>
              <a:ext uri="{FF2B5EF4-FFF2-40B4-BE49-F238E27FC236}">
                <a16:creationId xmlns:a16="http://schemas.microsoft.com/office/drawing/2014/main" id="{65BAC4AA-3F11-49F0-979A-1CF9B0894FEE}"/>
              </a:ext>
            </a:extLst>
          </p:cNvPr>
          <p:cNvGraphicFramePr/>
          <p:nvPr>
            <p:extLst>
              <p:ext uri="{D42A27DB-BD31-4B8C-83A1-F6EECF244321}">
                <p14:modId xmlns:p14="http://schemas.microsoft.com/office/powerpoint/2010/main" val="3737905558"/>
              </p:ext>
            </p:extLst>
          </p:nvPr>
        </p:nvGraphicFramePr>
        <p:xfrm>
          <a:off x="3270574" y="2205106"/>
          <a:ext cx="5903094" cy="4017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ZoneTexte 5">
            <a:extLst>
              <a:ext uri="{FF2B5EF4-FFF2-40B4-BE49-F238E27FC236}">
                <a16:creationId xmlns:a16="http://schemas.microsoft.com/office/drawing/2014/main" id="{DFECF87D-FB70-40DA-A372-EF5817068BBC}"/>
              </a:ext>
            </a:extLst>
          </p:cNvPr>
          <p:cNvSpPr txBox="1"/>
          <p:nvPr/>
        </p:nvSpPr>
        <p:spPr>
          <a:xfrm>
            <a:off x="5425167" y="3754046"/>
            <a:ext cx="1593908" cy="919401"/>
          </a:xfrm>
          <a:prstGeom prst="roundRect">
            <a:avLst/>
          </a:prstGeom>
          <a:noFill/>
          <a:ln>
            <a:solidFill>
              <a:schemeClr val="accent1">
                <a:lumMod val="50000"/>
              </a:schemeClr>
            </a:solidFill>
          </a:ln>
        </p:spPr>
        <p:txBody>
          <a:bodyPr wrap="square" rtlCol="0">
            <a:spAutoFit/>
          </a:bodyPr>
          <a:lstStyle/>
          <a:p>
            <a:pPr algn="ctr"/>
            <a:r>
              <a:rPr lang="fr-FR" sz="2400" b="1" dirty="0">
                <a:solidFill>
                  <a:schemeClr val="accent1">
                    <a:lumMod val="50000"/>
                  </a:schemeClr>
                </a:solidFill>
              </a:rPr>
              <a:t>Notre action</a:t>
            </a:r>
            <a:endParaRPr lang="fr-BE" sz="2400" b="1" dirty="0">
              <a:solidFill>
                <a:schemeClr val="accent1">
                  <a:lumMod val="50000"/>
                </a:schemeClr>
              </a:solidFill>
            </a:endParaRPr>
          </a:p>
        </p:txBody>
      </p:sp>
    </p:spTree>
    <p:extLst>
      <p:ext uri="{BB962C8B-B14F-4D97-AF65-F5344CB8AC3E}">
        <p14:creationId xmlns:p14="http://schemas.microsoft.com/office/powerpoint/2010/main" val="3731688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498F9D10-29AB-14B8-434D-416BA7696BC9}"/>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Les critères d’évaluation</a:t>
            </a:r>
          </a:p>
        </p:txBody>
      </p:sp>
      <p:sp>
        <p:nvSpPr>
          <p:cNvPr id="3" name="Espace réservé du contenu 2">
            <a:extLst>
              <a:ext uri="{FF2B5EF4-FFF2-40B4-BE49-F238E27FC236}">
                <a16:creationId xmlns:a16="http://schemas.microsoft.com/office/drawing/2014/main" id="{12166C24-727D-9C04-B280-539FE7F884B7}"/>
              </a:ext>
            </a:extLst>
          </p:cNvPr>
          <p:cNvSpPr>
            <a:spLocks noGrp="1"/>
          </p:cNvSpPr>
          <p:nvPr>
            <p:ph idx="1"/>
          </p:nvPr>
        </p:nvSpPr>
        <p:spPr>
          <a:xfrm>
            <a:off x="1367624" y="2490436"/>
            <a:ext cx="9708995" cy="3567173"/>
          </a:xfrm>
        </p:spPr>
        <p:txBody>
          <a:bodyPr anchor="ctr">
            <a:normAutofit/>
          </a:bodyPr>
          <a:lstStyle/>
          <a:p>
            <a:r>
              <a:rPr lang="fr-BE" sz="2400" dirty="0">
                <a:solidFill>
                  <a:schemeClr val="accent1">
                    <a:lumMod val="50000"/>
                  </a:schemeClr>
                </a:solidFill>
              </a:rPr>
              <a:t>La </a:t>
            </a:r>
            <a:r>
              <a:rPr lang="fr-BE" sz="2400" b="1" dirty="0">
                <a:solidFill>
                  <a:schemeClr val="accent1">
                    <a:lumMod val="50000"/>
                  </a:schemeClr>
                </a:solidFill>
              </a:rPr>
              <a:t>réglementation</a:t>
            </a:r>
            <a:r>
              <a:rPr lang="fr-BE" sz="2400" dirty="0">
                <a:solidFill>
                  <a:schemeClr val="accent1">
                    <a:lumMod val="50000"/>
                  </a:schemeClr>
                </a:solidFill>
              </a:rPr>
              <a:t> </a:t>
            </a:r>
          </a:p>
          <a:p>
            <a:endParaRPr lang="fr-BE" sz="2400" dirty="0">
              <a:solidFill>
                <a:schemeClr val="accent1">
                  <a:lumMod val="50000"/>
                </a:schemeClr>
              </a:solidFill>
            </a:endParaRPr>
          </a:p>
          <a:p>
            <a:r>
              <a:rPr lang="fr-BE" sz="2400" dirty="0">
                <a:solidFill>
                  <a:schemeClr val="accent1">
                    <a:lumMod val="50000"/>
                  </a:schemeClr>
                </a:solidFill>
              </a:rPr>
              <a:t>Les </a:t>
            </a:r>
            <a:r>
              <a:rPr lang="fr-BE" sz="2400" b="1" dirty="0">
                <a:solidFill>
                  <a:schemeClr val="accent1">
                    <a:lumMod val="50000"/>
                  </a:schemeClr>
                </a:solidFill>
              </a:rPr>
              <a:t>normes de bonne administration</a:t>
            </a:r>
          </a:p>
          <a:p>
            <a:pPr marL="0" indent="0">
              <a:buNone/>
            </a:pPr>
            <a:r>
              <a:rPr lang="fr-BE" sz="2400" dirty="0">
                <a:solidFill>
                  <a:schemeClr val="accent1">
                    <a:lumMod val="50000"/>
                  </a:schemeClr>
                </a:solidFill>
              </a:rPr>
              <a:t>	</a:t>
            </a:r>
          </a:p>
          <a:p>
            <a:r>
              <a:rPr lang="fr-BE" sz="2400" dirty="0">
                <a:solidFill>
                  <a:schemeClr val="accent1">
                    <a:lumMod val="50000"/>
                  </a:schemeClr>
                </a:solidFill>
              </a:rPr>
              <a:t>Le </a:t>
            </a:r>
            <a:r>
              <a:rPr lang="fr-BE" sz="2400" b="1" dirty="0">
                <a:solidFill>
                  <a:schemeClr val="accent1">
                    <a:lumMod val="50000"/>
                  </a:schemeClr>
                </a:solidFill>
              </a:rPr>
              <a:t>contexte</a:t>
            </a:r>
          </a:p>
          <a:p>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13D2E02A-70BF-4731-8DC5-CCA6CA037C09}"/>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512D8DA0-759D-4149-8CDE-9250D7A00BD1}"/>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2491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EBA614E-86AA-4272-7CC9-665A186E5A58}"/>
              </a:ext>
            </a:extLst>
          </p:cNvPr>
          <p:cNvSpPr>
            <a:spLocks noGrp="1"/>
          </p:cNvSpPr>
          <p:nvPr>
            <p:ph type="title"/>
          </p:nvPr>
        </p:nvSpPr>
        <p:spPr>
          <a:xfrm>
            <a:off x="795342" y="637953"/>
            <a:ext cx="8272458" cy="3189507"/>
          </a:xfrm>
        </p:spPr>
        <p:txBody>
          <a:bodyPr vert="horz" lIns="91440" tIns="45720" rIns="91440" bIns="45720" rtlCol="0" anchor="b">
            <a:normAutofit/>
          </a:bodyPr>
          <a:lstStyle/>
          <a:p>
            <a:r>
              <a:rPr lang="en-US" sz="8000" kern="1200" dirty="0">
                <a:solidFill>
                  <a:srgbClr val="FFFFFF"/>
                </a:solidFill>
                <a:latin typeface="+mj-lt"/>
                <a:ea typeface="+mj-ea"/>
                <a:cs typeface="+mj-cs"/>
              </a:rPr>
              <a:t>Illustrations</a:t>
            </a:r>
          </a:p>
        </p:txBody>
      </p:sp>
      <p:sp>
        <p:nvSpPr>
          <p:cNvPr id="50"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texte 2">
            <a:extLst>
              <a:ext uri="{FF2B5EF4-FFF2-40B4-BE49-F238E27FC236}">
                <a16:creationId xmlns:a16="http://schemas.microsoft.com/office/drawing/2014/main" id="{29496650-BAE5-75D0-8093-2111AA56DDBA}"/>
              </a:ext>
            </a:extLst>
          </p:cNvPr>
          <p:cNvSpPr>
            <a:spLocks noGrp="1"/>
          </p:cNvSpPr>
          <p:nvPr>
            <p:ph type="body" idx="1"/>
          </p:nvPr>
        </p:nvSpPr>
        <p:spPr>
          <a:xfrm>
            <a:off x="795342" y="4377268"/>
            <a:ext cx="7970903" cy="1280582"/>
          </a:xfrm>
        </p:spPr>
        <p:txBody>
          <a:bodyPr vert="horz" lIns="91440" tIns="45720" rIns="91440" bIns="45720" rtlCol="0" anchor="ctr">
            <a:normAutofit/>
          </a:bodyPr>
          <a:lstStyle/>
          <a:p>
            <a:r>
              <a:rPr lang="en-US" sz="3200" kern="1200" dirty="0">
                <a:solidFill>
                  <a:srgbClr val="FEFFFF"/>
                </a:solidFill>
                <a:latin typeface="+mn-lt"/>
                <a:ea typeface="+mn-ea"/>
                <a:cs typeface="+mn-cs"/>
              </a:rPr>
              <a:t>1. </a:t>
            </a:r>
            <a:r>
              <a:rPr lang="en-US" sz="3200" kern="1200" dirty="0" err="1">
                <a:solidFill>
                  <a:srgbClr val="FEFFFF"/>
                </a:solidFill>
                <a:latin typeface="+mn-lt"/>
                <a:ea typeface="+mn-ea"/>
                <a:cs typeface="+mn-cs"/>
              </a:rPr>
              <a:t>Fiscalité</a:t>
            </a:r>
            <a:endParaRPr lang="en-US" sz="3200" kern="1200" dirty="0">
              <a:solidFill>
                <a:srgbClr val="FEFFFF"/>
              </a:solidFill>
              <a:latin typeface="+mn-lt"/>
              <a:ea typeface="+mn-ea"/>
              <a:cs typeface="+mn-cs"/>
            </a:endParaRPr>
          </a:p>
        </p:txBody>
      </p:sp>
      <p:sp>
        <p:nvSpPr>
          <p:cNvPr id="56"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970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fiscalité régionale (Bruxelles Fiscalité)</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77171"/>
            <a:ext cx="9708995" cy="4039933"/>
          </a:xfrm>
        </p:spPr>
        <p:txBody>
          <a:bodyPr anchor="ctr">
            <a:normAutofit/>
          </a:bodyPr>
          <a:lstStyle/>
          <a:p>
            <a:endParaRPr lang="fr-BE" sz="2400" b="1" dirty="0">
              <a:solidFill>
                <a:schemeClr val="accent1">
                  <a:lumMod val="50000"/>
                </a:schemeClr>
              </a:solidFill>
              <a:latin typeface="Calibri" panose="020F0502020204030204" pitchFamily="34" charset="0"/>
              <a:cs typeface="Calibri" panose="020F0502020204030204" pitchFamily="34" charset="0"/>
            </a:endParaRPr>
          </a:p>
          <a:p>
            <a:r>
              <a:rPr lang="fr-BE" sz="2400" b="1" dirty="0">
                <a:solidFill>
                  <a:schemeClr val="accent1">
                    <a:lumMod val="50000"/>
                  </a:schemeClr>
                </a:solidFill>
                <a:latin typeface="Calibri" panose="020F0502020204030204" pitchFamily="34" charset="0"/>
                <a:cs typeface="Calibri" panose="020F0502020204030204" pitchFamily="34" charset="0"/>
              </a:rPr>
              <a:t>Précompte immobilier</a:t>
            </a:r>
            <a:r>
              <a:rPr lang="fr-BE" sz="2400" b="1" dirty="0">
                <a:solidFill>
                  <a:schemeClr val="accent1">
                    <a:lumMod val="50000"/>
                  </a:schemeClr>
                </a:solidFill>
              </a:rPr>
              <a:t> </a:t>
            </a:r>
          </a:p>
          <a:p>
            <a:pPr>
              <a:defRPr/>
            </a:pPr>
            <a:r>
              <a:rPr kumimoji="0" lang="fr-BE" sz="24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Taxes</a:t>
            </a:r>
          </a:p>
          <a:p>
            <a:pPr>
              <a:buFontTx/>
              <a:buChar char="-"/>
              <a:defRPr/>
            </a:pPr>
            <a:r>
              <a:rPr kumimoji="0" lang="fr-BE" sz="24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Taxes de circulation</a:t>
            </a:r>
          </a:p>
          <a:p>
            <a:pPr>
              <a:buFontTx/>
              <a:buChar char="-"/>
              <a:defRPr/>
            </a:pPr>
            <a:r>
              <a:rPr kumimoji="0" lang="fr-FR" sz="24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Taxe régionale à charge des chefs de ménage et des personnes isolées</a:t>
            </a:r>
          </a:p>
          <a:p>
            <a:r>
              <a:rPr kumimoji="0" lang="fr-BE" sz="24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Amendes</a:t>
            </a:r>
          </a:p>
          <a:p>
            <a:pPr>
              <a:buFontTx/>
              <a:buChar char="-"/>
            </a:pPr>
            <a:r>
              <a:rPr kumimoji="0" lang="fr-FR" sz="24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LEZ</a:t>
            </a:r>
          </a:p>
          <a:p>
            <a:pPr>
              <a:buFontTx/>
              <a:buChar char="-"/>
            </a:pPr>
            <a:r>
              <a:rPr kumimoji="0" lang="fr-FR" sz="24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Amendes administratives</a:t>
            </a:r>
            <a:endParaRPr lang="fr-BE" sz="2400" dirty="0">
              <a:solidFill>
                <a:schemeClr val="accent1">
                  <a:lumMod val="50000"/>
                </a:schemeClr>
              </a:solidFill>
            </a:endParaRPr>
          </a:p>
          <a:p>
            <a:endParaRPr lang="fr-BE" sz="2400" dirty="0">
              <a:solidFill>
                <a:schemeClr val="accent1">
                  <a:lumMod val="50000"/>
                </a:schemeClr>
              </a:solidFill>
            </a:endParaRPr>
          </a:p>
        </p:txBody>
      </p:sp>
      <p:sp>
        <p:nvSpPr>
          <p:cNvPr id="12" name="ZoneTexte 11">
            <a:extLst>
              <a:ext uri="{FF2B5EF4-FFF2-40B4-BE49-F238E27FC236}">
                <a16:creationId xmlns:a16="http://schemas.microsoft.com/office/drawing/2014/main" id="{100309F0-8B19-4299-95E0-C7824B1036C5}"/>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5BB5EB1B-4E7D-4A5F-9CD4-44BFD49878B8}"/>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641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précompte immobilier</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86127"/>
            <a:ext cx="9708995" cy="4030979"/>
          </a:xfrm>
        </p:spPr>
        <p:txBody>
          <a:bodyPr anchor="ctr">
            <a:normAutofit/>
          </a:bodyPr>
          <a:lstStyle/>
          <a:p>
            <a:pPr>
              <a:defRPr/>
            </a:pPr>
            <a:r>
              <a:rPr lang="fr-BE" sz="2400" b="1" dirty="0">
                <a:solidFill>
                  <a:schemeClr val="accent1">
                    <a:lumMod val="50000"/>
                  </a:schemeClr>
                </a:solidFill>
              </a:rPr>
              <a:t>Calcul </a:t>
            </a:r>
          </a:p>
          <a:p>
            <a:pPr>
              <a:defRPr/>
            </a:pPr>
            <a:r>
              <a:rPr lang="fr-BE" sz="2400" b="1" dirty="0">
                <a:solidFill>
                  <a:schemeClr val="accent1">
                    <a:lumMod val="50000"/>
                  </a:schemeClr>
                </a:solidFill>
              </a:rPr>
              <a:t>Demande de réduction ou d’exonération</a:t>
            </a:r>
          </a:p>
          <a:p>
            <a:pPr>
              <a:defRPr/>
            </a:pPr>
            <a:r>
              <a:rPr lang="fr-BE" sz="2400" b="1" dirty="0">
                <a:solidFill>
                  <a:schemeClr val="accent1">
                    <a:lumMod val="50000"/>
                  </a:schemeClr>
                </a:solidFill>
              </a:rPr>
              <a:t>Prime Be Home</a:t>
            </a:r>
          </a:p>
          <a:p>
            <a:pPr>
              <a:defRPr/>
            </a:pPr>
            <a:r>
              <a:rPr lang="fr-BE" sz="2400" b="1" dirty="0">
                <a:solidFill>
                  <a:schemeClr val="accent1">
                    <a:lumMod val="50000"/>
                  </a:schemeClr>
                </a:solidFill>
              </a:rPr>
              <a:t>Recouvrement</a:t>
            </a:r>
            <a:endParaRPr lang="fr-BE" sz="2400" dirty="0">
              <a:solidFill>
                <a:schemeClr val="accent1">
                  <a:lumMod val="50000"/>
                </a:schemeClr>
              </a:solidFill>
              <a:highlight>
                <a:srgbClr val="FFFF00"/>
              </a:highlight>
            </a:endParaRPr>
          </a:p>
          <a:p>
            <a:pPr marL="0" indent="0">
              <a:buNone/>
              <a:defRPr/>
            </a:pPr>
            <a:endParaRPr kumimoji="0" lang="fr-BE" sz="2400" b="0" i="1" u="none" strike="noStrike" kern="1200" cap="none" spc="0" normalizeH="0" baseline="0" noProof="0" dirty="0">
              <a:ln>
                <a:noFill/>
              </a:ln>
              <a:solidFill>
                <a:schemeClr val="accent1">
                  <a:lumMod val="50000"/>
                </a:schemeClr>
              </a:solidFill>
              <a:effectLst/>
              <a:uLnTx/>
              <a:uFillTx/>
              <a:ea typeface="+mn-ea"/>
              <a:cs typeface="+mn-cs"/>
            </a:endParaRPr>
          </a:p>
          <a:p>
            <a:pPr marL="0" indent="0">
              <a:buNone/>
              <a:defRPr/>
            </a:pPr>
            <a:r>
              <a:rPr kumimoji="0" lang="fr-BE" sz="2400" b="0" i="1" u="none" strike="noStrike" kern="1200" cap="none" spc="0" normalizeH="0" baseline="0" noProof="0" dirty="0">
                <a:ln>
                  <a:noFill/>
                </a:ln>
                <a:solidFill>
                  <a:schemeClr val="accent1">
                    <a:lumMod val="50000"/>
                  </a:schemeClr>
                </a:solidFill>
                <a:effectLst/>
                <a:uLnTx/>
                <a:uFillTx/>
                <a:ea typeface="+mn-ea"/>
                <a:cs typeface="+mn-cs"/>
              </a:rPr>
              <a:t>Nb</a:t>
            </a:r>
            <a:r>
              <a:rPr kumimoji="0" lang="fr-BE" sz="2400" b="0" i="0" u="none" strike="noStrike" kern="1200" cap="none" spc="0" normalizeH="0" baseline="0" noProof="0" dirty="0">
                <a:ln>
                  <a:noFill/>
                </a:ln>
                <a:solidFill>
                  <a:schemeClr val="accent1">
                    <a:lumMod val="50000"/>
                  </a:schemeClr>
                </a:solidFill>
                <a:effectLst/>
                <a:uLnTx/>
                <a:uFillTx/>
                <a:ea typeface="+mn-ea"/>
                <a:cs typeface="+mn-cs"/>
              </a:rPr>
              <a:t> : contestation RC indexé = SPF Finances </a:t>
            </a:r>
            <a:r>
              <a:rPr lang="fr-BE" sz="2400" b="1" i="1" dirty="0">
                <a:solidFill>
                  <a:schemeClr val="accent1">
                    <a:lumMod val="50000"/>
                  </a:schemeClr>
                </a:solidFill>
              </a:rPr>
              <a:t>→</a:t>
            </a:r>
            <a:r>
              <a:rPr lang="fr-BE" sz="2400" dirty="0">
                <a:solidFill>
                  <a:schemeClr val="accent1">
                    <a:lumMod val="50000"/>
                  </a:schemeClr>
                </a:solidFill>
              </a:rPr>
              <a:t> </a:t>
            </a:r>
            <a:r>
              <a:rPr kumimoji="0" lang="fr-BE" sz="2400" b="0" i="0" u="none" strike="noStrike" kern="1200" cap="none" spc="0" normalizeH="0" baseline="0" noProof="0" dirty="0">
                <a:ln>
                  <a:noFill/>
                </a:ln>
                <a:solidFill>
                  <a:schemeClr val="accent1">
                    <a:lumMod val="50000"/>
                  </a:schemeClr>
                </a:solidFill>
                <a:effectLst/>
                <a:uLnTx/>
                <a:uFillTx/>
                <a:ea typeface="+mn-ea"/>
                <a:cs typeface="+mn-cs"/>
              </a:rPr>
              <a:t>Médiateur fédéral</a:t>
            </a:r>
          </a:p>
        </p:txBody>
      </p:sp>
      <p:sp>
        <p:nvSpPr>
          <p:cNvPr id="11" name="ZoneTexte 10">
            <a:extLst>
              <a:ext uri="{FF2B5EF4-FFF2-40B4-BE49-F238E27FC236}">
                <a16:creationId xmlns:a16="http://schemas.microsoft.com/office/drawing/2014/main" id="{AF58F8C5-B321-40F2-8C72-D718B2AC1FB2}"/>
              </a:ext>
            </a:extLst>
          </p:cNvPr>
          <p:cNvSpPr txBox="1"/>
          <p:nvPr/>
        </p:nvSpPr>
        <p:spPr>
          <a:xfrm>
            <a:off x="3047260" y="3246553"/>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68829542-F9DD-4A74-9BAF-8E690237133F}"/>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3DBF0725-9C0B-4328-A7F7-72A4D57A19DC}"/>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002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taxes</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77171"/>
            <a:ext cx="9708995" cy="4039931"/>
          </a:xfrm>
        </p:spPr>
        <p:txBody>
          <a:bodyPr anchor="ctr">
            <a:normAutofit/>
          </a:bodyPr>
          <a:lstStyle/>
          <a:p>
            <a:pPr>
              <a:defRPr/>
            </a:pPr>
            <a:r>
              <a:rPr kumimoji="0" lang="fr-BE" sz="24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Taxes de </a:t>
            </a:r>
            <a:r>
              <a:rPr kumimoji="0" lang="fr-FR" sz="24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mise en circulation et de circulation :</a:t>
            </a:r>
          </a:p>
          <a:p>
            <a:pPr lvl="1">
              <a:buFontTx/>
              <a:buChar char="-"/>
              <a:defRPr/>
            </a:pPr>
            <a:r>
              <a:rPr kumimoji="0" lang="fr-FR"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montant</a:t>
            </a:r>
          </a:p>
          <a:p>
            <a:pPr lvl="1">
              <a:buFontTx/>
              <a:buChar char="-"/>
              <a:defRPr/>
            </a:pPr>
            <a:r>
              <a:rPr kumimoji="0" lang="fr-FR"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délai et plan de paiement</a:t>
            </a:r>
          </a:p>
          <a:p>
            <a:pPr lvl="1">
              <a:buFontTx/>
              <a:buChar char="-"/>
              <a:defRPr/>
            </a:pPr>
            <a:r>
              <a:rPr kumimoji="0" lang="fr-FR"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recouvrement</a:t>
            </a:r>
          </a:p>
          <a:p>
            <a:pPr marL="457200" lvl="1" indent="0">
              <a:buNone/>
              <a:defRPr/>
            </a:pPr>
            <a:r>
              <a:rPr kumimoji="0" lang="fr-BE" b="0"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Nb</a:t>
            </a:r>
            <a:r>
              <a:rPr kumimoji="0" lang="fr-BE"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 radiation plaque = SPF Mobilité (DIV) </a:t>
            </a:r>
            <a:r>
              <a:rPr lang="fr-BE" b="1" i="1" dirty="0">
                <a:solidFill>
                  <a:schemeClr val="accent1">
                    <a:lumMod val="50000"/>
                  </a:schemeClr>
                </a:solidFill>
              </a:rPr>
              <a:t>→</a:t>
            </a:r>
            <a:r>
              <a:rPr lang="fr-BE" dirty="0">
                <a:solidFill>
                  <a:schemeClr val="accent1">
                    <a:lumMod val="50000"/>
                  </a:schemeClr>
                </a:solidFill>
                <a:latin typeface="Calibri" panose="020F0502020204030204"/>
              </a:rPr>
              <a:t> </a:t>
            </a:r>
            <a:r>
              <a:rPr kumimoji="0" lang="fr-BE"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Médiateur fédéral</a:t>
            </a:r>
          </a:p>
          <a:p>
            <a:pPr>
              <a:defRPr/>
            </a:pPr>
            <a:endParaRPr kumimoji="0" lang="fr-BE" sz="24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endParaRPr>
          </a:p>
          <a:p>
            <a:pPr>
              <a:defRPr/>
            </a:pPr>
            <a:r>
              <a:rPr kumimoji="0" lang="fr-BE" sz="24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Taxe des chefs de ménage (supprimée depuis 2016)</a:t>
            </a:r>
          </a:p>
          <a:p>
            <a:pPr lvl="1">
              <a:buFontTx/>
              <a:buChar char="-"/>
              <a:defRPr/>
            </a:pPr>
            <a:r>
              <a:rPr lang="fr-BE" dirty="0">
                <a:solidFill>
                  <a:schemeClr val="accent1">
                    <a:lumMod val="50000"/>
                  </a:schemeClr>
                </a:solidFill>
                <a:latin typeface="Calibri" panose="020F0502020204030204"/>
              </a:rPr>
              <a:t>recouvrement</a:t>
            </a:r>
            <a:endParaRPr lang="fr-BE" dirty="0">
              <a:solidFill>
                <a:schemeClr val="accent1">
                  <a:lumMod val="50000"/>
                </a:schemeClr>
              </a:solidFill>
            </a:endParaRPr>
          </a:p>
        </p:txBody>
      </p:sp>
      <p:sp>
        <p:nvSpPr>
          <p:cNvPr id="11" name="ZoneTexte 10">
            <a:extLst>
              <a:ext uri="{FF2B5EF4-FFF2-40B4-BE49-F238E27FC236}">
                <a16:creationId xmlns:a16="http://schemas.microsoft.com/office/drawing/2014/main" id="{AF58F8C5-B321-40F2-8C72-D718B2AC1FB2}"/>
              </a:ext>
            </a:extLst>
          </p:cNvPr>
          <p:cNvSpPr txBox="1"/>
          <p:nvPr/>
        </p:nvSpPr>
        <p:spPr>
          <a:xfrm>
            <a:off x="3047260" y="3246553"/>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5DC2B965-8DFB-4041-9ED6-9B004DF1E56E}"/>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4" name="Connecteur droit 13">
            <a:extLst>
              <a:ext uri="{FF2B5EF4-FFF2-40B4-BE49-F238E27FC236}">
                <a16:creationId xmlns:a16="http://schemas.microsoft.com/office/drawing/2014/main" id="{B251E5E9-03EF-4E22-A8DF-9CB8B99394E4}"/>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6461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Recouvrement amendes</a:t>
            </a:r>
            <a:endParaRPr lang="fr-BE" sz="4000" b="1" dirty="0">
              <a:solidFill>
                <a:srgbClr val="FFFFFF"/>
              </a:solidFill>
              <a:highlight>
                <a:srgbClr val="FFFF00"/>
              </a:highlight>
            </a:endParaRP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77171"/>
            <a:ext cx="9708995" cy="4039932"/>
          </a:xfrm>
        </p:spPr>
        <p:txBody>
          <a:bodyPr anchor="ctr">
            <a:noAutofit/>
          </a:bodyPr>
          <a:lstStyle/>
          <a:p>
            <a:pPr>
              <a:defRPr/>
            </a:pPr>
            <a:endParaRPr kumimoji="0" lang="fr-BE" sz="24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endParaRPr>
          </a:p>
          <a:p>
            <a:pPr>
              <a:defRPr/>
            </a:pPr>
            <a:r>
              <a:rPr kumimoji="0" lang="fr-BE" sz="24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LEZ</a:t>
            </a:r>
          </a:p>
          <a:p>
            <a:pPr lvl="1">
              <a:buFontTx/>
              <a:buChar char="-"/>
              <a:defRPr/>
            </a:pPr>
            <a:r>
              <a:rPr kumimoji="0" lang="fr-BE"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Contestation amende</a:t>
            </a:r>
          </a:p>
          <a:p>
            <a:pPr lvl="1">
              <a:buFontTx/>
              <a:buChar char="-"/>
              <a:defRPr/>
            </a:pPr>
            <a:r>
              <a:rPr lang="fr-BE" dirty="0">
                <a:solidFill>
                  <a:schemeClr val="accent1">
                    <a:lumMod val="50000"/>
                  </a:schemeClr>
                </a:solidFill>
                <a:latin typeface="Calibri" panose="020F0502020204030204"/>
              </a:rPr>
              <a:t>Plan de paiement </a:t>
            </a:r>
          </a:p>
          <a:p>
            <a:pPr lvl="1">
              <a:buFontTx/>
              <a:buChar char="-"/>
              <a:defRPr/>
            </a:pPr>
            <a:r>
              <a:rPr kumimoji="0" lang="fr-BE"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Information adéquate</a:t>
            </a:r>
            <a:endParaRPr lang="fr-BE" dirty="0">
              <a:solidFill>
                <a:schemeClr val="accent1">
                  <a:lumMod val="50000"/>
                </a:schemeClr>
              </a:solidFill>
              <a:highlight>
                <a:srgbClr val="FFFF00"/>
              </a:highlight>
              <a:latin typeface="Calibri" panose="020F0502020204030204"/>
            </a:endParaRPr>
          </a:p>
          <a:p>
            <a:pPr>
              <a:defRPr/>
            </a:pPr>
            <a:r>
              <a:rPr lang="fr-BE" sz="2400" b="1" dirty="0">
                <a:solidFill>
                  <a:schemeClr val="accent1">
                    <a:lumMod val="50000"/>
                  </a:schemeClr>
                </a:solidFill>
                <a:latin typeface="Calibri" panose="020F0502020204030204"/>
              </a:rPr>
              <a:t>Amendes administratives</a:t>
            </a:r>
          </a:p>
          <a:p>
            <a:pPr lvl="1">
              <a:buFontTx/>
              <a:buChar char="-"/>
              <a:defRPr/>
            </a:pPr>
            <a:r>
              <a:rPr lang="fr-BE" dirty="0">
                <a:solidFill>
                  <a:schemeClr val="accent1">
                    <a:lumMod val="50000"/>
                  </a:schemeClr>
                </a:solidFill>
                <a:latin typeface="Calibri" panose="020F0502020204030204"/>
              </a:rPr>
              <a:t>Infligées par d’autres administrations (ex: Bruxelles Environnement, Bruxelles propreté)</a:t>
            </a:r>
          </a:p>
          <a:p>
            <a:pPr lvl="1">
              <a:buFontTx/>
              <a:buChar char="-"/>
              <a:defRPr/>
            </a:pPr>
            <a:r>
              <a:rPr lang="fr-BE" dirty="0">
                <a:solidFill>
                  <a:schemeClr val="accent1">
                    <a:lumMod val="50000"/>
                  </a:schemeClr>
                </a:solidFill>
                <a:latin typeface="Calibri" panose="020F0502020204030204"/>
              </a:rPr>
              <a:t>Recouvrement par Bruxelles Fiscalité</a:t>
            </a:r>
            <a:endParaRPr lang="fr-BE" sz="2400" dirty="0">
              <a:solidFill>
                <a:schemeClr val="accent1">
                  <a:lumMod val="50000"/>
                </a:schemeClr>
              </a:solidFill>
            </a:endParaRPr>
          </a:p>
          <a:p>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AF58F8C5-B321-40F2-8C72-D718B2AC1FB2}"/>
              </a:ext>
            </a:extLst>
          </p:cNvPr>
          <p:cNvSpPr txBox="1"/>
          <p:nvPr/>
        </p:nvSpPr>
        <p:spPr>
          <a:xfrm>
            <a:off x="3047260" y="3246553"/>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F5DD7B1F-16C0-4D49-9248-D44A7810392E}"/>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992F1090-A017-4DE2-8520-6D2483C05974}"/>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1134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problèmes avec Bruxelles Fiscalité</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88845"/>
            <a:ext cx="9708995" cy="4028259"/>
          </a:xfrm>
        </p:spPr>
        <p:txBody>
          <a:bodyPr anchor="ctr">
            <a:noAutofit/>
          </a:bodyPr>
          <a:lstStyle/>
          <a:p>
            <a:pPr marL="0" indent="0" algn="ctr">
              <a:buNone/>
            </a:pPr>
            <a:endParaRPr lang="fr-BE" sz="2400" dirty="0">
              <a:solidFill>
                <a:schemeClr val="accent1">
                  <a:lumMod val="50000"/>
                </a:schemeClr>
              </a:solidFill>
            </a:endParaRPr>
          </a:p>
          <a:p>
            <a:pPr marL="0" indent="0" algn="ctr">
              <a:buNone/>
            </a:pPr>
            <a:r>
              <a:rPr lang="fr-BE" sz="2400" b="1" dirty="0">
                <a:solidFill>
                  <a:schemeClr val="accent1">
                    <a:lumMod val="50000"/>
                  </a:schemeClr>
                </a:solidFill>
              </a:rPr>
              <a:t>Illustration au travers de trois problématiques principales</a:t>
            </a:r>
          </a:p>
          <a:p>
            <a:pPr marL="0" indent="0" algn="ctr">
              <a:buNone/>
            </a:pPr>
            <a:endParaRPr lang="fr-BE" sz="2400" b="1" dirty="0">
              <a:solidFill>
                <a:schemeClr val="accent1">
                  <a:lumMod val="50000"/>
                </a:schemeClr>
              </a:solidFill>
            </a:endParaRPr>
          </a:p>
          <a:p>
            <a:pPr lvl="1" algn="ctr"/>
            <a:r>
              <a:rPr lang="fr-BE" dirty="0">
                <a:solidFill>
                  <a:schemeClr val="accent1">
                    <a:lumMod val="50000"/>
                  </a:schemeClr>
                </a:solidFill>
              </a:rPr>
              <a:t>Montant indu</a:t>
            </a:r>
          </a:p>
          <a:p>
            <a:pPr lvl="1" algn="ctr"/>
            <a:r>
              <a:rPr lang="fr-BE" dirty="0">
                <a:solidFill>
                  <a:schemeClr val="accent1">
                    <a:lumMod val="50000"/>
                  </a:schemeClr>
                </a:solidFill>
              </a:rPr>
              <a:t>Plan de paiement</a:t>
            </a:r>
          </a:p>
          <a:p>
            <a:pPr lvl="1" algn="ctr"/>
            <a:r>
              <a:rPr lang="fr-BE" dirty="0">
                <a:solidFill>
                  <a:schemeClr val="accent1">
                    <a:lumMod val="50000"/>
                  </a:schemeClr>
                </a:solidFill>
              </a:rPr>
              <a:t>Recouvrement forcé</a:t>
            </a:r>
          </a:p>
        </p:txBody>
      </p:sp>
      <p:sp>
        <p:nvSpPr>
          <p:cNvPr id="10" name="ZoneTexte 9">
            <a:extLst>
              <a:ext uri="{FF2B5EF4-FFF2-40B4-BE49-F238E27FC236}">
                <a16:creationId xmlns:a16="http://schemas.microsoft.com/office/drawing/2014/main" id="{3F03EE17-28CD-4BFA-A8DF-196243EF767F}"/>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9510DB69-FACF-418D-8E51-9B6ED7756924}"/>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889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montant indu</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77171"/>
            <a:ext cx="9708995" cy="4039932"/>
          </a:xfrm>
        </p:spPr>
        <p:txBody>
          <a:bodyPr anchor="t">
            <a:noAutofit/>
          </a:bodyPr>
          <a:lstStyle/>
          <a:p>
            <a:pPr marL="0" indent="0">
              <a:buNone/>
            </a:pPr>
            <a:r>
              <a:rPr lang="fr-BE" sz="2400" b="1" dirty="0">
                <a:solidFill>
                  <a:schemeClr val="accent1">
                    <a:lumMod val="50000"/>
                  </a:schemeClr>
                </a:solidFill>
              </a:rPr>
              <a:t>Qualité de la décision : contestation du calcul, application des exonérations, réduction..</a:t>
            </a:r>
          </a:p>
          <a:p>
            <a:pPr marL="0" indent="0">
              <a:buNone/>
            </a:pPr>
            <a:r>
              <a:rPr lang="fr-BE" sz="2000" b="1" i="1" dirty="0">
                <a:solidFill>
                  <a:schemeClr val="accent1">
                    <a:lumMod val="50000"/>
                  </a:schemeClr>
                </a:solidFill>
              </a:rPr>
              <a:t>Par exemple </a:t>
            </a:r>
            <a:r>
              <a:rPr lang="fr-BE" sz="2000" i="1" dirty="0">
                <a:solidFill>
                  <a:schemeClr val="accent1">
                    <a:lumMod val="50000"/>
                  </a:schemeClr>
                </a:solidFill>
              </a:rPr>
              <a:t>: on me réclame deux fois la même taxe, j’ai payé une dette avant de contester (erreur extrait de rôle), etc.</a:t>
            </a:r>
          </a:p>
          <a:p>
            <a:pPr marL="914400" lvl="1" indent="-457200">
              <a:buAutoNum type="arabicParenR"/>
              <a:defRPr/>
            </a:pPr>
            <a:r>
              <a:rPr kumimoji="0" lang="fr-BE"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1</a:t>
            </a:r>
            <a:r>
              <a:rPr kumimoji="0" lang="fr-BE" b="0" i="0" u="none" strike="noStrike" kern="1200" cap="none" spc="0" normalizeH="0" baseline="30000" noProof="0" dirty="0">
                <a:ln>
                  <a:noFill/>
                </a:ln>
                <a:solidFill>
                  <a:schemeClr val="accent1">
                    <a:lumMod val="50000"/>
                  </a:schemeClr>
                </a:solidFill>
                <a:effectLst/>
                <a:uLnTx/>
                <a:uFillTx/>
                <a:latin typeface="Calibri" panose="020F0502020204030204"/>
                <a:ea typeface="+mn-ea"/>
                <a:cs typeface="+mn-cs"/>
              </a:rPr>
              <a:t>ère</a:t>
            </a:r>
            <a:r>
              <a:rPr kumimoji="0" lang="fr-BE"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ligne : </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via formulaire de contact</a:t>
            </a:r>
            <a:r>
              <a:rPr lang="fr-BE" sz="2000" dirty="0">
                <a:solidFill>
                  <a:schemeClr val="accent1">
                    <a:lumMod val="50000"/>
                  </a:schemeClr>
                </a:solidFill>
                <a:latin typeface="Calibri" panose="020F0502020204030204"/>
              </a:rPr>
              <a:t> (</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https://fiscalite.brussels/fr/contact</a:t>
            </a:r>
            <a:r>
              <a:rPr lang="fr-BE" sz="2000" dirty="0">
                <a:solidFill>
                  <a:schemeClr val="accent1">
                    <a:lumMod val="50000"/>
                  </a:schemeClr>
                </a:solidFill>
                <a:latin typeface="Calibri" panose="020F0502020204030204"/>
              </a:rPr>
              <a:t>) ou </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recours administratif indiqué sur la décision </a:t>
            </a:r>
            <a:endParaRPr kumimoji="0" lang="fr-BE" sz="18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endParaRPr>
          </a:p>
          <a:p>
            <a:pPr marL="914400" lvl="1" indent="-457200">
              <a:buAutoNum type="arabicParenR"/>
              <a:defRPr/>
            </a:pPr>
            <a:r>
              <a:rPr lang="fr-BE" dirty="0">
                <a:solidFill>
                  <a:schemeClr val="accent1">
                    <a:lumMod val="50000"/>
                  </a:schemeClr>
                </a:solidFill>
                <a:latin typeface="Calibri" panose="020F0502020204030204"/>
              </a:rPr>
              <a:t>Médiatrice Bruxelloise </a:t>
            </a:r>
          </a:p>
          <a:p>
            <a:pPr lvl="2">
              <a:defRPr/>
            </a:pPr>
            <a:r>
              <a:rPr lang="fr-BE" dirty="0">
                <a:solidFill>
                  <a:schemeClr val="accent1">
                    <a:lumMod val="50000"/>
                  </a:schemeClr>
                </a:solidFill>
                <a:latin typeface="Calibri" panose="020F0502020204030204"/>
              </a:rPr>
              <a:t>après contact 1</a:t>
            </a:r>
            <a:r>
              <a:rPr lang="fr-BE" baseline="30000" dirty="0">
                <a:solidFill>
                  <a:schemeClr val="accent1">
                    <a:lumMod val="50000"/>
                  </a:schemeClr>
                </a:solidFill>
                <a:latin typeface="Calibri" panose="020F0502020204030204"/>
              </a:rPr>
              <a:t>e</a:t>
            </a:r>
            <a:r>
              <a:rPr lang="fr-BE" dirty="0">
                <a:solidFill>
                  <a:schemeClr val="accent1">
                    <a:lumMod val="50000"/>
                  </a:schemeClr>
                </a:solidFill>
                <a:latin typeface="Calibri" panose="020F0502020204030204"/>
              </a:rPr>
              <a:t> ligne ou décision sur le recours administratif </a:t>
            </a:r>
          </a:p>
          <a:p>
            <a:pPr lvl="2">
              <a:defRPr/>
            </a:pPr>
            <a:r>
              <a:rPr lang="fr-BE" dirty="0">
                <a:solidFill>
                  <a:schemeClr val="accent1">
                    <a:lumMod val="50000"/>
                  </a:schemeClr>
                </a:solidFill>
                <a:latin typeface="Calibri" panose="020F0502020204030204"/>
              </a:rPr>
              <a:t>intervention en cas d’erreur</a:t>
            </a:r>
          </a:p>
          <a:p>
            <a:pPr lvl="2">
              <a:defRPr/>
            </a:pPr>
            <a:r>
              <a:rPr lang="fr-BE" dirty="0">
                <a:solidFill>
                  <a:schemeClr val="accent1">
                    <a:lumMod val="50000"/>
                  </a:schemeClr>
                </a:solidFill>
                <a:latin typeface="Calibri" panose="020F0502020204030204"/>
              </a:rPr>
              <a:t>amélioration de l’information active</a:t>
            </a:r>
          </a:p>
        </p:txBody>
      </p:sp>
      <p:sp>
        <p:nvSpPr>
          <p:cNvPr id="10" name="ZoneTexte 9">
            <a:extLst>
              <a:ext uri="{FF2B5EF4-FFF2-40B4-BE49-F238E27FC236}">
                <a16:creationId xmlns:a16="http://schemas.microsoft.com/office/drawing/2014/main" id="{F166E9EA-A841-4277-BFF2-9990D668C654}"/>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F955591C-E408-4174-B076-F4879238D018}"/>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13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montant indu</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86127"/>
            <a:ext cx="10662714" cy="4022023"/>
          </a:xfrm>
        </p:spPr>
        <p:txBody>
          <a:bodyPr anchor="t">
            <a:noAutofit/>
          </a:bodyPr>
          <a:lstStyle/>
          <a:p>
            <a:pPr marL="0" indent="0">
              <a:buNone/>
              <a:defRPr/>
            </a:pPr>
            <a:r>
              <a:rPr lang="fr-BE" sz="2400" b="1" dirty="0">
                <a:solidFill>
                  <a:schemeClr val="accent1">
                    <a:lumMod val="50000"/>
                  </a:schemeClr>
                </a:solidFill>
                <a:latin typeface="Calibri" panose="020F0502020204030204"/>
              </a:rPr>
              <a:t>Qualité du service</a:t>
            </a:r>
          </a:p>
          <a:p>
            <a:pPr marL="0" indent="0">
              <a:buNone/>
              <a:defRPr/>
            </a:pPr>
            <a:r>
              <a:rPr kumimoji="0" lang="fr-BE" sz="2000" b="1"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Par exemple </a:t>
            </a:r>
            <a:r>
              <a:rPr kumimoji="0" lang="fr-BE" sz="2000" b="0"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délai d’attente pour le remboursement, aucunes réponses à mes sollicitations, etc.</a:t>
            </a:r>
          </a:p>
          <a:p>
            <a:pPr marL="457200" lvl="1" indent="0">
              <a:buNone/>
              <a:defRPr/>
            </a:pPr>
            <a:r>
              <a:rPr lang="fr-BE" dirty="0">
                <a:solidFill>
                  <a:schemeClr val="accent1">
                    <a:lumMod val="50000"/>
                  </a:schemeClr>
                </a:solidFill>
                <a:latin typeface="Calibri" panose="020F0502020204030204"/>
              </a:rPr>
              <a:t>1) 1</a:t>
            </a:r>
            <a:r>
              <a:rPr lang="fr-BE" baseline="30000" dirty="0">
                <a:solidFill>
                  <a:schemeClr val="accent1">
                    <a:lumMod val="50000"/>
                  </a:schemeClr>
                </a:solidFill>
                <a:latin typeface="Calibri" panose="020F0502020204030204"/>
              </a:rPr>
              <a:t>ère</a:t>
            </a:r>
            <a:r>
              <a:rPr lang="fr-BE" dirty="0">
                <a:solidFill>
                  <a:schemeClr val="accent1">
                    <a:lumMod val="50000"/>
                  </a:schemeClr>
                </a:solidFill>
                <a:latin typeface="Calibri" panose="020F0502020204030204"/>
              </a:rPr>
              <a:t> ligne : </a:t>
            </a:r>
            <a:r>
              <a:rPr lang="fr-BE" sz="2000" dirty="0">
                <a:solidFill>
                  <a:schemeClr val="accent1">
                    <a:lumMod val="50000"/>
                  </a:schemeClr>
                </a:solidFill>
                <a:latin typeface="Calibri" panose="020F0502020204030204"/>
              </a:rPr>
              <a:t>services des plaintes interne de BF via </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formulaire plainte </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fr-FR" sz="20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Formulaire de plainte - </a:t>
            </a:r>
            <a:r>
              <a:rPr kumimoji="0" lang="fr-FR" sz="2000" b="0" i="0" u="sng" strike="noStrike" kern="1200" cap="none" spc="0" normalizeH="0" baseline="0" noProof="0" dirty="0" err="1">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fiscalite.brussels</a:t>
            </a:r>
            <a:r>
              <a:rPr kumimoji="0" lang="fr-FR" sz="2000" b="0" i="0" u="sng"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ou par courriel </a:t>
            </a:r>
            <a:r>
              <a:rPr kumimoji="0" lang="fr-FR" sz="2000" b="0" i="0" u="sng" strike="noStrike" kern="1200" cap="none" spc="0" normalizeH="0" baseline="0" noProof="0" dirty="0" err="1">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klachten-plaintes.bf@fisc.brussels</a:t>
            </a:r>
            <a:r>
              <a:rPr kumimoji="0" lang="fr-FR" sz="2000" b="0" i="0" u="sng"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lang="fr-FR" sz="2800" dirty="0">
              <a:solidFill>
                <a:schemeClr val="accent1">
                  <a:lumMod val="50000"/>
                </a:schemeClr>
              </a:solidFill>
              <a:latin typeface="Calibri" panose="020F0502020204030204" pitchFamily="34" charset="0"/>
              <a:cs typeface="Times New Roman" panose="02020603050405020304" pitchFamily="18" charset="0"/>
            </a:endParaRPr>
          </a:p>
          <a:p>
            <a:pPr marL="457200" lvl="1" indent="0">
              <a:buNone/>
              <a:defRPr/>
            </a:pPr>
            <a:r>
              <a:rPr lang="fr-FR" dirty="0">
                <a:solidFill>
                  <a:schemeClr val="accent1">
                    <a:lumMod val="50000"/>
                  </a:schemeClr>
                </a:solidFill>
                <a:latin typeface="Calibri" panose="020F0502020204030204" pitchFamily="34" charset="0"/>
                <a:cs typeface="Times New Roman" panose="02020603050405020304" pitchFamily="18" charset="0"/>
              </a:rPr>
              <a:t>2) Médiatrice Bruxelloise</a:t>
            </a: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délai raisonnable (nb : p</a:t>
            </a:r>
            <a:r>
              <a:rPr kumimoji="0" lang="fr-FR" b="0" i="0" strike="noStrike" kern="1200" cap="none" spc="0" normalizeH="0" baseline="0" noProof="0" dirty="0">
                <a:ln>
                  <a:noFill/>
                </a:ln>
                <a:solidFill>
                  <a:schemeClr val="accent1">
                    <a:lumMod val="50000"/>
                  </a:schemeClr>
                </a:solidFill>
                <a:effectLst/>
                <a:uLnTx/>
                <a:uFillTx/>
                <a:latin typeface="Calibri" panose="020F0502020204030204" pitchFamily="34" charset="0"/>
                <a:ea typeface="+mn-ea"/>
                <a:cs typeface="Times New Roman" panose="02020603050405020304" pitchFamily="18" charset="0"/>
              </a:rPr>
              <a:t>as de </a:t>
            </a:r>
            <a:r>
              <a:rPr kumimoji="0" lang="fr-FR" b="0" i="0" strike="noStrike" kern="1200" cap="none" spc="0" normalizeH="0" baseline="0" noProof="0" dirty="0" err="1">
                <a:ln>
                  <a:noFill/>
                </a:ln>
                <a:solidFill>
                  <a:schemeClr val="accent1">
                    <a:lumMod val="50000"/>
                  </a:schemeClr>
                </a:solidFill>
                <a:effectLst/>
                <a:uLnTx/>
                <a:uFillTx/>
                <a:latin typeface="Calibri" panose="020F0502020204030204" pitchFamily="34" charset="0"/>
                <a:ea typeface="+mn-ea"/>
                <a:cs typeface="Times New Roman" panose="02020603050405020304" pitchFamily="18" charset="0"/>
              </a:rPr>
              <a:t>remboursem</a:t>
            </a:r>
            <a:r>
              <a:rPr lang="fr-FR" dirty="0" err="1">
                <a:solidFill>
                  <a:schemeClr val="accent1">
                    <a:lumMod val="50000"/>
                  </a:schemeClr>
                </a:solidFill>
                <a:latin typeface="Calibri" panose="020F0502020204030204" pitchFamily="34" charset="0"/>
                <a:cs typeface="Times New Roman" panose="02020603050405020304" pitchFamily="18" charset="0"/>
              </a:rPr>
              <a:t>ent</a:t>
            </a:r>
            <a:r>
              <a:rPr lang="fr-FR" dirty="0">
                <a:solidFill>
                  <a:schemeClr val="accent1">
                    <a:lumMod val="50000"/>
                  </a:schemeClr>
                </a:solidFill>
                <a:latin typeface="Calibri" panose="020F0502020204030204" pitchFamily="34" charset="0"/>
                <a:cs typeface="Times New Roman" panose="02020603050405020304" pitchFamily="18" charset="0"/>
              </a:rPr>
              <a:t> plus rapide en cas de problème structurel)</a:t>
            </a:r>
            <a:endParaRPr kumimoji="0" lang="fr-BE" b="0" i="0" strike="noStrike" kern="1200" cap="none" spc="0" normalizeH="0" baseline="0" noProof="0" dirty="0">
              <a:ln>
                <a:noFill/>
              </a:ln>
              <a:solidFill>
                <a:schemeClr val="accent1">
                  <a:lumMod val="50000"/>
                </a:schemeClr>
              </a:solidFill>
              <a:effectLst/>
              <a:uLnTx/>
              <a:uFillTx/>
              <a:latin typeface="Calibri" panose="020F0502020204030204"/>
              <a:ea typeface="+mn-ea"/>
              <a:cs typeface="+mn-cs"/>
            </a:endParaRP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accès approprié </a:t>
            </a: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courtoisie</a:t>
            </a: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information </a:t>
            </a: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coordination BF avec autres administrations</a:t>
            </a:r>
            <a:endParaRPr lang="fr-BE" sz="2400" dirty="0">
              <a:solidFill>
                <a:schemeClr val="accent1">
                  <a:lumMod val="50000"/>
                </a:schemeClr>
              </a:solidFill>
            </a:endParaRPr>
          </a:p>
        </p:txBody>
      </p:sp>
      <p:sp>
        <p:nvSpPr>
          <p:cNvPr id="10" name="ZoneTexte 9">
            <a:extLst>
              <a:ext uri="{FF2B5EF4-FFF2-40B4-BE49-F238E27FC236}">
                <a16:creationId xmlns:a16="http://schemas.microsoft.com/office/drawing/2014/main" id="{632BEFF5-3E04-4B78-8E70-772EFC30D916}"/>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B4C92CB6-BABC-401D-BC76-E92311302BD9}"/>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450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plan de paiement</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86127"/>
            <a:ext cx="10235050" cy="4022023"/>
          </a:xfrm>
        </p:spPr>
        <p:txBody>
          <a:bodyPr anchor="t">
            <a:noAutofit/>
          </a:bodyPr>
          <a:lstStyle/>
          <a:p>
            <a:pPr marL="0" indent="0">
              <a:buNone/>
            </a:pPr>
            <a:r>
              <a:rPr lang="fr-BE" sz="2400" b="1" dirty="0">
                <a:solidFill>
                  <a:schemeClr val="accent1">
                    <a:lumMod val="50000"/>
                  </a:schemeClr>
                </a:solidFill>
              </a:rPr>
              <a:t>Qualité d’une décision (motivation, proportionnalité)</a:t>
            </a:r>
          </a:p>
          <a:p>
            <a:pPr marL="0" indent="0">
              <a:buNone/>
            </a:pPr>
            <a:r>
              <a:rPr lang="fr-BE" sz="2000" b="1" i="1" dirty="0">
                <a:solidFill>
                  <a:schemeClr val="accent1">
                    <a:lumMod val="50000"/>
                  </a:schemeClr>
                </a:solidFill>
              </a:rPr>
              <a:t>Par exemple </a:t>
            </a:r>
            <a:r>
              <a:rPr lang="fr-BE" sz="2000" i="1" dirty="0">
                <a:solidFill>
                  <a:schemeClr val="accent1">
                    <a:lumMod val="50000"/>
                  </a:schemeClr>
                </a:solidFill>
              </a:rPr>
              <a:t>: refus alors que je n’ai pas de dettes ouvertes, refus d’accorder un plan de paiement supérieur à 4 mois, etc.</a:t>
            </a:r>
          </a:p>
          <a:p>
            <a:pPr marL="457200" lvl="1" indent="0">
              <a:buNone/>
            </a:pPr>
            <a:r>
              <a:rPr kumimoji="0" lang="fr-BE" sz="2400" b="0" i="0" u="none" strike="noStrike" kern="1200" cap="none" spc="0" normalizeH="0" baseline="0" noProof="0" dirty="0">
                <a:ln>
                  <a:noFill/>
                </a:ln>
                <a:solidFill>
                  <a:schemeClr val="accent1">
                    <a:lumMod val="50000"/>
                  </a:schemeClr>
                </a:solidFill>
                <a:effectLst/>
                <a:uLnTx/>
                <a:uFillTx/>
                <a:ea typeface="+mn-ea"/>
                <a:cs typeface="+mn-cs"/>
              </a:rPr>
              <a:t>1) 1</a:t>
            </a:r>
            <a:r>
              <a:rPr kumimoji="0" lang="fr-BE" sz="2400" b="0" i="0" u="none" strike="noStrike" kern="1200" cap="none" spc="0" normalizeH="0" baseline="30000" noProof="0" dirty="0">
                <a:ln>
                  <a:noFill/>
                </a:ln>
                <a:solidFill>
                  <a:schemeClr val="accent1">
                    <a:lumMod val="50000"/>
                  </a:schemeClr>
                </a:solidFill>
                <a:effectLst/>
                <a:uLnTx/>
                <a:uFillTx/>
                <a:ea typeface="+mn-ea"/>
                <a:cs typeface="+mn-cs"/>
              </a:rPr>
              <a:t>ère</a:t>
            </a:r>
            <a:r>
              <a:rPr kumimoji="0" lang="fr-BE" sz="2400" b="0" i="0" u="none" strike="noStrike" kern="1200" cap="none" spc="0" normalizeH="0" baseline="0" noProof="0" dirty="0">
                <a:ln>
                  <a:noFill/>
                </a:ln>
                <a:solidFill>
                  <a:schemeClr val="accent1">
                    <a:lumMod val="50000"/>
                  </a:schemeClr>
                </a:solidFill>
                <a:effectLst/>
                <a:uLnTx/>
                <a:uFillTx/>
                <a:ea typeface="+mn-ea"/>
                <a:cs typeface="+mn-cs"/>
              </a:rPr>
              <a:t> ligne : </a:t>
            </a:r>
            <a:r>
              <a:rPr lang="fr-BE" sz="2000" b="1" dirty="0">
                <a:solidFill>
                  <a:schemeClr val="accent1">
                    <a:lumMod val="50000"/>
                  </a:schemeClr>
                </a:solidFill>
              </a:rPr>
              <a:t>gestionnaire du dossier </a:t>
            </a:r>
            <a:r>
              <a:rPr lang="fr-BE" sz="2000" dirty="0">
                <a:solidFill>
                  <a:schemeClr val="accent1">
                    <a:lumMod val="50000"/>
                  </a:schemeClr>
                </a:solidFill>
              </a:rPr>
              <a:t>(coordonnées sur la décision de refus) ou </a:t>
            </a:r>
            <a:r>
              <a:rPr lang="fr-BE" sz="2000" b="1" dirty="0">
                <a:solidFill>
                  <a:schemeClr val="accent1">
                    <a:lumMod val="50000"/>
                  </a:schemeClr>
                </a:solidFill>
              </a:rPr>
              <a:t>service de plaintes </a:t>
            </a:r>
            <a:r>
              <a:rPr lang="fr-BE" sz="2000" dirty="0">
                <a:solidFill>
                  <a:schemeClr val="accent1">
                    <a:lumMod val="50000"/>
                  </a:schemeClr>
                </a:solidFill>
              </a:rPr>
              <a:t>interne de BF </a:t>
            </a:r>
            <a:r>
              <a:rPr kumimoji="0" lang="fr-BE" sz="2000" b="0" i="0" u="none" strike="noStrike" kern="1200" cap="none" spc="0" normalizeH="0" baseline="0" noProof="0" dirty="0">
                <a:ln>
                  <a:noFill/>
                </a:ln>
                <a:solidFill>
                  <a:schemeClr val="accent1">
                    <a:lumMod val="50000"/>
                  </a:schemeClr>
                </a:solidFill>
                <a:effectLst/>
                <a:uLnTx/>
                <a:uFillTx/>
                <a:ea typeface="+mn-ea"/>
                <a:cs typeface="+mn-cs"/>
              </a:rPr>
              <a:t>via formulaire plainte </a:t>
            </a:r>
            <a:r>
              <a:rPr kumimoji="0" lang="fr-BE" sz="2000" b="0" i="0" u="none" strike="noStrike" kern="1200" cap="none" spc="0" normalizeH="0" baseline="0" noProof="0" dirty="0">
                <a:ln>
                  <a:noFill/>
                </a:ln>
                <a:solidFill>
                  <a:schemeClr val="accent1">
                    <a:lumMod val="50000"/>
                  </a:schemeClr>
                </a:solidFill>
                <a:effectLst/>
                <a:uLnTx/>
                <a:uFillTx/>
                <a:ea typeface="Calibri" panose="020F0502020204030204" pitchFamily="34" charset="0"/>
                <a:cs typeface="Times New Roman" panose="02020603050405020304" pitchFamily="18" charset="0"/>
              </a:rPr>
              <a:t>( </a:t>
            </a:r>
            <a:r>
              <a:rPr kumimoji="0" lang="fr-FR" sz="2000" b="0" i="0" u="sng" strike="noStrike" kern="1200" cap="none" spc="0" normalizeH="0" baseline="0" noProof="0" dirty="0">
                <a:ln>
                  <a:noFill/>
                </a:ln>
                <a:solidFill>
                  <a:srgbClr val="0563C1"/>
                </a:solidFill>
                <a:effectLst/>
                <a:uLnTx/>
                <a:uFillTx/>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Formulaire de plainte - Bruxelles Fiscalité (</a:t>
            </a:r>
            <a:r>
              <a:rPr kumimoji="0" lang="fr-FR" sz="2000" b="0" i="0" u="sng" strike="noStrike" kern="1200" cap="none" spc="0" normalizeH="0" baseline="0" noProof="0" dirty="0" err="1">
                <a:ln>
                  <a:noFill/>
                </a:ln>
                <a:solidFill>
                  <a:srgbClr val="0563C1"/>
                </a:solidFill>
                <a:effectLst/>
                <a:uLnTx/>
                <a:uFillTx/>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fiscalite.brussels</a:t>
            </a:r>
            <a:r>
              <a:rPr kumimoji="0" lang="fr-FR" sz="2000" b="0" i="0" u="sng" strike="noStrike" kern="1200" cap="none" spc="0" normalizeH="0" baseline="0" noProof="0" dirty="0">
                <a:ln>
                  <a:noFill/>
                </a:ln>
                <a:solidFill>
                  <a:schemeClr val="accent1">
                    <a:lumMod val="50000"/>
                  </a:schemeClr>
                </a:solidFill>
                <a:effectLst/>
                <a:uLnTx/>
                <a:uFillTx/>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kumimoji="0" lang="fr-BE" sz="2000" b="0" i="0" u="none" strike="noStrike" kern="1200" cap="none" spc="0" normalizeH="0" baseline="0" noProof="0" dirty="0">
                <a:ln>
                  <a:noFill/>
                </a:ln>
                <a:solidFill>
                  <a:schemeClr val="accent1">
                    <a:lumMod val="50000"/>
                  </a:schemeClr>
                </a:solidFill>
                <a:effectLst/>
                <a:uLnTx/>
                <a:uFillTx/>
                <a:ea typeface="+mn-ea"/>
                <a:cs typeface="+mn-cs"/>
              </a:rPr>
              <a:t> ou par </a:t>
            </a:r>
            <a:r>
              <a:rPr kumimoji="0" lang="fr-BE" sz="2000" i="0" u="none" strike="noStrike" kern="1200" cap="none" spc="0" normalizeH="0" baseline="0" noProof="0" dirty="0">
                <a:ln>
                  <a:noFill/>
                </a:ln>
                <a:solidFill>
                  <a:schemeClr val="accent1">
                    <a:lumMod val="50000"/>
                  </a:schemeClr>
                </a:solidFill>
                <a:effectLst/>
                <a:uLnTx/>
                <a:uFillTx/>
                <a:ea typeface="+mn-ea"/>
                <a:cs typeface="+mn-cs"/>
              </a:rPr>
              <a:t>courriel</a:t>
            </a:r>
            <a:r>
              <a:rPr kumimoji="0" lang="fr-BE" sz="2000" b="0" i="0" u="none" strike="noStrike" kern="1200" cap="none" spc="0" normalizeH="0" baseline="0" noProof="0" dirty="0">
                <a:ln>
                  <a:noFill/>
                </a:ln>
                <a:solidFill>
                  <a:schemeClr val="accent1">
                    <a:lumMod val="50000"/>
                  </a:schemeClr>
                </a:solidFill>
                <a:effectLst/>
                <a:uLnTx/>
                <a:uFillTx/>
                <a:ea typeface="+mn-ea"/>
                <a:cs typeface="+mn-cs"/>
              </a:rPr>
              <a:t> </a:t>
            </a:r>
            <a:r>
              <a:rPr kumimoji="0" lang="fr-FR" sz="2000" b="0" i="0" u="sng" strike="noStrike" kern="1200" cap="none" spc="0" normalizeH="0" baseline="0" noProof="0" dirty="0" err="1">
                <a:ln>
                  <a:noFill/>
                </a:ln>
                <a:solidFill>
                  <a:schemeClr val="accent1">
                    <a:lumMod val="50000"/>
                  </a:schemeClr>
                </a:solidFill>
                <a:effectLst/>
                <a:uLnTx/>
                <a:uFillTx/>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klachten-plaintes.bf@fisc.brussels</a:t>
            </a:r>
            <a:endParaRPr lang="fr-BE" sz="2000" dirty="0">
              <a:solidFill>
                <a:schemeClr val="accent1">
                  <a:lumMod val="50000"/>
                </a:schemeClr>
              </a:solidFill>
            </a:endParaRPr>
          </a:p>
          <a:p>
            <a:pPr marL="457200" lvl="1" indent="0">
              <a:buNone/>
              <a:defRPr/>
            </a:pPr>
            <a:r>
              <a:rPr lang="fr-BE" dirty="0">
                <a:solidFill>
                  <a:schemeClr val="accent1">
                    <a:lumMod val="50000"/>
                  </a:schemeClr>
                </a:solidFill>
              </a:rPr>
              <a:t>2) Médiatrice Bruxelloise </a:t>
            </a:r>
          </a:p>
          <a:p>
            <a:pPr lvl="2">
              <a:defRPr/>
            </a:pPr>
            <a:r>
              <a:rPr lang="fr-BE" dirty="0">
                <a:solidFill>
                  <a:schemeClr val="accent1">
                    <a:lumMod val="50000"/>
                  </a:schemeClr>
                </a:solidFill>
              </a:rPr>
              <a:t>analyse la raison du refus (erreur, mauvaise application des instructions administratives)</a:t>
            </a:r>
          </a:p>
          <a:p>
            <a:pPr lvl="2">
              <a:defRPr/>
            </a:pPr>
            <a:r>
              <a:rPr lang="fr-BE" dirty="0">
                <a:solidFill>
                  <a:schemeClr val="accent1">
                    <a:lumMod val="50000"/>
                  </a:schemeClr>
                </a:solidFill>
              </a:rPr>
              <a:t>vérifie si motivation adéquate (raisonnable et proportionnée)</a:t>
            </a:r>
          </a:p>
          <a:p>
            <a:pPr marL="914400" lvl="2" indent="0">
              <a:buNone/>
              <a:defRPr/>
            </a:pPr>
            <a:r>
              <a:rPr lang="fr-BE" dirty="0">
                <a:solidFill>
                  <a:schemeClr val="accent1">
                    <a:lumMod val="50000"/>
                  </a:schemeClr>
                </a:solidFill>
              </a:rPr>
              <a:t>Nb : ne négocie pas de plan de paiement</a:t>
            </a:r>
          </a:p>
          <a:p>
            <a:endParaRPr lang="fr-BE" sz="2400" dirty="0">
              <a:solidFill>
                <a:schemeClr val="accent1">
                  <a:lumMod val="50000"/>
                </a:schemeClr>
              </a:solidFill>
            </a:endParaRPr>
          </a:p>
        </p:txBody>
      </p:sp>
      <p:sp>
        <p:nvSpPr>
          <p:cNvPr id="10" name="ZoneTexte 9">
            <a:extLst>
              <a:ext uri="{FF2B5EF4-FFF2-40B4-BE49-F238E27FC236}">
                <a16:creationId xmlns:a16="http://schemas.microsoft.com/office/drawing/2014/main" id="{7D354891-7538-4A86-8EA3-14B1C2114B4F}"/>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4FADBCF6-7020-4181-A726-E8898CDCA42C}"/>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3699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plan de paiement</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16765" y="2177171"/>
            <a:ext cx="9708995" cy="4039933"/>
          </a:xfrm>
        </p:spPr>
        <p:txBody>
          <a:bodyPr anchor="t">
            <a:noAutofit/>
          </a:bodyPr>
          <a:lstStyle/>
          <a:p>
            <a:pPr marL="0" indent="0">
              <a:buNone/>
              <a:defRPr/>
            </a:pPr>
            <a:r>
              <a:rPr lang="fr-BE" sz="2400" b="1" dirty="0">
                <a:solidFill>
                  <a:schemeClr val="accent1">
                    <a:lumMod val="50000"/>
                  </a:schemeClr>
                </a:solidFill>
                <a:latin typeface="Calibri" panose="020F0502020204030204"/>
              </a:rPr>
              <a:t>Qualité du service</a:t>
            </a:r>
          </a:p>
          <a:p>
            <a:pPr marL="0" indent="0">
              <a:buNone/>
              <a:defRPr/>
            </a:pPr>
            <a:r>
              <a:rPr kumimoji="0" lang="fr-BE" sz="2000" b="1"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Par exemple </a:t>
            </a:r>
            <a:r>
              <a:rPr kumimoji="0" lang="fr-BE" sz="2000" b="0"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je n’arrive pas à introduire une demande de plan de paiement, je n’obtiens pas de réponse, etc.</a:t>
            </a:r>
          </a:p>
          <a:p>
            <a:pPr marL="457200" lvl="1" indent="0">
              <a:buNone/>
              <a:defRPr/>
            </a:pPr>
            <a:r>
              <a:rPr lang="fr-BE" dirty="0">
                <a:solidFill>
                  <a:schemeClr val="accent1">
                    <a:lumMod val="50000"/>
                  </a:schemeClr>
                </a:solidFill>
                <a:latin typeface="Calibri" panose="020F0502020204030204"/>
              </a:rPr>
              <a:t>1) 1</a:t>
            </a:r>
            <a:r>
              <a:rPr lang="fr-BE" baseline="30000" dirty="0">
                <a:solidFill>
                  <a:schemeClr val="accent1">
                    <a:lumMod val="50000"/>
                  </a:schemeClr>
                </a:solidFill>
                <a:latin typeface="Calibri" panose="020F0502020204030204"/>
              </a:rPr>
              <a:t>ère</a:t>
            </a:r>
            <a:r>
              <a:rPr lang="fr-BE" dirty="0">
                <a:solidFill>
                  <a:schemeClr val="accent1">
                    <a:lumMod val="50000"/>
                  </a:schemeClr>
                </a:solidFill>
                <a:latin typeface="Calibri" panose="020F0502020204030204"/>
              </a:rPr>
              <a:t> ligne : </a:t>
            </a:r>
            <a:r>
              <a:rPr lang="fr-BE" sz="2000" dirty="0">
                <a:solidFill>
                  <a:schemeClr val="accent1">
                    <a:lumMod val="50000"/>
                  </a:schemeClr>
                </a:solidFill>
                <a:latin typeface="Calibri" panose="020F0502020204030204"/>
              </a:rPr>
              <a:t>services des plaintes interne de BF via </a:t>
            </a:r>
            <a:r>
              <a:rPr kumimoji="0" lang="fr-BE" sz="2000" b="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formulaire plainte </a:t>
            </a:r>
            <a:r>
              <a:rPr kumimoji="0" lang="fr-BE" sz="2000" b="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fr-FR" sz="2000" b="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Formulaire de plainte (</a:t>
            </a:r>
            <a:r>
              <a:rPr kumimoji="0" lang="fr-FR" sz="2000" b="0" u="sng" strike="noStrike" kern="1200" cap="none" spc="0" normalizeH="0" baseline="0" noProof="0" dirty="0" err="1">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fiscalite.brussels</a:t>
            </a:r>
            <a:r>
              <a:rPr kumimoji="0" lang="fr-FR" sz="2000" b="0" u="sng"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kumimoji="0" lang="fr-BE" sz="2000" b="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ou par courriel </a:t>
            </a:r>
            <a:r>
              <a:rPr kumimoji="0" lang="fr-FR" sz="2000" b="0" u="sng" strike="noStrike" kern="1200" cap="none" spc="0" normalizeH="0" baseline="0" noProof="0" dirty="0" err="1">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klachten-plaintes.bf@fisc.brussels</a:t>
            </a:r>
            <a:endParaRPr kumimoji="0" lang="fr-FR" sz="2000" b="0" u="sng"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lvl="1" indent="0">
              <a:buNone/>
              <a:defRPr/>
            </a:pPr>
            <a:r>
              <a:rPr lang="fr-FR" dirty="0">
                <a:solidFill>
                  <a:schemeClr val="accent1">
                    <a:lumMod val="50000"/>
                  </a:schemeClr>
                </a:solidFill>
                <a:latin typeface="Calibri" panose="020F0502020204030204" pitchFamily="34" charset="0"/>
                <a:cs typeface="Times New Roman" panose="02020603050405020304" pitchFamily="18" charset="0"/>
              </a:rPr>
              <a:t>2) Médiatrice Bruxelloise </a:t>
            </a: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délai raisonnable </a:t>
            </a: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accès approprié </a:t>
            </a: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courtoisie</a:t>
            </a:r>
          </a:p>
          <a:p>
            <a:pPr lvl="2">
              <a:defRPr/>
            </a:pPr>
            <a:r>
              <a:rPr lang="fr-FR" dirty="0">
                <a:solidFill>
                  <a:schemeClr val="accent1">
                    <a:lumMod val="50000"/>
                  </a:schemeClr>
                </a:solidFill>
                <a:latin typeface="Calibri" panose="020F0502020204030204" pitchFamily="34" charset="0"/>
                <a:cs typeface="Times New Roman" panose="02020603050405020304" pitchFamily="18" charset="0"/>
              </a:rPr>
              <a:t>information </a:t>
            </a:r>
          </a:p>
        </p:txBody>
      </p:sp>
      <p:sp>
        <p:nvSpPr>
          <p:cNvPr id="10" name="ZoneTexte 9">
            <a:extLst>
              <a:ext uri="{FF2B5EF4-FFF2-40B4-BE49-F238E27FC236}">
                <a16:creationId xmlns:a16="http://schemas.microsoft.com/office/drawing/2014/main" id="{492DBF48-475A-44A5-9FD9-980896C9E444}"/>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1C66B3CB-257B-4E10-87DA-23A5D61D500A}"/>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992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234E59-85BB-B100-8F51-88BDFEFD0B36}"/>
              </a:ext>
            </a:extLst>
          </p:cNvPr>
          <p:cNvSpPr>
            <a:spLocks noGrp="1"/>
          </p:cNvSpPr>
          <p:nvPr>
            <p:ph type="title"/>
          </p:nvPr>
        </p:nvSpPr>
        <p:spPr>
          <a:xfrm>
            <a:off x="958506" y="800392"/>
            <a:ext cx="10264697" cy="1212102"/>
          </a:xfrm>
        </p:spPr>
        <p:txBody>
          <a:bodyPr>
            <a:normAutofit/>
          </a:bodyPr>
          <a:lstStyle/>
          <a:p>
            <a:r>
              <a:rPr lang="fr-BE" sz="4000" b="1">
                <a:solidFill>
                  <a:srgbClr val="FFFFFF"/>
                </a:solidFill>
              </a:rPr>
              <a:t>Illustration : </a:t>
            </a:r>
            <a:r>
              <a:rPr lang="fr-BE" sz="4000" b="1" dirty="0">
                <a:solidFill>
                  <a:srgbClr val="FFFFFF"/>
                </a:solidFill>
              </a:rPr>
              <a:t>r</a:t>
            </a:r>
            <a:r>
              <a:rPr lang="fr-BE" sz="4000" b="1">
                <a:solidFill>
                  <a:srgbClr val="FFFFFF"/>
                </a:solidFill>
              </a:rPr>
              <a:t>ecouvrement </a:t>
            </a:r>
            <a:r>
              <a:rPr lang="fr-BE" sz="4000" b="1" dirty="0">
                <a:solidFill>
                  <a:srgbClr val="FFFFFF"/>
                </a:solidFill>
              </a:rPr>
              <a:t>forcé</a:t>
            </a:r>
          </a:p>
        </p:txBody>
      </p:sp>
      <p:sp>
        <p:nvSpPr>
          <p:cNvPr id="3" name="Espace réservé du contenu 2">
            <a:extLst>
              <a:ext uri="{FF2B5EF4-FFF2-40B4-BE49-F238E27FC236}">
                <a16:creationId xmlns:a16="http://schemas.microsoft.com/office/drawing/2014/main" id="{1B2C60C8-3F2B-82E9-7F89-8F6B5EDF39AD}"/>
              </a:ext>
            </a:extLst>
          </p:cNvPr>
          <p:cNvSpPr>
            <a:spLocks noGrp="1"/>
          </p:cNvSpPr>
          <p:nvPr>
            <p:ph idx="1"/>
          </p:nvPr>
        </p:nvSpPr>
        <p:spPr>
          <a:xfrm>
            <a:off x="1320945" y="2186127"/>
            <a:ext cx="10566256" cy="4022023"/>
          </a:xfrm>
        </p:spPr>
        <p:txBody>
          <a:bodyPr anchor="t">
            <a:normAutofit lnSpcReduction="10000"/>
          </a:bodyPr>
          <a:lstStyle/>
          <a:p>
            <a:pPr marL="0" indent="0">
              <a:buNone/>
              <a:defRPr/>
            </a:pPr>
            <a:r>
              <a:rPr lang="fr-BE" sz="2400" b="1" dirty="0">
                <a:solidFill>
                  <a:schemeClr val="accent1">
                    <a:lumMod val="50000"/>
                  </a:schemeClr>
                </a:solidFill>
                <a:latin typeface="Calibri" panose="020F0502020204030204"/>
              </a:rPr>
              <a:t>Qualité du service</a:t>
            </a:r>
          </a:p>
          <a:p>
            <a:pPr marL="0" indent="0">
              <a:buNone/>
              <a:defRPr/>
            </a:pPr>
            <a:r>
              <a:rPr kumimoji="0" lang="fr-BE" sz="2000" b="1"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Par exemple </a:t>
            </a:r>
            <a:r>
              <a:rPr kumimoji="0" lang="fr-BE" sz="2000" b="0"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refus de contact après avoir transmis le dossier à un huissier, </a:t>
            </a:r>
            <a:r>
              <a:rPr lang="fr-BE" sz="2000" i="1" dirty="0">
                <a:solidFill>
                  <a:schemeClr val="accent1">
                    <a:lumMod val="50000"/>
                  </a:schemeClr>
                </a:solidFill>
                <a:latin typeface="Calibri" panose="020F0502020204030204"/>
              </a:rPr>
              <a:t>p</a:t>
            </a:r>
            <a:r>
              <a:rPr kumimoji="0" lang="fr-BE" sz="2000" b="0" i="1" u="none" strike="noStrike" kern="1200" cap="none" spc="0" normalizeH="0" baseline="0" noProof="0" dirty="0" err="1">
                <a:ln>
                  <a:noFill/>
                </a:ln>
                <a:solidFill>
                  <a:schemeClr val="accent1">
                    <a:lumMod val="50000"/>
                  </a:schemeClr>
                </a:solidFill>
                <a:effectLst/>
                <a:uLnTx/>
                <a:uFillTx/>
                <a:latin typeface="Calibri" panose="020F0502020204030204"/>
                <a:ea typeface="+mn-ea"/>
                <a:cs typeface="+mn-cs"/>
              </a:rPr>
              <a:t>rocédure</a:t>
            </a:r>
            <a:r>
              <a:rPr kumimoji="0" lang="fr-BE" sz="2000" b="0"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enclenchée sans mise en demeure, poursuite du recouvrement malgré le paiement, frais disproportionnés, etc.</a:t>
            </a:r>
          </a:p>
          <a:p>
            <a:pPr marL="457200" marR="0" lvl="1" indent="0" algn="l" defTabSz="914400" rtl="0" eaLnBrk="1" fontAlgn="auto" latinLnBrk="0" hangingPunct="1">
              <a:lnSpc>
                <a:spcPct val="90000"/>
              </a:lnSpc>
              <a:spcBef>
                <a:spcPts val="500"/>
              </a:spcBef>
              <a:spcAft>
                <a:spcPts val="0"/>
              </a:spcAft>
              <a:buClrTx/>
              <a:buSzTx/>
              <a:buNone/>
              <a:tabLst/>
              <a:defRPr/>
            </a:pPr>
            <a:r>
              <a:rPr lang="fr-BE" dirty="0">
                <a:solidFill>
                  <a:schemeClr val="accent1">
                    <a:lumMod val="50000"/>
                  </a:schemeClr>
                </a:solidFill>
                <a:latin typeface="Calibri" panose="020F0502020204030204"/>
              </a:rPr>
              <a:t>1) 1</a:t>
            </a:r>
            <a:r>
              <a:rPr lang="fr-BE" baseline="30000" dirty="0">
                <a:solidFill>
                  <a:schemeClr val="accent1">
                    <a:lumMod val="50000"/>
                  </a:schemeClr>
                </a:solidFill>
                <a:latin typeface="Calibri" panose="020F0502020204030204"/>
              </a:rPr>
              <a:t>ère</a:t>
            </a:r>
            <a:r>
              <a:rPr lang="fr-BE" dirty="0">
                <a:solidFill>
                  <a:schemeClr val="accent1">
                    <a:lumMod val="50000"/>
                  </a:schemeClr>
                </a:solidFill>
                <a:latin typeface="Calibri" panose="020F0502020204030204"/>
              </a:rPr>
              <a:t> ligne : </a:t>
            </a:r>
            <a:r>
              <a:rPr lang="fr-BE" sz="2000" dirty="0">
                <a:solidFill>
                  <a:schemeClr val="accent1">
                    <a:lumMod val="50000"/>
                  </a:schemeClr>
                </a:solidFill>
                <a:latin typeface="Calibri" panose="020F0502020204030204"/>
              </a:rPr>
              <a:t>services des plaintes interne de BF via </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formulaire plainte </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fr-FR" sz="20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Formulaire de plainte </a:t>
            </a:r>
            <a:r>
              <a:rPr lang="fr-FR"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a:t>
            </a:r>
            <a:r>
              <a:rPr kumimoji="0" lang="fr-FR" sz="2000" b="0" i="0" u="sng" strike="noStrike" kern="1200" cap="none" spc="0" normalizeH="0" baseline="0" noProof="0" dirty="0" err="1">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fiscalite.brussels</a:t>
            </a:r>
            <a:r>
              <a:rPr kumimoji="0" lang="fr-FR" sz="2000" b="0" i="0" u="sng"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kumimoji="0" lang="fr-BE"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ou par courriel </a:t>
            </a:r>
            <a:r>
              <a:rPr kumimoji="0" lang="fr-FR" sz="2000" b="0" i="0" u="sng" strike="noStrike" kern="1200" cap="none" spc="0" normalizeH="0" baseline="0" noProof="0" dirty="0" err="1">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klachten-plaintes.bf@fisc.brussels</a:t>
            </a:r>
            <a:endParaRPr kumimoji="0" lang="fr-FR" sz="1800" b="0" i="0" u="sng"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90000"/>
              </a:lnSpc>
              <a:spcBef>
                <a:spcPts val="500"/>
              </a:spcBef>
              <a:spcAft>
                <a:spcPts val="0"/>
              </a:spcAft>
              <a:buClrTx/>
              <a:buSzTx/>
              <a:buNone/>
              <a:tabLst/>
              <a:defRPr/>
            </a:pPr>
            <a:r>
              <a:rPr lang="fr-FR" dirty="0">
                <a:solidFill>
                  <a:schemeClr val="accent1">
                    <a:lumMod val="50000"/>
                  </a:schemeClr>
                </a:solidFill>
                <a:latin typeface="Calibri" panose="020F0502020204030204" pitchFamily="34" charset="0"/>
                <a:cs typeface="Times New Roman" panose="02020603050405020304" pitchFamily="18" charset="0"/>
              </a:rPr>
              <a:t>2) Médiatrice Bruxelloise </a:t>
            </a:r>
          </a:p>
          <a:p>
            <a:pPr lvl="2">
              <a:defRPr/>
            </a:pPr>
            <a:r>
              <a:rPr lang="fr-BE" dirty="0">
                <a:solidFill>
                  <a:schemeClr val="accent1">
                    <a:lumMod val="50000"/>
                  </a:schemeClr>
                </a:solidFill>
                <a:latin typeface="Calibri" panose="020F0502020204030204" pitchFamily="34" charset="0"/>
                <a:cs typeface="Times New Roman" panose="02020603050405020304" pitchFamily="18" charset="0"/>
              </a:rPr>
              <a:t>Information</a:t>
            </a:r>
          </a:p>
          <a:p>
            <a:pPr lvl="2">
              <a:defRPr/>
            </a:pPr>
            <a:r>
              <a:rPr lang="fr-BE" dirty="0">
                <a:solidFill>
                  <a:schemeClr val="accent1">
                    <a:lumMod val="50000"/>
                  </a:schemeClr>
                </a:solidFill>
                <a:latin typeface="Calibri" panose="020F0502020204030204" pitchFamily="34" charset="0"/>
                <a:cs typeface="Times New Roman" panose="02020603050405020304" pitchFamily="18" charset="0"/>
              </a:rPr>
              <a:t>Accessibilité</a:t>
            </a:r>
          </a:p>
          <a:p>
            <a:pPr lvl="2">
              <a:defRPr/>
            </a:pPr>
            <a:r>
              <a:rPr lang="fr-BE" dirty="0">
                <a:solidFill>
                  <a:schemeClr val="accent1">
                    <a:lumMod val="50000"/>
                  </a:schemeClr>
                </a:solidFill>
                <a:latin typeface="Calibri" panose="020F0502020204030204" pitchFamily="34" charset="0"/>
                <a:cs typeface="Times New Roman" panose="02020603050405020304" pitchFamily="18" charset="0"/>
              </a:rPr>
              <a:t>Proportionnalité des frais de recouvrement</a:t>
            </a:r>
          </a:p>
          <a:p>
            <a:pPr lvl="2">
              <a:defRPr/>
            </a:pPr>
            <a:r>
              <a:rPr lang="fr-BE" dirty="0">
                <a:solidFill>
                  <a:schemeClr val="accent1">
                    <a:lumMod val="50000"/>
                  </a:schemeClr>
                </a:solidFill>
                <a:latin typeface="Calibri" panose="020F0502020204030204" pitchFamily="34" charset="0"/>
                <a:cs typeface="Times New Roman" panose="02020603050405020304" pitchFamily="18" charset="0"/>
              </a:rPr>
              <a:t>Coordination avec les huissiers </a:t>
            </a:r>
          </a:p>
          <a:p>
            <a:pPr marL="914400" lvl="2" indent="0">
              <a:buNone/>
              <a:defRPr/>
            </a:pPr>
            <a:r>
              <a:rPr lang="fr-BE" dirty="0">
                <a:solidFill>
                  <a:schemeClr val="accent1">
                    <a:lumMod val="50000"/>
                  </a:schemeClr>
                </a:solidFill>
                <a:latin typeface="Calibri" panose="020F0502020204030204" pitchFamily="34" charset="0"/>
                <a:cs typeface="Times New Roman" panose="02020603050405020304" pitchFamily="18" charset="0"/>
              </a:rPr>
              <a:t>Nb : pas compétente à l’encontre des huissiers  -&gt; ombudsman des huissiers: </a:t>
            </a:r>
            <a:r>
              <a:rPr lang="fr-BE" dirty="0">
                <a:solidFill>
                  <a:schemeClr val="accent1">
                    <a:lumMod val="50000"/>
                  </a:schemeClr>
                </a:solidFill>
                <a:latin typeface="Calibri" panose="020F0502020204030204" pitchFamily="34" charset="0"/>
                <a:cs typeface="Times New Roman" panose="02020603050405020304" pitchFamily="18" charset="0"/>
                <a:hlinkClick r:id="rId5"/>
              </a:rPr>
              <a:t>https://www.ombudshuissier.be/</a:t>
            </a:r>
            <a:endParaRPr lang="fr-BE" dirty="0">
              <a:solidFill>
                <a:schemeClr val="accent1">
                  <a:lumMod val="50000"/>
                </a:schemeClr>
              </a:solidFill>
              <a:latin typeface="Calibri" panose="020F0502020204030204" pitchFamily="34" charset="0"/>
              <a:cs typeface="Times New Roman" panose="02020603050405020304" pitchFamily="18" charset="0"/>
            </a:endParaRPr>
          </a:p>
          <a:p>
            <a:pPr marL="914400" lvl="2" indent="0">
              <a:buNone/>
              <a:defRPr/>
            </a:pPr>
            <a:endParaRPr lang="fr-BE" sz="2400" dirty="0">
              <a:solidFill>
                <a:schemeClr val="accent1">
                  <a:lumMod val="50000"/>
                </a:schemeClr>
              </a:solidFill>
            </a:endParaRPr>
          </a:p>
        </p:txBody>
      </p:sp>
      <p:sp>
        <p:nvSpPr>
          <p:cNvPr id="10" name="ZoneTexte 9">
            <a:extLst>
              <a:ext uri="{FF2B5EF4-FFF2-40B4-BE49-F238E27FC236}">
                <a16:creationId xmlns:a16="http://schemas.microsoft.com/office/drawing/2014/main" id="{477383B6-392A-42A2-AA08-0BE52230137E}"/>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10">
            <a:extLst>
              <a:ext uri="{FF2B5EF4-FFF2-40B4-BE49-F238E27FC236}">
                <a16:creationId xmlns:a16="http://schemas.microsoft.com/office/drawing/2014/main" id="{6EAF0327-1486-46DC-9AB3-04D075D01904}"/>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7981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EBA614E-86AA-4272-7CC9-665A186E5A58}"/>
              </a:ext>
            </a:extLst>
          </p:cNvPr>
          <p:cNvSpPr>
            <a:spLocks noGrp="1"/>
          </p:cNvSpPr>
          <p:nvPr>
            <p:ph type="title"/>
          </p:nvPr>
        </p:nvSpPr>
        <p:spPr>
          <a:xfrm>
            <a:off x="795342" y="637953"/>
            <a:ext cx="8272458" cy="3189507"/>
          </a:xfrm>
        </p:spPr>
        <p:txBody>
          <a:bodyPr vert="horz" lIns="91440" tIns="45720" rIns="91440" bIns="45720" rtlCol="0" anchor="b">
            <a:normAutofit/>
          </a:bodyPr>
          <a:lstStyle/>
          <a:p>
            <a:r>
              <a:rPr lang="en-US" sz="8000" kern="1200" dirty="0">
                <a:solidFill>
                  <a:srgbClr val="FFFFFF"/>
                </a:solidFill>
                <a:latin typeface="+mj-lt"/>
                <a:ea typeface="+mj-ea"/>
                <a:cs typeface="+mj-cs"/>
              </a:rPr>
              <a:t>Illustrations</a:t>
            </a:r>
          </a:p>
        </p:txBody>
      </p:sp>
      <p:sp>
        <p:nvSpPr>
          <p:cNvPr id="50"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texte 2">
            <a:extLst>
              <a:ext uri="{FF2B5EF4-FFF2-40B4-BE49-F238E27FC236}">
                <a16:creationId xmlns:a16="http://schemas.microsoft.com/office/drawing/2014/main" id="{29496650-BAE5-75D0-8093-2111AA56DDBA}"/>
              </a:ext>
            </a:extLst>
          </p:cNvPr>
          <p:cNvSpPr>
            <a:spLocks noGrp="1"/>
          </p:cNvSpPr>
          <p:nvPr>
            <p:ph type="body" idx="1"/>
          </p:nvPr>
        </p:nvSpPr>
        <p:spPr>
          <a:xfrm>
            <a:off x="795342" y="4377268"/>
            <a:ext cx="7970903" cy="1280582"/>
          </a:xfrm>
        </p:spPr>
        <p:txBody>
          <a:bodyPr vert="horz" lIns="91440" tIns="45720" rIns="91440" bIns="45720" rtlCol="0" anchor="ctr">
            <a:normAutofit/>
          </a:bodyPr>
          <a:lstStyle/>
          <a:p>
            <a:r>
              <a:rPr lang="en-US" sz="3200" dirty="0">
                <a:solidFill>
                  <a:srgbClr val="FEFFFF"/>
                </a:solidFill>
              </a:rPr>
              <a:t>2. </a:t>
            </a:r>
            <a:r>
              <a:rPr lang="en-US" sz="3200" dirty="0" err="1">
                <a:solidFill>
                  <a:srgbClr val="FEFFFF"/>
                </a:solidFill>
              </a:rPr>
              <a:t>Mobilité</a:t>
            </a:r>
            <a:r>
              <a:rPr lang="en-US" sz="3200" dirty="0">
                <a:solidFill>
                  <a:srgbClr val="FEFFFF"/>
                </a:solidFill>
              </a:rPr>
              <a:t> – </a:t>
            </a:r>
            <a:r>
              <a:rPr lang="en-US" sz="3200" dirty="0" err="1">
                <a:solidFill>
                  <a:srgbClr val="FEFFFF"/>
                </a:solidFill>
              </a:rPr>
              <a:t>Stationnement</a:t>
            </a:r>
            <a:endParaRPr lang="en-US" sz="3200" dirty="0">
              <a:solidFill>
                <a:srgbClr val="FEFFFF"/>
              </a:solidFill>
            </a:endParaRPr>
          </a:p>
        </p:txBody>
      </p:sp>
      <p:sp>
        <p:nvSpPr>
          <p:cNvPr id="56"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618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mobilité stationnement (Parking Bruxelles)</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490436"/>
            <a:ext cx="9708995" cy="3567173"/>
          </a:xfrm>
        </p:spPr>
        <p:txBody>
          <a:bodyPr anchor="ctr">
            <a:normAutofit/>
          </a:bodyPr>
          <a:lstStyle/>
          <a:p>
            <a:pPr marL="0" indent="0">
              <a:buNone/>
            </a:pPr>
            <a:r>
              <a:rPr kumimoji="1" lang="fr-FR" sz="2400" dirty="0">
                <a:solidFill>
                  <a:schemeClr val="accent1">
                    <a:lumMod val="50000"/>
                  </a:schemeClr>
                </a:solidFill>
              </a:rPr>
              <a:t>Thématiques :</a:t>
            </a:r>
          </a:p>
          <a:p>
            <a:pPr lvl="1">
              <a:spcBef>
                <a:spcPts val="1000"/>
              </a:spcBef>
            </a:pPr>
            <a:r>
              <a:rPr kumimoji="1" lang="fr-FR" b="1" dirty="0">
                <a:solidFill>
                  <a:schemeClr val="accent1">
                    <a:lumMod val="50000"/>
                  </a:schemeClr>
                </a:solidFill>
              </a:rPr>
              <a:t>Redevances de stationnement</a:t>
            </a:r>
          </a:p>
          <a:p>
            <a:pPr lvl="1">
              <a:spcBef>
                <a:spcPts val="1000"/>
              </a:spcBef>
            </a:pPr>
            <a:r>
              <a:rPr kumimoji="1" lang="fr-FR" b="1" dirty="0">
                <a:solidFill>
                  <a:schemeClr val="accent1">
                    <a:lumMod val="50000"/>
                  </a:schemeClr>
                </a:solidFill>
              </a:rPr>
              <a:t>Taxe de circulation</a:t>
            </a:r>
          </a:p>
          <a:p>
            <a:pPr lvl="1">
              <a:spcBef>
                <a:spcPts val="1000"/>
              </a:spcBef>
            </a:pPr>
            <a:r>
              <a:rPr kumimoji="1" lang="fr-FR" b="1" dirty="0">
                <a:solidFill>
                  <a:schemeClr val="accent1">
                    <a:lumMod val="50000"/>
                  </a:schemeClr>
                </a:solidFill>
              </a:rPr>
              <a:t>Amendes LEZ</a:t>
            </a:r>
          </a:p>
          <a:p>
            <a:pPr lvl="1">
              <a:spcBef>
                <a:spcPts val="1000"/>
              </a:spcBef>
            </a:pPr>
            <a:r>
              <a:rPr kumimoji="1" lang="fr-FR" b="1" dirty="0">
                <a:solidFill>
                  <a:schemeClr val="accent1">
                    <a:lumMod val="50000"/>
                  </a:schemeClr>
                </a:solidFill>
              </a:rPr>
              <a:t>Stationnement pour les personnes en situation de handicap</a:t>
            </a:r>
          </a:p>
          <a:p>
            <a:pPr marL="0" lvl="0" indent="0">
              <a:buNone/>
            </a:pPr>
            <a:endParaRPr lang="en-US" sz="2400" dirty="0">
              <a:solidFill>
                <a:schemeClr val="accent1">
                  <a:lumMod val="50000"/>
                </a:schemeClr>
              </a:solidFill>
            </a:endParaRPr>
          </a:p>
          <a:p>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B396D2F4-D2AB-485B-9261-088DAEC6D8AE}"/>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FA946D51-68D4-4893-A1B0-0C9C2F855CD7}"/>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074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Mobilité-Stationnement – Redevances de stationnement (1)</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3" y="2177170"/>
            <a:ext cx="10622755" cy="4039929"/>
          </a:xfrm>
        </p:spPr>
        <p:txBody>
          <a:bodyPr anchor="ctr">
            <a:noAutofit/>
          </a:bodyPr>
          <a:lstStyle/>
          <a:p>
            <a:endParaRPr kumimoji="1" lang="fr-FR" sz="2400" dirty="0">
              <a:solidFill>
                <a:schemeClr val="accent1">
                  <a:lumMod val="50000"/>
                </a:schemeClr>
              </a:solidFill>
            </a:endParaRPr>
          </a:p>
          <a:p>
            <a:r>
              <a:rPr kumimoji="1" lang="fr-FR" sz="2400" dirty="0">
                <a:solidFill>
                  <a:schemeClr val="accent1">
                    <a:lumMod val="50000"/>
                  </a:schemeClr>
                </a:solidFill>
              </a:rPr>
              <a:t>Le stationnement est réglé au niveau communal</a:t>
            </a:r>
          </a:p>
          <a:p>
            <a:r>
              <a:rPr kumimoji="1" lang="fr-FR" sz="2400" dirty="0">
                <a:solidFill>
                  <a:schemeClr val="accent1">
                    <a:lumMod val="50000"/>
                  </a:schemeClr>
                </a:solidFill>
              </a:rPr>
              <a:t>La </a:t>
            </a:r>
            <a:r>
              <a:rPr kumimoji="1" lang="fr-FR" sz="2400" b="1" dirty="0">
                <a:solidFill>
                  <a:schemeClr val="accent1">
                    <a:lumMod val="50000"/>
                  </a:schemeClr>
                </a:solidFill>
              </a:rPr>
              <a:t>réglementation du stationnement</a:t>
            </a:r>
            <a:r>
              <a:rPr kumimoji="1" lang="fr-FR" sz="2400" dirty="0">
                <a:solidFill>
                  <a:schemeClr val="accent1">
                    <a:lumMod val="50000"/>
                  </a:schemeClr>
                </a:solidFill>
              </a:rPr>
              <a:t> = compétence communale</a:t>
            </a:r>
          </a:p>
          <a:p>
            <a:pPr lvl="1"/>
            <a:r>
              <a:rPr kumimoji="1" lang="fr-FR" dirty="0">
                <a:solidFill>
                  <a:schemeClr val="accent1">
                    <a:lumMod val="50000"/>
                  </a:schemeClr>
                </a:solidFill>
              </a:rPr>
              <a:t>Entre autres : </a:t>
            </a:r>
          </a:p>
          <a:p>
            <a:pPr lvl="2"/>
            <a:r>
              <a:rPr kumimoji="1" lang="fr-FR" sz="2400" dirty="0">
                <a:solidFill>
                  <a:schemeClr val="accent1">
                    <a:lumMod val="50000"/>
                  </a:schemeClr>
                </a:solidFill>
              </a:rPr>
              <a:t>Le règlement de stationnement</a:t>
            </a:r>
          </a:p>
          <a:p>
            <a:pPr lvl="2"/>
            <a:r>
              <a:rPr kumimoji="1" lang="fr-FR" sz="2400" dirty="0">
                <a:solidFill>
                  <a:schemeClr val="accent1">
                    <a:lumMod val="50000"/>
                  </a:schemeClr>
                </a:solidFill>
              </a:rPr>
              <a:t>La répartition des zones de stationnement</a:t>
            </a:r>
          </a:p>
          <a:p>
            <a:pPr lvl="2"/>
            <a:r>
              <a:rPr kumimoji="1" lang="fr-FR" sz="2400" dirty="0">
                <a:solidFill>
                  <a:schemeClr val="accent1">
                    <a:lumMod val="50000"/>
                  </a:schemeClr>
                </a:solidFill>
              </a:rPr>
              <a:t>Les tarifs</a:t>
            </a:r>
          </a:p>
          <a:p>
            <a:pPr lvl="2"/>
            <a:r>
              <a:rPr kumimoji="1" lang="fr-FR" sz="2400" dirty="0">
                <a:solidFill>
                  <a:schemeClr val="accent1">
                    <a:lumMod val="50000"/>
                  </a:schemeClr>
                </a:solidFill>
              </a:rPr>
              <a:t>Les prix des cartes de dérogation</a:t>
            </a:r>
          </a:p>
          <a:p>
            <a:pPr lvl="2"/>
            <a:r>
              <a:rPr kumimoji="1" lang="fr-FR" sz="2400" dirty="0">
                <a:solidFill>
                  <a:schemeClr val="accent1">
                    <a:lumMod val="50000"/>
                  </a:schemeClr>
                </a:solidFill>
              </a:rPr>
              <a:t>Le signalement</a:t>
            </a:r>
          </a:p>
          <a:p>
            <a:pPr lvl="2"/>
            <a:r>
              <a:rPr kumimoji="1" lang="fr-FR" sz="2400" dirty="0">
                <a:solidFill>
                  <a:schemeClr val="accent1">
                    <a:lumMod val="50000"/>
                  </a:schemeClr>
                </a:solidFill>
              </a:rPr>
              <a:t>Le marquage routier</a:t>
            </a:r>
          </a:p>
          <a:p>
            <a:pPr marL="0" indent="0">
              <a:buNone/>
            </a:pPr>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F57C2EC3-61C1-4506-AFAF-FF245B772CC5}"/>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AE312B0D-3103-49CF-A146-9B8C9FC07622}"/>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4604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Mobilité-Stationnement – Redevances de stationnement (2)</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3" y="2177170"/>
            <a:ext cx="10622755" cy="4039929"/>
          </a:xfrm>
        </p:spPr>
        <p:txBody>
          <a:bodyPr anchor="ctr">
            <a:noAutofit/>
          </a:bodyPr>
          <a:lstStyle/>
          <a:p>
            <a:r>
              <a:rPr kumimoji="1" lang="fr-FR" sz="2400" dirty="0">
                <a:solidFill>
                  <a:schemeClr val="accent1">
                    <a:lumMod val="50000"/>
                  </a:schemeClr>
                </a:solidFill>
              </a:rPr>
              <a:t>La </a:t>
            </a:r>
            <a:r>
              <a:rPr kumimoji="1" lang="fr-FR" sz="2400" b="1" dirty="0">
                <a:solidFill>
                  <a:schemeClr val="accent1">
                    <a:lumMod val="50000"/>
                  </a:schemeClr>
                </a:solidFill>
              </a:rPr>
              <a:t>gestion</a:t>
            </a:r>
            <a:r>
              <a:rPr kumimoji="1" lang="fr-FR" sz="2400" dirty="0">
                <a:solidFill>
                  <a:schemeClr val="accent1">
                    <a:lumMod val="50000"/>
                  </a:schemeClr>
                </a:solidFill>
              </a:rPr>
              <a:t> </a:t>
            </a:r>
            <a:r>
              <a:rPr kumimoji="1" lang="fr-FR" sz="2400" b="1" dirty="0">
                <a:solidFill>
                  <a:schemeClr val="accent1">
                    <a:lumMod val="50000"/>
                  </a:schemeClr>
                </a:solidFill>
              </a:rPr>
              <a:t>du stationnement </a:t>
            </a:r>
            <a:r>
              <a:rPr kumimoji="1" lang="fr-FR" sz="2400" dirty="0">
                <a:solidFill>
                  <a:schemeClr val="accent1">
                    <a:lumMod val="50000"/>
                  </a:schemeClr>
                </a:solidFill>
              </a:rPr>
              <a:t>est faite :</a:t>
            </a:r>
          </a:p>
          <a:p>
            <a:pPr lvl="1"/>
            <a:r>
              <a:rPr kumimoji="1" lang="fr-FR" dirty="0">
                <a:solidFill>
                  <a:schemeClr val="accent1">
                    <a:lumMod val="50000"/>
                  </a:schemeClr>
                </a:solidFill>
              </a:rPr>
              <a:t>Par la commune - 8 communes</a:t>
            </a:r>
          </a:p>
          <a:p>
            <a:pPr lvl="1"/>
            <a:r>
              <a:rPr kumimoji="1" lang="fr-FR" dirty="0">
                <a:solidFill>
                  <a:schemeClr val="accent1">
                    <a:lumMod val="50000"/>
                  </a:schemeClr>
                </a:solidFill>
              </a:rPr>
              <a:t>Par Parking Bruxelles (Agence </a:t>
            </a:r>
            <a:r>
              <a:rPr kumimoji="1" lang="fr-FR" b="1" dirty="0">
                <a:solidFill>
                  <a:schemeClr val="accent1">
                    <a:lumMod val="50000"/>
                  </a:schemeClr>
                </a:solidFill>
              </a:rPr>
              <a:t>régionale</a:t>
            </a:r>
            <a:r>
              <a:rPr kumimoji="1" lang="fr-FR" dirty="0">
                <a:solidFill>
                  <a:schemeClr val="accent1">
                    <a:lumMod val="50000"/>
                  </a:schemeClr>
                </a:solidFill>
              </a:rPr>
              <a:t> bruxelloise du stationnement) - 11 communes</a:t>
            </a:r>
          </a:p>
        </p:txBody>
      </p:sp>
      <p:sp>
        <p:nvSpPr>
          <p:cNvPr id="11" name="ZoneTexte 10">
            <a:extLst>
              <a:ext uri="{FF2B5EF4-FFF2-40B4-BE49-F238E27FC236}">
                <a16:creationId xmlns:a16="http://schemas.microsoft.com/office/drawing/2014/main" id="{F57C2EC3-61C1-4506-AFAF-FF245B772CC5}"/>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AE312B0D-3103-49CF-A146-9B8C9FC07622}"/>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1079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Mobilité-Stationnement – Redevances de stationnement (3)</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77170"/>
            <a:ext cx="9708995" cy="4039936"/>
          </a:xfrm>
        </p:spPr>
        <p:txBody>
          <a:bodyPr anchor="t">
            <a:noAutofit/>
          </a:bodyPr>
          <a:lstStyle/>
          <a:p>
            <a:pPr marL="0" indent="0">
              <a:buNone/>
            </a:pPr>
            <a:r>
              <a:rPr kumimoji="1" lang="fr-FR" sz="2400" b="1" dirty="0">
                <a:solidFill>
                  <a:schemeClr val="accent1">
                    <a:lumMod val="50000"/>
                  </a:schemeClr>
                </a:solidFill>
              </a:rPr>
              <a:t>Conséquence pour les plaintes liées à la réglementation du stationnement</a:t>
            </a:r>
          </a:p>
          <a:p>
            <a:pPr marL="0" indent="0">
              <a:buNone/>
            </a:pPr>
            <a:endParaRPr kumimoji="1" lang="fr-FR" sz="2400" b="1" dirty="0">
              <a:solidFill>
                <a:schemeClr val="accent1">
                  <a:lumMod val="50000"/>
                </a:schemeClr>
              </a:solidFill>
            </a:endParaRPr>
          </a:p>
          <a:p>
            <a:pPr lvl="2"/>
            <a:r>
              <a:rPr kumimoji="1" lang="fr-FR" sz="2400" dirty="0">
                <a:solidFill>
                  <a:schemeClr val="accent1">
                    <a:lumMod val="50000"/>
                  </a:schemeClr>
                </a:solidFill>
              </a:rPr>
              <a:t>En 1</a:t>
            </a:r>
            <a:r>
              <a:rPr kumimoji="1" lang="fr-FR" sz="2400" baseline="30000" dirty="0">
                <a:solidFill>
                  <a:schemeClr val="accent1">
                    <a:lumMod val="50000"/>
                  </a:schemeClr>
                </a:solidFill>
              </a:rPr>
              <a:t>ère</a:t>
            </a:r>
            <a:r>
              <a:rPr kumimoji="1" lang="fr-FR" sz="2400" dirty="0">
                <a:solidFill>
                  <a:schemeClr val="accent1">
                    <a:lumMod val="50000"/>
                  </a:schemeClr>
                </a:solidFill>
              </a:rPr>
              <a:t> ligne</a:t>
            </a:r>
          </a:p>
          <a:p>
            <a:pPr lvl="3"/>
            <a:r>
              <a:rPr kumimoji="1" lang="fr-FR" sz="2400" dirty="0">
                <a:solidFill>
                  <a:schemeClr val="accent1">
                    <a:lumMod val="50000"/>
                  </a:schemeClr>
                </a:solidFill>
              </a:rPr>
              <a:t>Le service de plainte interne communal</a:t>
            </a:r>
          </a:p>
          <a:p>
            <a:pPr lvl="2"/>
            <a:r>
              <a:rPr kumimoji="1" lang="fr-FR" sz="2400" dirty="0">
                <a:solidFill>
                  <a:schemeClr val="accent1">
                    <a:lumMod val="50000"/>
                  </a:schemeClr>
                </a:solidFill>
              </a:rPr>
              <a:t>En 2</a:t>
            </a:r>
            <a:r>
              <a:rPr kumimoji="1" lang="fr-FR" sz="2400" baseline="30000" dirty="0">
                <a:solidFill>
                  <a:schemeClr val="accent1">
                    <a:lumMod val="50000"/>
                  </a:schemeClr>
                </a:solidFill>
              </a:rPr>
              <a:t>ème</a:t>
            </a:r>
            <a:r>
              <a:rPr kumimoji="1" lang="fr-FR" sz="2400" dirty="0">
                <a:solidFill>
                  <a:schemeClr val="accent1">
                    <a:lumMod val="50000"/>
                  </a:schemeClr>
                </a:solidFill>
              </a:rPr>
              <a:t> ligne</a:t>
            </a:r>
          </a:p>
          <a:p>
            <a:pPr lvl="3"/>
            <a:r>
              <a:rPr kumimoji="1" lang="fr-FR" sz="2400" dirty="0">
                <a:solidFill>
                  <a:schemeClr val="accent1">
                    <a:lumMod val="50000"/>
                  </a:schemeClr>
                </a:solidFill>
              </a:rPr>
              <a:t>Ixelles, Schaerbeek, Woluwe-Saint-Lambert =&gt; le Médiateur communale</a:t>
            </a:r>
          </a:p>
          <a:p>
            <a:pPr lvl="3"/>
            <a:r>
              <a:rPr kumimoji="1" lang="fr-FR" sz="2400" dirty="0">
                <a:solidFill>
                  <a:schemeClr val="accent1">
                    <a:lumMod val="50000"/>
                  </a:schemeClr>
                </a:solidFill>
              </a:rPr>
              <a:t>16 autres communes =&gt; la Médiatrice bruxelloise</a:t>
            </a:r>
          </a:p>
          <a:p>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D9117769-E1D2-44ED-B148-70A9DC315087}"/>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BF0FE528-E234-4F61-9B3D-7AA3B340B6B7}"/>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7057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Mobilité-Stationnement – Redevances de stationnement (3)</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77170"/>
            <a:ext cx="9708995" cy="4039936"/>
          </a:xfrm>
        </p:spPr>
        <p:txBody>
          <a:bodyPr anchor="t">
            <a:noAutofit/>
          </a:bodyPr>
          <a:lstStyle/>
          <a:p>
            <a:pPr marL="0" indent="0">
              <a:buNone/>
            </a:pPr>
            <a:r>
              <a:rPr kumimoji="1" lang="fr-FR" sz="2400" b="1" dirty="0">
                <a:solidFill>
                  <a:schemeClr val="accent1">
                    <a:lumMod val="50000"/>
                  </a:schemeClr>
                </a:solidFill>
              </a:rPr>
              <a:t>Conséquence pour les plaintes liées à la gestion du stationnement</a:t>
            </a:r>
          </a:p>
          <a:p>
            <a:pPr marL="0" indent="0">
              <a:buNone/>
            </a:pPr>
            <a:endParaRPr kumimoji="1" lang="fr-FR" sz="2400" dirty="0">
              <a:solidFill>
                <a:schemeClr val="accent1">
                  <a:lumMod val="50000"/>
                </a:schemeClr>
              </a:solidFill>
            </a:endParaRPr>
          </a:p>
          <a:p>
            <a:pPr lvl="2"/>
            <a:r>
              <a:rPr kumimoji="1" lang="fr-FR" sz="2400" dirty="0">
                <a:solidFill>
                  <a:schemeClr val="accent1">
                    <a:lumMod val="50000"/>
                  </a:schemeClr>
                </a:solidFill>
              </a:rPr>
              <a:t>En 1</a:t>
            </a:r>
            <a:r>
              <a:rPr kumimoji="1" lang="fr-FR" sz="2400" baseline="30000" dirty="0">
                <a:solidFill>
                  <a:schemeClr val="accent1">
                    <a:lumMod val="50000"/>
                  </a:schemeClr>
                </a:solidFill>
              </a:rPr>
              <a:t>ère</a:t>
            </a:r>
            <a:r>
              <a:rPr kumimoji="1" lang="fr-FR" sz="2400" dirty="0">
                <a:solidFill>
                  <a:schemeClr val="accent1">
                    <a:lumMod val="50000"/>
                  </a:schemeClr>
                </a:solidFill>
              </a:rPr>
              <a:t> ligne</a:t>
            </a:r>
          </a:p>
          <a:p>
            <a:pPr lvl="3"/>
            <a:r>
              <a:rPr kumimoji="1" lang="fr-FR" sz="2400" dirty="0">
                <a:solidFill>
                  <a:schemeClr val="accent1">
                    <a:lumMod val="50000"/>
                  </a:schemeClr>
                </a:solidFill>
              </a:rPr>
              <a:t>Le service de plainte interne communal – 9 communes</a:t>
            </a:r>
          </a:p>
          <a:p>
            <a:pPr lvl="3"/>
            <a:r>
              <a:rPr kumimoji="1" lang="fr-FR" sz="2400" dirty="0">
                <a:solidFill>
                  <a:schemeClr val="accent1">
                    <a:lumMod val="50000"/>
                  </a:schemeClr>
                </a:solidFill>
              </a:rPr>
              <a:t>Parking Bruxelles - 10 communes</a:t>
            </a:r>
          </a:p>
          <a:p>
            <a:pPr lvl="2"/>
            <a:r>
              <a:rPr kumimoji="1" lang="fr-FR" sz="2400" dirty="0">
                <a:solidFill>
                  <a:schemeClr val="accent1">
                    <a:lumMod val="50000"/>
                  </a:schemeClr>
                </a:solidFill>
              </a:rPr>
              <a:t>En 2</a:t>
            </a:r>
            <a:r>
              <a:rPr kumimoji="1" lang="fr-FR" sz="2400" baseline="30000" dirty="0">
                <a:solidFill>
                  <a:schemeClr val="accent1">
                    <a:lumMod val="50000"/>
                  </a:schemeClr>
                </a:solidFill>
              </a:rPr>
              <a:t>ème</a:t>
            </a:r>
            <a:r>
              <a:rPr kumimoji="1" lang="fr-FR" sz="2400" dirty="0">
                <a:solidFill>
                  <a:schemeClr val="accent1">
                    <a:lumMod val="50000"/>
                  </a:schemeClr>
                </a:solidFill>
              </a:rPr>
              <a:t> ligne</a:t>
            </a:r>
          </a:p>
          <a:p>
            <a:pPr lvl="3"/>
            <a:r>
              <a:rPr kumimoji="1" lang="fr-FR" sz="2400" dirty="0">
                <a:solidFill>
                  <a:schemeClr val="accent1">
                    <a:lumMod val="50000"/>
                  </a:schemeClr>
                </a:solidFill>
              </a:rPr>
              <a:t>Le Médiateur communal - 1 commune</a:t>
            </a:r>
          </a:p>
          <a:p>
            <a:pPr lvl="3"/>
            <a:r>
              <a:rPr kumimoji="1" lang="fr-FR" sz="2400" dirty="0">
                <a:solidFill>
                  <a:schemeClr val="accent1">
                    <a:lumMod val="50000"/>
                  </a:schemeClr>
                </a:solidFill>
              </a:rPr>
              <a:t>La Médiatrice bruxelloise  - 18 communes</a:t>
            </a:r>
          </a:p>
        </p:txBody>
      </p:sp>
      <p:sp>
        <p:nvSpPr>
          <p:cNvPr id="11" name="ZoneTexte 10">
            <a:extLst>
              <a:ext uri="{FF2B5EF4-FFF2-40B4-BE49-F238E27FC236}">
                <a16:creationId xmlns:a16="http://schemas.microsoft.com/office/drawing/2014/main" id="{D9117769-E1D2-44ED-B148-70A9DC315087}"/>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BF0FE528-E234-4F61-9B3D-7AA3B340B6B7}"/>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9632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Mobilité-Stationnement – Redevances de stationnement (4)</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77170"/>
            <a:ext cx="9708995" cy="4030980"/>
          </a:xfrm>
        </p:spPr>
        <p:txBody>
          <a:bodyPr anchor="t">
            <a:normAutofit fontScale="85000" lnSpcReduction="20000"/>
          </a:bodyPr>
          <a:lstStyle/>
          <a:p>
            <a:pPr marL="0" indent="0">
              <a:buNone/>
            </a:pPr>
            <a:r>
              <a:rPr kumimoji="1" lang="fr-FR" b="1" dirty="0">
                <a:solidFill>
                  <a:schemeClr val="accent1">
                    <a:lumMod val="50000"/>
                  </a:schemeClr>
                </a:solidFill>
              </a:rPr>
              <a:t>Concrètement : 10 communes ont accordé la gestion à Parking Bruxelles</a:t>
            </a:r>
          </a:p>
          <a:p>
            <a:pPr marL="0" indent="0">
              <a:buNone/>
            </a:pPr>
            <a:r>
              <a:rPr kumimoji="1" lang="fr-FR" dirty="0">
                <a:solidFill>
                  <a:schemeClr val="accent1">
                    <a:lumMod val="50000"/>
                  </a:schemeClr>
                </a:solidFill>
              </a:rPr>
              <a:t>=&gt; Plaintes 1</a:t>
            </a:r>
            <a:r>
              <a:rPr kumimoji="1" lang="fr-FR" baseline="30000" dirty="0">
                <a:solidFill>
                  <a:schemeClr val="accent1">
                    <a:lumMod val="50000"/>
                  </a:schemeClr>
                </a:solidFill>
              </a:rPr>
              <a:t>ère</a:t>
            </a:r>
            <a:r>
              <a:rPr kumimoji="1" lang="fr-FR" dirty="0">
                <a:solidFill>
                  <a:schemeClr val="accent1">
                    <a:lumMod val="50000"/>
                  </a:schemeClr>
                </a:solidFill>
              </a:rPr>
              <a:t> ligne :</a:t>
            </a:r>
          </a:p>
          <a:p>
            <a:pPr lvl="2"/>
            <a:r>
              <a:rPr kumimoji="1" lang="nl-BE" sz="2400" dirty="0">
                <a:solidFill>
                  <a:schemeClr val="accent1">
                    <a:lumMod val="50000"/>
                  </a:schemeClr>
                </a:solidFill>
              </a:rPr>
              <a:t>Anderlecht		</a:t>
            </a:r>
            <a:r>
              <a:rPr kumimoji="1" lang="nl-BE" sz="2400" dirty="0" err="1">
                <a:solidFill>
                  <a:schemeClr val="accent1">
                    <a:lumMod val="50000"/>
                  </a:schemeClr>
                </a:solidFill>
              </a:rPr>
              <a:t>anderlecht@parking.brussels</a:t>
            </a:r>
            <a:endParaRPr kumimoji="1" lang="nl-BE" sz="2400" dirty="0">
              <a:solidFill>
                <a:schemeClr val="accent1">
                  <a:lumMod val="50000"/>
                </a:schemeClr>
              </a:solidFill>
            </a:endParaRPr>
          </a:p>
          <a:p>
            <a:pPr lvl="2"/>
            <a:r>
              <a:rPr kumimoji="1" lang="nl-BE" sz="2400" dirty="0">
                <a:solidFill>
                  <a:schemeClr val="accent1">
                    <a:lumMod val="50000"/>
                  </a:schemeClr>
                </a:solidFill>
              </a:rPr>
              <a:t>Berchem 		</a:t>
            </a:r>
            <a:r>
              <a:rPr kumimoji="1" lang="nl-BE" sz="2400" dirty="0" err="1">
                <a:solidFill>
                  <a:schemeClr val="accent1">
                    <a:lumMod val="50000"/>
                  </a:schemeClr>
                </a:solidFill>
              </a:rPr>
              <a:t>berchem@parking.brussels</a:t>
            </a:r>
            <a:endParaRPr kumimoji="1" lang="nl-BE" sz="2400" dirty="0">
              <a:solidFill>
                <a:schemeClr val="accent1">
                  <a:lumMod val="50000"/>
                </a:schemeClr>
              </a:solidFill>
            </a:endParaRPr>
          </a:p>
          <a:p>
            <a:pPr lvl="2"/>
            <a:r>
              <a:rPr kumimoji="1" lang="nl-BE" sz="2400" dirty="0">
                <a:solidFill>
                  <a:schemeClr val="accent1">
                    <a:lumMod val="50000"/>
                  </a:schemeClr>
                </a:solidFill>
              </a:rPr>
              <a:t>Evere 			</a:t>
            </a:r>
            <a:r>
              <a:rPr kumimoji="1" lang="nl-BE" sz="2400" dirty="0" err="1">
                <a:solidFill>
                  <a:schemeClr val="accent1">
                    <a:lumMod val="50000"/>
                  </a:schemeClr>
                </a:solidFill>
              </a:rPr>
              <a:t>evere@parking.brussels</a:t>
            </a:r>
            <a:endParaRPr kumimoji="1" lang="nl-BE" sz="2400" dirty="0">
              <a:solidFill>
                <a:schemeClr val="accent1">
                  <a:lumMod val="50000"/>
                </a:schemeClr>
              </a:solidFill>
            </a:endParaRPr>
          </a:p>
          <a:p>
            <a:pPr lvl="2"/>
            <a:r>
              <a:rPr kumimoji="1" lang="nl-BE" sz="2400" dirty="0">
                <a:solidFill>
                  <a:schemeClr val="accent1">
                    <a:lumMod val="50000"/>
                  </a:schemeClr>
                </a:solidFill>
              </a:rPr>
              <a:t>Forest 		</a:t>
            </a:r>
            <a:r>
              <a:rPr kumimoji="1" lang="nl-BE" sz="2400" dirty="0" err="1">
                <a:solidFill>
                  <a:schemeClr val="accent1">
                    <a:lumMod val="50000"/>
                  </a:schemeClr>
                </a:solidFill>
              </a:rPr>
              <a:t>forest@parking.brussels</a:t>
            </a:r>
            <a:endParaRPr kumimoji="1" lang="nl-BE" sz="2400" dirty="0">
              <a:solidFill>
                <a:schemeClr val="accent1">
                  <a:lumMod val="50000"/>
                </a:schemeClr>
              </a:solidFill>
            </a:endParaRPr>
          </a:p>
          <a:p>
            <a:pPr lvl="2"/>
            <a:r>
              <a:rPr kumimoji="1" lang="nl-BE" sz="2400" dirty="0">
                <a:solidFill>
                  <a:schemeClr val="accent1">
                    <a:lumMod val="50000"/>
                  </a:schemeClr>
                </a:solidFill>
              </a:rPr>
              <a:t>Ganshoren		</a:t>
            </a:r>
            <a:r>
              <a:rPr kumimoji="1" lang="nl-BE" sz="2400" dirty="0" err="1">
                <a:solidFill>
                  <a:schemeClr val="accent1">
                    <a:lumMod val="50000"/>
                  </a:schemeClr>
                </a:solidFill>
              </a:rPr>
              <a:t>ganshoren@parking.brussels</a:t>
            </a:r>
            <a:endParaRPr kumimoji="1" lang="nl-BE" sz="2400" dirty="0">
              <a:solidFill>
                <a:schemeClr val="accent1">
                  <a:lumMod val="50000"/>
                </a:schemeClr>
              </a:solidFill>
            </a:endParaRPr>
          </a:p>
          <a:p>
            <a:pPr lvl="2"/>
            <a:r>
              <a:rPr kumimoji="1" lang="nl-BE" sz="2400" dirty="0">
                <a:solidFill>
                  <a:schemeClr val="accent1">
                    <a:lumMod val="50000"/>
                  </a:schemeClr>
                </a:solidFill>
              </a:rPr>
              <a:t>Ixelles			</a:t>
            </a:r>
            <a:r>
              <a:rPr kumimoji="1" lang="nl-BE" sz="2400" dirty="0" err="1">
                <a:solidFill>
                  <a:schemeClr val="accent1">
                    <a:lumMod val="50000"/>
                  </a:schemeClr>
                </a:solidFill>
              </a:rPr>
              <a:t>ixelles@parking.brussels</a:t>
            </a:r>
            <a:endParaRPr kumimoji="1" lang="nl-BE" sz="2400" dirty="0">
              <a:solidFill>
                <a:schemeClr val="accent1">
                  <a:lumMod val="50000"/>
                </a:schemeClr>
              </a:solidFill>
            </a:endParaRPr>
          </a:p>
          <a:p>
            <a:pPr lvl="2"/>
            <a:r>
              <a:rPr kumimoji="1" lang="nl-BE" sz="2400" dirty="0">
                <a:solidFill>
                  <a:schemeClr val="accent1">
                    <a:lumMod val="50000"/>
                  </a:schemeClr>
                </a:solidFill>
              </a:rPr>
              <a:t>Jette 			</a:t>
            </a:r>
            <a:r>
              <a:rPr kumimoji="1" lang="nl-BE" sz="2400" dirty="0" err="1">
                <a:solidFill>
                  <a:schemeClr val="accent1">
                    <a:lumMod val="50000"/>
                  </a:schemeClr>
                </a:solidFill>
              </a:rPr>
              <a:t>jette@parking.brussels</a:t>
            </a:r>
            <a:endParaRPr kumimoji="1" lang="nl-BE" sz="2400" dirty="0">
              <a:solidFill>
                <a:schemeClr val="accent1">
                  <a:lumMod val="50000"/>
                </a:schemeClr>
              </a:solidFill>
            </a:endParaRPr>
          </a:p>
          <a:p>
            <a:pPr lvl="2"/>
            <a:r>
              <a:rPr kumimoji="1" lang="nl-BE" sz="2400" dirty="0">
                <a:solidFill>
                  <a:schemeClr val="accent1">
                    <a:lumMod val="50000"/>
                  </a:schemeClr>
                </a:solidFill>
              </a:rPr>
              <a:t>Koekelberg 		</a:t>
            </a:r>
            <a:r>
              <a:rPr kumimoji="1" lang="nl-BE" sz="2400" dirty="0" err="1">
                <a:solidFill>
                  <a:schemeClr val="accent1">
                    <a:lumMod val="50000"/>
                  </a:schemeClr>
                </a:solidFill>
              </a:rPr>
              <a:t>koekelberg@parking.brussels</a:t>
            </a:r>
            <a:endParaRPr kumimoji="1" lang="nl-BE" sz="2400" dirty="0">
              <a:solidFill>
                <a:schemeClr val="accent1">
                  <a:lumMod val="50000"/>
                </a:schemeClr>
              </a:solidFill>
            </a:endParaRPr>
          </a:p>
          <a:p>
            <a:pPr lvl="2"/>
            <a:r>
              <a:rPr kumimoji="1" lang="nl-BE" sz="2400" dirty="0">
                <a:solidFill>
                  <a:schemeClr val="accent1">
                    <a:lumMod val="50000"/>
                  </a:schemeClr>
                </a:solidFill>
              </a:rPr>
              <a:t>Molenbeek-Saint-Jean	</a:t>
            </a:r>
            <a:r>
              <a:rPr kumimoji="1" lang="nl-BE" sz="2400" dirty="0" err="1">
                <a:solidFill>
                  <a:schemeClr val="accent1">
                    <a:lumMod val="50000"/>
                  </a:schemeClr>
                </a:solidFill>
              </a:rPr>
              <a:t>molenbeek@parking.brussels</a:t>
            </a:r>
            <a:endParaRPr kumimoji="1" lang="nl-BE" sz="2400" dirty="0">
              <a:solidFill>
                <a:schemeClr val="accent1">
                  <a:lumMod val="50000"/>
                </a:schemeClr>
              </a:solidFill>
            </a:endParaRPr>
          </a:p>
          <a:p>
            <a:pPr lvl="2"/>
            <a:r>
              <a:rPr kumimoji="1" lang="nl-BE" sz="2400" dirty="0" err="1">
                <a:solidFill>
                  <a:schemeClr val="accent1">
                    <a:lumMod val="50000"/>
                  </a:schemeClr>
                </a:solidFill>
              </a:rPr>
              <a:t>Schaerbeek</a:t>
            </a:r>
            <a:r>
              <a:rPr kumimoji="1" lang="nl-BE" sz="2400" dirty="0">
                <a:solidFill>
                  <a:schemeClr val="accent1">
                    <a:lumMod val="50000"/>
                  </a:schemeClr>
                </a:solidFill>
              </a:rPr>
              <a:t> 		</a:t>
            </a:r>
            <a:r>
              <a:rPr kumimoji="1" lang="nl-BE" sz="2400" dirty="0" err="1">
                <a:solidFill>
                  <a:schemeClr val="accent1">
                    <a:lumMod val="50000"/>
                  </a:schemeClr>
                </a:solidFill>
              </a:rPr>
              <a:t>schaerbeek@parking.brussels</a:t>
            </a:r>
            <a:endParaRPr kumimoji="1" lang="fr-FR" sz="2100" dirty="0">
              <a:solidFill>
                <a:schemeClr val="accent1">
                  <a:lumMod val="50000"/>
                </a:schemeClr>
              </a:solidFill>
            </a:endParaRPr>
          </a:p>
          <a:p>
            <a:pPr marL="0" indent="0">
              <a:buNone/>
            </a:pPr>
            <a:r>
              <a:rPr kumimoji="1" lang="fr-FR" dirty="0">
                <a:solidFill>
                  <a:schemeClr val="accent1">
                    <a:lumMod val="50000"/>
                  </a:schemeClr>
                </a:solidFill>
              </a:rPr>
              <a:t>=&gt; Plaintes 2</a:t>
            </a:r>
            <a:r>
              <a:rPr kumimoji="1" lang="fr-FR" baseline="30000" dirty="0">
                <a:solidFill>
                  <a:schemeClr val="accent1">
                    <a:lumMod val="50000"/>
                  </a:schemeClr>
                </a:solidFill>
              </a:rPr>
              <a:t>ème</a:t>
            </a:r>
            <a:r>
              <a:rPr kumimoji="1" lang="fr-FR" dirty="0">
                <a:solidFill>
                  <a:schemeClr val="accent1">
                    <a:lumMod val="50000"/>
                  </a:schemeClr>
                </a:solidFill>
              </a:rPr>
              <a:t> ligne : </a:t>
            </a:r>
            <a:r>
              <a:rPr kumimoji="1" lang="fr-FR" dirty="0">
                <a:solidFill>
                  <a:schemeClr val="accent1">
                    <a:lumMod val="50000"/>
                  </a:schemeClr>
                </a:solidFill>
                <a:hlinkClick r:id="rId3">
                  <a:extLst>
                    <a:ext uri="{A12FA001-AC4F-418D-AE19-62706E023703}">
                      <ahyp:hlinkClr xmlns:ahyp="http://schemas.microsoft.com/office/drawing/2018/hyperlinkcolor" val="tx"/>
                    </a:ext>
                  </a:extLst>
                </a:hlinkClick>
              </a:rPr>
              <a:t>www.ombuds.brussels</a:t>
            </a:r>
            <a:endParaRPr kumimoji="1" lang="fr-FR" sz="3200" dirty="0">
              <a:solidFill>
                <a:schemeClr val="accent1">
                  <a:lumMod val="50000"/>
                </a:schemeClr>
              </a:solidFill>
            </a:endParaRPr>
          </a:p>
        </p:txBody>
      </p:sp>
      <p:sp>
        <p:nvSpPr>
          <p:cNvPr id="11" name="ZoneTexte 10">
            <a:extLst>
              <a:ext uri="{FF2B5EF4-FFF2-40B4-BE49-F238E27FC236}">
                <a16:creationId xmlns:a16="http://schemas.microsoft.com/office/drawing/2014/main" id="{CD0AFEEE-2207-4638-A017-2E37D177B8FB}"/>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D5C025A8-FEBD-4649-B31B-22C4E0E6C434}"/>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773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Mobilité-Stationnement – Redevances de stationnement (4)</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3" y="2186129"/>
            <a:ext cx="10846806" cy="4030976"/>
          </a:xfrm>
        </p:spPr>
        <p:txBody>
          <a:bodyPr anchor="t">
            <a:normAutofit fontScale="25000" lnSpcReduction="20000"/>
          </a:bodyPr>
          <a:lstStyle/>
          <a:p>
            <a:pPr marL="0" indent="0">
              <a:buNone/>
            </a:pPr>
            <a:r>
              <a:rPr kumimoji="1" lang="fr-BE" sz="9600" b="1" dirty="0">
                <a:solidFill>
                  <a:schemeClr val="accent1">
                    <a:lumMod val="50000"/>
                  </a:schemeClr>
                </a:solidFill>
              </a:rPr>
              <a:t>9 autres communes qui gèrent le stationnement elles-mêmes</a:t>
            </a:r>
          </a:p>
          <a:p>
            <a:pPr marL="0" indent="0">
              <a:buNone/>
            </a:pPr>
            <a:r>
              <a:rPr kumimoji="1" lang="fr-BE" sz="8000" dirty="0">
                <a:solidFill>
                  <a:schemeClr val="accent1">
                    <a:lumMod val="50000"/>
                  </a:schemeClr>
                </a:solidFill>
              </a:rPr>
              <a:t>=&gt; Plaintes 1</a:t>
            </a:r>
            <a:r>
              <a:rPr kumimoji="1" lang="fr-BE" sz="8000" baseline="30000" dirty="0">
                <a:solidFill>
                  <a:schemeClr val="accent1">
                    <a:lumMod val="50000"/>
                  </a:schemeClr>
                </a:solidFill>
              </a:rPr>
              <a:t>ère</a:t>
            </a:r>
            <a:r>
              <a:rPr kumimoji="1" lang="fr-BE" sz="8000" dirty="0">
                <a:solidFill>
                  <a:schemeClr val="accent1">
                    <a:lumMod val="50000"/>
                  </a:schemeClr>
                </a:solidFill>
              </a:rPr>
              <a:t> ligne :</a:t>
            </a:r>
          </a:p>
          <a:p>
            <a:pPr lvl="1">
              <a:spcBef>
                <a:spcPts val="600"/>
              </a:spcBef>
            </a:pPr>
            <a:r>
              <a:rPr kumimoji="1" lang="fr-BE" sz="6400" dirty="0">
                <a:solidFill>
                  <a:schemeClr val="accent1">
                    <a:lumMod val="50000"/>
                  </a:schemeClr>
                </a:solidFill>
              </a:rPr>
              <a:t>Auderghem 		</a:t>
            </a:r>
            <a:r>
              <a:rPr lang="nl-BE" sz="6400" dirty="0">
                <a:solidFill>
                  <a:schemeClr val="accent1">
                    <a:lumMod val="50000"/>
                  </a:schemeClr>
                </a:solidFill>
                <a:hlinkClick r:id="rId3">
                  <a:extLst>
                    <a:ext uri="{A12FA001-AC4F-418D-AE19-62706E023703}">
                      <ahyp:hlinkClr xmlns:ahyp="http://schemas.microsoft.com/office/drawing/2018/hyperlinkcolor" val="tx"/>
                    </a:ext>
                  </a:extLst>
                </a:hlinkClick>
              </a:rPr>
              <a:t>mobilite@auderghem.irisnet.be</a:t>
            </a:r>
            <a:endParaRPr kumimoji="1" lang="fr-BE" sz="6400" dirty="0">
              <a:solidFill>
                <a:schemeClr val="accent1">
                  <a:lumMod val="50000"/>
                </a:schemeClr>
              </a:solidFill>
            </a:endParaRPr>
          </a:p>
          <a:p>
            <a:pPr lvl="1">
              <a:spcBef>
                <a:spcPts val="600"/>
              </a:spcBef>
            </a:pPr>
            <a:r>
              <a:rPr kumimoji="1" lang="fr-BE" sz="6400" dirty="0">
                <a:solidFill>
                  <a:schemeClr val="accent1">
                    <a:lumMod val="50000"/>
                  </a:schemeClr>
                </a:solidFill>
              </a:rPr>
              <a:t>Etterbeek</a:t>
            </a:r>
            <a:r>
              <a:rPr kumimoji="1" lang="nl-BE" sz="6400" dirty="0">
                <a:solidFill>
                  <a:schemeClr val="accent1">
                    <a:lumMod val="50000"/>
                  </a:schemeClr>
                </a:solidFill>
                <a:latin typeface="Akkurat"/>
              </a:rPr>
              <a:t>		</a:t>
            </a:r>
            <a:r>
              <a:rPr lang="nl-BE" sz="6400" dirty="0" err="1">
                <a:solidFill>
                  <a:schemeClr val="accent1">
                    <a:lumMod val="50000"/>
                  </a:schemeClr>
                </a:solidFill>
                <a:hlinkClick r:id="rId4">
                  <a:extLst>
                    <a:ext uri="{A12FA001-AC4F-418D-AE19-62706E023703}">
                      <ahyp:hlinkClr xmlns:ahyp="http://schemas.microsoft.com/office/drawing/2018/hyperlinkcolor" val="tx"/>
                    </a:ext>
                  </a:extLst>
                </a:hlinkClick>
              </a:rPr>
              <a:t>stationnement@etterbeek.brussels</a:t>
            </a:r>
            <a:r>
              <a:rPr lang="nl-BE" sz="6400" dirty="0">
                <a:solidFill>
                  <a:schemeClr val="accent1">
                    <a:lumMod val="50000"/>
                  </a:schemeClr>
                </a:solidFill>
              </a:rPr>
              <a:t> </a:t>
            </a:r>
            <a:r>
              <a:rPr kumimoji="1" lang="nl-BE" sz="6400" dirty="0">
                <a:solidFill>
                  <a:schemeClr val="accent1">
                    <a:lumMod val="50000"/>
                  </a:schemeClr>
                </a:solidFill>
              </a:rPr>
              <a:t>(formulaire pdf)</a:t>
            </a:r>
            <a:endParaRPr kumimoji="1" lang="fr-BE" sz="6400" dirty="0">
              <a:solidFill>
                <a:schemeClr val="accent1">
                  <a:lumMod val="50000"/>
                </a:schemeClr>
              </a:solidFill>
            </a:endParaRPr>
          </a:p>
          <a:p>
            <a:pPr lvl="1">
              <a:spcBef>
                <a:spcPts val="600"/>
              </a:spcBef>
            </a:pPr>
            <a:r>
              <a:rPr kumimoji="1" lang="fr-BE" sz="6400" dirty="0">
                <a:solidFill>
                  <a:schemeClr val="accent1">
                    <a:lumMod val="50000"/>
                  </a:schemeClr>
                </a:solidFill>
              </a:rPr>
              <a:t>Saint-Gilles		</a:t>
            </a:r>
            <a:r>
              <a:rPr lang="nl-BE" sz="6400" dirty="0" err="1">
                <a:solidFill>
                  <a:schemeClr val="accent1">
                    <a:lumMod val="50000"/>
                  </a:schemeClr>
                </a:solidFill>
                <a:effectLst/>
                <a:hlinkClick r:id="rId5">
                  <a:extLst>
                    <a:ext uri="{A12FA001-AC4F-418D-AE19-62706E023703}">
                      <ahyp:hlinkClr xmlns:ahyp="http://schemas.microsoft.com/office/drawing/2018/hyperlinkcolor" val="tx"/>
                    </a:ext>
                  </a:extLst>
                </a:hlinkClick>
              </a:rPr>
              <a:t>parking@stgilles.brussels</a:t>
            </a:r>
            <a:endParaRPr kumimoji="1" lang="fr-BE" sz="6400" dirty="0">
              <a:solidFill>
                <a:schemeClr val="accent1">
                  <a:lumMod val="50000"/>
                </a:schemeClr>
              </a:solidFill>
            </a:endParaRPr>
          </a:p>
          <a:p>
            <a:pPr lvl="1">
              <a:spcBef>
                <a:spcPts val="600"/>
              </a:spcBef>
            </a:pPr>
            <a:r>
              <a:rPr kumimoji="1" lang="fr-BE" sz="6400" dirty="0">
                <a:solidFill>
                  <a:schemeClr val="accent1">
                    <a:lumMod val="50000"/>
                  </a:schemeClr>
                </a:solidFill>
              </a:rPr>
              <a:t>Saint-Josse		</a:t>
            </a:r>
            <a:r>
              <a:rPr lang="nl-BE" sz="6400" dirty="0" err="1">
                <a:solidFill>
                  <a:schemeClr val="accent1">
                    <a:lumMod val="50000"/>
                  </a:schemeClr>
                </a:solidFill>
                <a:hlinkClick r:id="rId6">
                  <a:extLst>
                    <a:ext uri="{A12FA001-AC4F-418D-AE19-62706E023703}">
                      <ahyp:hlinkClr xmlns:ahyp="http://schemas.microsoft.com/office/drawing/2018/hyperlinkcolor" val="tx"/>
                    </a:ext>
                  </a:extLst>
                </a:hlinkClick>
              </a:rPr>
              <a:t>stationnement@sjtn.brussels</a:t>
            </a:r>
            <a:endParaRPr kumimoji="1" lang="fr-BE" sz="6400" dirty="0">
              <a:solidFill>
                <a:schemeClr val="accent1">
                  <a:lumMod val="50000"/>
                </a:schemeClr>
              </a:solidFill>
            </a:endParaRPr>
          </a:p>
          <a:p>
            <a:pPr lvl="1">
              <a:spcBef>
                <a:spcPts val="600"/>
              </a:spcBef>
            </a:pPr>
            <a:r>
              <a:rPr kumimoji="1" lang="fr-BE" sz="6400" dirty="0">
                <a:solidFill>
                  <a:schemeClr val="accent1">
                    <a:lumMod val="50000"/>
                  </a:schemeClr>
                </a:solidFill>
              </a:rPr>
              <a:t>Uccle		</a:t>
            </a:r>
            <a:r>
              <a:rPr lang="nl-BE" sz="6400" dirty="0" err="1">
                <a:solidFill>
                  <a:schemeClr val="accent1">
                    <a:lumMod val="50000"/>
                  </a:schemeClr>
                </a:solidFill>
                <a:hlinkClick r:id="rId7" tooltip="Envoyer un e-mail au Service Parking ucclois">
                  <a:extLst>
                    <a:ext uri="{A12FA001-AC4F-418D-AE19-62706E023703}">
                      <ahyp:hlinkClr xmlns:ahyp="http://schemas.microsoft.com/office/drawing/2018/hyperlinkcolor" val="tx"/>
                    </a:ext>
                  </a:extLst>
                </a:hlinkClick>
              </a:rPr>
              <a:t>parking@uccle.brussels</a:t>
            </a:r>
            <a:r>
              <a:rPr lang="nl-BE" sz="6400" dirty="0">
                <a:solidFill>
                  <a:schemeClr val="accent1">
                    <a:lumMod val="50000"/>
                  </a:schemeClr>
                </a:solidFill>
              </a:rPr>
              <a:t> </a:t>
            </a:r>
            <a:endParaRPr kumimoji="1" lang="fr-BE" sz="6400" dirty="0">
              <a:solidFill>
                <a:schemeClr val="accent1">
                  <a:lumMod val="50000"/>
                </a:schemeClr>
              </a:solidFill>
            </a:endParaRPr>
          </a:p>
          <a:p>
            <a:pPr lvl="1">
              <a:spcBef>
                <a:spcPts val="600"/>
              </a:spcBef>
            </a:pPr>
            <a:r>
              <a:rPr kumimoji="1" lang="fr-BE" sz="6400" dirty="0">
                <a:solidFill>
                  <a:schemeClr val="accent1">
                    <a:lumMod val="50000"/>
                  </a:schemeClr>
                </a:solidFill>
              </a:rPr>
              <a:t>Ville de Bruxelles	</a:t>
            </a:r>
            <a:r>
              <a:rPr kumimoji="1" lang="fr-BE" sz="6400" dirty="0">
                <a:solidFill>
                  <a:schemeClr val="accent1">
                    <a:lumMod val="50000"/>
                  </a:schemeClr>
                </a:solidFill>
                <a:hlinkClick r:id="rId8">
                  <a:extLst>
                    <a:ext uri="{A12FA001-AC4F-418D-AE19-62706E023703}">
                      <ahyp:hlinkClr xmlns:ahyp="http://schemas.microsoft.com/office/drawing/2018/hyperlinkcolor" val="tx"/>
                    </a:ext>
                  </a:extLst>
                </a:hlinkClick>
              </a:rPr>
              <a:t>https://brucity.cityenforcement.com/</a:t>
            </a:r>
            <a:r>
              <a:rPr kumimoji="1" lang="fr-BE" sz="6400" dirty="0">
                <a:solidFill>
                  <a:schemeClr val="accent1">
                    <a:lumMod val="50000"/>
                  </a:schemeClr>
                </a:solidFill>
              </a:rPr>
              <a:t> (formulaire en ligne)</a:t>
            </a:r>
          </a:p>
          <a:p>
            <a:pPr lvl="1">
              <a:spcBef>
                <a:spcPts val="600"/>
              </a:spcBef>
            </a:pPr>
            <a:r>
              <a:rPr kumimoji="1" lang="fr-BE" sz="6400" dirty="0">
                <a:solidFill>
                  <a:schemeClr val="accent1">
                    <a:lumMod val="50000"/>
                  </a:schemeClr>
                </a:solidFill>
              </a:rPr>
              <a:t>Watermael-Boitsfort	[en demande]</a:t>
            </a:r>
          </a:p>
          <a:p>
            <a:pPr lvl="1">
              <a:spcBef>
                <a:spcPts val="600"/>
              </a:spcBef>
            </a:pPr>
            <a:r>
              <a:rPr kumimoji="1" lang="fr-BE" sz="6400" dirty="0">
                <a:solidFill>
                  <a:schemeClr val="accent1">
                    <a:lumMod val="50000"/>
                  </a:schemeClr>
                </a:solidFill>
              </a:rPr>
              <a:t>Woluwe-Saint-Lambert	</a:t>
            </a:r>
            <a:r>
              <a:rPr lang="nl-BE" sz="6400" dirty="0">
                <a:solidFill>
                  <a:schemeClr val="accent1">
                    <a:lumMod val="50000"/>
                  </a:schemeClr>
                </a:solidFill>
                <a:hlinkClick r:id="rId9">
                  <a:extLst>
                    <a:ext uri="{A12FA001-AC4F-418D-AE19-62706E023703}">
                      <ahyp:hlinkClr xmlns:ahyp="http://schemas.microsoft.com/office/drawing/2018/hyperlinkcolor" val="tx"/>
                    </a:ext>
                  </a:extLst>
                </a:hlinkClick>
              </a:rPr>
              <a:t>controle-parking@woluwe1200.be</a:t>
            </a:r>
            <a:endParaRPr kumimoji="1" lang="fr-BE" sz="6400" dirty="0">
              <a:solidFill>
                <a:schemeClr val="accent1">
                  <a:lumMod val="50000"/>
                </a:schemeClr>
              </a:solidFill>
            </a:endParaRPr>
          </a:p>
          <a:p>
            <a:pPr lvl="1">
              <a:spcBef>
                <a:spcPts val="600"/>
              </a:spcBef>
            </a:pPr>
            <a:r>
              <a:rPr kumimoji="1" lang="fr-BE" sz="6400" dirty="0">
                <a:solidFill>
                  <a:schemeClr val="accent1">
                    <a:lumMod val="50000"/>
                  </a:schemeClr>
                </a:solidFill>
              </a:rPr>
              <a:t>Woluwe-Saint-Pierre 	</a:t>
            </a:r>
            <a:r>
              <a:rPr lang="nl-BE" sz="6400" dirty="0">
                <a:solidFill>
                  <a:schemeClr val="accent1">
                    <a:lumMod val="50000"/>
                  </a:schemeClr>
                </a:solidFill>
                <a:hlinkClick r:id="rId10">
                  <a:extLst>
                    <a:ext uri="{A12FA001-AC4F-418D-AE19-62706E023703}">
                      <ahyp:hlinkClr xmlns:ahyp="http://schemas.microsoft.com/office/drawing/2018/hyperlinkcolor" val="tx"/>
                    </a:ext>
                  </a:extLst>
                </a:hlinkClick>
              </a:rPr>
              <a:t>ticketsstationnement@woluwe1150.be</a:t>
            </a:r>
            <a:r>
              <a:rPr lang="nl-BE" sz="6400" dirty="0">
                <a:solidFill>
                  <a:schemeClr val="accent1">
                    <a:lumMod val="50000"/>
                  </a:schemeClr>
                </a:solidFill>
              </a:rPr>
              <a:t> </a:t>
            </a:r>
            <a:r>
              <a:rPr kumimoji="1" lang="nl-BE" sz="6400" dirty="0">
                <a:solidFill>
                  <a:schemeClr val="accent1">
                    <a:lumMod val="50000"/>
                  </a:schemeClr>
                </a:solidFill>
              </a:rPr>
              <a:t>(formulaire pdf)</a:t>
            </a:r>
          </a:p>
          <a:p>
            <a:pPr marL="0" indent="0">
              <a:buNone/>
            </a:pPr>
            <a:r>
              <a:rPr kumimoji="1" lang="fr-BE" sz="8000" dirty="0">
                <a:solidFill>
                  <a:schemeClr val="accent1">
                    <a:lumMod val="50000"/>
                  </a:schemeClr>
                </a:solidFill>
              </a:rPr>
              <a:t>=&gt; Plaintes 2</a:t>
            </a:r>
            <a:r>
              <a:rPr kumimoji="1" lang="fr-BE" sz="8000" baseline="30000" dirty="0">
                <a:solidFill>
                  <a:schemeClr val="accent1">
                    <a:lumMod val="50000"/>
                  </a:schemeClr>
                </a:solidFill>
              </a:rPr>
              <a:t>ème</a:t>
            </a:r>
            <a:r>
              <a:rPr kumimoji="1" lang="fr-BE" sz="8000" dirty="0">
                <a:solidFill>
                  <a:schemeClr val="accent1">
                    <a:lumMod val="50000"/>
                  </a:schemeClr>
                </a:solidFill>
              </a:rPr>
              <a:t> ligne : </a:t>
            </a:r>
          </a:p>
          <a:p>
            <a:pPr lvl="1"/>
            <a:r>
              <a:rPr kumimoji="1" lang="fr-BE" sz="6400" dirty="0">
                <a:solidFill>
                  <a:schemeClr val="accent1">
                    <a:lumMod val="50000"/>
                  </a:schemeClr>
                </a:solidFill>
              </a:rPr>
              <a:t>Woluwe-Saint-Lambert -&gt; le Médiateur communale (</a:t>
            </a:r>
            <a:r>
              <a:rPr kumimoji="1" lang="fr-BE" sz="6400" dirty="0">
                <a:solidFill>
                  <a:schemeClr val="accent1">
                    <a:lumMod val="50000"/>
                  </a:schemeClr>
                </a:solidFill>
                <a:hlinkClick r:id="rId11">
                  <a:extLst>
                    <a:ext uri="{A12FA001-AC4F-418D-AE19-62706E023703}">
                      <ahyp:hlinkClr xmlns:ahyp="http://schemas.microsoft.com/office/drawing/2018/hyperlinkcolor" val="tx"/>
                    </a:ext>
                  </a:extLst>
                </a:hlinkClick>
              </a:rPr>
              <a:t>mediateur.ombudsman@woluwe1200.be</a:t>
            </a:r>
            <a:r>
              <a:rPr kumimoji="1" lang="fr-BE" sz="6400" dirty="0">
                <a:solidFill>
                  <a:schemeClr val="accent1">
                    <a:lumMod val="50000"/>
                  </a:schemeClr>
                </a:solidFill>
              </a:rPr>
              <a:t>)	</a:t>
            </a:r>
          </a:p>
          <a:p>
            <a:pPr lvl="1"/>
            <a:r>
              <a:rPr kumimoji="1" lang="fr-BE" sz="6400" dirty="0">
                <a:solidFill>
                  <a:schemeClr val="accent1">
                    <a:lumMod val="50000"/>
                  </a:schemeClr>
                </a:solidFill>
              </a:rPr>
              <a:t>Autres communes la Médiatrice bruxelloise (</a:t>
            </a:r>
            <a:r>
              <a:rPr kumimoji="1" lang="fr-BE" sz="6400" dirty="0">
                <a:solidFill>
                  <a:schemeClr val="accent1">
                    <a:lumMod val="50000"/>
                  </a:schemeClr>
                </a:solidFill>
                <a:hlinkClick r:id="rId12">
                  <a:extLst>
                    <a:ext uri="{A12FA001-AC4F-418D-AE19-62706E023703}">
                      <ahyp:hlinkClr xmlns:ahyp="http://schemas.microsoft.com/office/drawing/2018/hyperlinkcolor" val="tx"/>
                    </a:ext>
                  </a:extLst>
                </a:hlinkClick>
              </a:rPr>
              <a:t>www.ombuds.brussels</a:t>
            </a:r>
            <a:r>
              <a:rPr kumimoji="1" lang="fr-BE" sz="6400" dirty="0">
                <a:solidFill>
                  <a:schemeClr val="accent1">
                    <a:lumMod val="50000"/>
                  </a:schemeClr>
                </a:solidFill>
              </a:rPr>
              <a:t>)</a:t>
            </a:r>
          </a:p>
        </p:txBody>
      </p:sp>
      <p:sp>
        <p:nvSpPr>
          <p:cNvPr id="11" name="ZoneTexte 10">
            <a:extLst>
              <a:ext uri="{FF2B5EF4-FFF2-40B4-BE49-F238E27FC236}">
                <a16:creationId xmlns:a16="http://schemas.microsoft.com/office/drawing/2014/main" id="{7BDFDD3B-9B5F-4399-B669-352BC7755EFB}"/>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E215CD61-9DD4-4A11-80A3-E51717FE338B}"/>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573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err="1">
                <a:solidFill>
                  <a:srgbClr val="FFFFFF"/>
                </a:solidFill>
              </a:rPr>
              <a:t>Illlustration</a:t>
            </a:r>
            <a:r>
              <a:rPr lang="fr-BE" sz="4000" b="1" dirty="0">
                <a:solidFill>
                  <a:srgbClr val="FFFFFF"/>
                </a:solidFill>
              </a:rPr>
              <a:t> : Redevances de stationnement</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86127"/>
            <a:ext cx="10611855" cy="4030973"/>
          </a:xfrm>
        </p:spPr>
        <p:txBody>
          <a:bodyPr anchor="ctr">
            <a:noAutofit/>
          </a:bodyPr>
          <a:lstStyle/>
          <a:p>
            <a:pPr marL="0" indent="0">
              <a:buNone/>
            </a:pPr>
            <a:r>
              <a:rPr kumimoji="1" lang="nl-BE" sz="2400" b="1" dirty="0" err="1">
                <a:solidFill>
                  <a:schemeClr val="accent1">
                    <a:lumMod val="50000"/>
                  </a:schemeClr>
                </a:solidFill>
              </a:rPr>
              <a:t>Situation</a:t>
            </a:r>
            <a:r>
              <a:rPr kumimoji="1" lang="nl-BE" sz="2400" b="1" dirty="0">
                <a:solidFill>
                  <a:schemeClr val="accent1">
                    <a:lumMod val="50000"/>
                  </a:schemeClr>
                </a:solidFill>
              </a:rPr>
              <a:t> 1</a:t>
            </a:r>
          </a:p>
          <a:p>
            <a:pPr marL="0" indent="0">
              <a:buNone/>
            </a:pPr>
            <a:r>
              <a:rPr kumimoji="1" lang="nl-BE" sz="2400" i="1" dirty="0">
                <a:solidFill>
                  <a:schemeClr val="accent1">
                    <a:lumMod val="50000"/>
                  </a:schemeClr>
                </a:solidFill>
              </a:rPr>
              <a:t>“</a:t>
            </a:r>
            <a:r>
              <a:rPr kumimoji="1" lang="fr-FR" sz="2400" i="1" dirty="0">
                <a:solidFill>
                  <a:schemeClr val="accent1">
                    <a:lumMod val="50000"/>
                  </a:schemeClr>
                </a:solidFill>
              </a:rPr>
              <a:t>Une personne achète une carte de riverain pour un an. Après un mois, la personne annule cette carte et demande un remboursement partiel à Parking Brussels. Parking Brussels refuse.</a:t>
            </a:r>
            <a:r>
              <a:rPr kumimoji="1" lang="nl-BE" sz="2400" i="1" dirty="0">
                <a:solidFill>
                  <a:schemeClr val="accent1">
                    <a:lumMod val="50000"/>
                  </a:schemeClr>
                </a:solidFill>
              </a:rPr>
              <a:t>”</a:t>
            </a:r>
          </a:p>
        </p:txBody>
      </p:sp>
      <p:sp>
        <p:nvSpPr>
          <p:cNvPr id="11" name="ZoneTexte 10">
            <a:extLst>
              <a:ext uri="{FF2B5EF4-FFF2-40B4-BE49-F238E27FC236}">
                <a16:creationId xmlns:a16="http://schemas.microsoft.com/office/drawing/2014/main" id="{6ECD782E-22C9-4545-81CE-149ECE6ED0F8}"/>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13E9D32B-7C8E-4390-A6D6-3CCFE8AAE62F}"/>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804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err="1">
                <a:solidFill>
                  <a:srgbClr val="FFFFFF"/>
                </a:solidFill>
              </a:rPr>
              <a:t>Illlustration</a:t>
            </a:r>
            <a:r>
              <a:rPr lang="fr-BE" sz="4000" b="1" dirty="0">
                <a:solidFill>
                  <a:srgbClr val="FFFFFF"/>
                </a:solidFill>
              </a:rPr>
              <a:t> : Redevances de stationnement</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5" y="2186127"/>
            <a:ext cx="10179716" cy="4030973"/>
          </a:xfrm>
        </p:spPr>
        <p:txBody>
          <a:bodyPr anchor="ctr">
            <a:noAutofit/>
          </a:bodyPr>
          <a:lstStyle/>
          <a:p>
            <a:pPr lvl="1"/>
            <a:r>
              <a:rPr kumimoji="1" lang="nl-BE" b="1" dirty="0" err="1">
                <a:solidFill>
                  <a:schemeClr val="accent1">
                    <a:lumMod val="50000"/>
                  </a:schemeClr>
                </a:solidFill>
              </a:rPr>
              <a:t>Problème</a:t>
            </a:r>
            <a:r>
              <a:rPr kumimoji="1" lang="nl-BE" dirty="0">
                <a:solidFill>
                  <a:schemeClr val="accent1">
                    <a:lumMod val="50000"/>
                  </a:schemeClr>
                </a:solidFill>
              </a:rPr>
              <a:t> : </a:t>
            </a:r>
            <a:r>
              <a:rPr kumimoji="1" lang="nl-BE" dirty="0" err="1">
                <a:solidFill>
                  <a:schemeClr val="accent1">
                    <a:lumMod val="50000"/>
                  </a:schemeClr>
                </a:solidFill>
              </a:rPr>
              <a:t>refus</a:t>
            </a:r>
            <a:r>
              <a:rPr kumimoji="1" lang="nl-BE" dirty="0">
                <a:solidFill>
                  <a:schemeClr val="accent1">
                    <a:lumMod val="50000"/>
                  </a:schemeClr>
                </a:solidFill>
              </a:rPr>
              <a:t> de remboursement</a:t>
            </a:r>
          </a:p>
          <a:p>
            <a:pPr lvl="1"/>
            <a:r>
              <a:rPr kumimoji="1" lang="nl-BE" b="1" dirty="0">
                <a:solidFill>
                  <a:schemeClr val="accent1">
                    <a:lumMod val="50000"/>
                  </a:schemeClr>
                </a:solidFill>
              </a:rPr>
              <a:t>Administration </a:t>
            </a:r>
            <a:r>
              <a:rPr kumimoji="1" lang="nl-BE" b="1" dirty="0" err="1">
                <a:solidFill>
                  <a:schemeClr val="accent1">
                    <a:lumMod val="50000"/>
                  </a:schemeClr>
                </a:solidFill>
              </a:rPr>
              <a:t>concernée</a:t>
            </a:r>
            <a:r>
              <a:rPr kumimoji="1" lang="nl-BE" b="1" dirty="0">
                <a:solidFill>
                  <a:schemeClr val="accent1">
                    <a:lumMod val="50000"/>
                  </a:schemeClr>
                </a:solidFill>
              </a:rPr>
              <a:t> </a:t>
            </a:r>
            <a:r>
              <a:rPr kumimoji="1" lang="nl-BE" dirty="0">
                <a:solidFill>
                  <a:schemeClr val="accent1">
                    <a:lumMod val="50000"/>
                  </a:schemeClr>
                </a:solidFill>
              </a:rPr>
              <a:t>: Parking Brussels</a:t>
            </a:r>
          </a:p>
          <a:p>
            <a:pPr lvl="1"/>
            <a:r>
              <a:rPr kumimoji="1" lang="nl-BE" b="1" dirty="0">
                <a:solidFill>
                  <a:schemeClr val="accent1">
                    <a:lumMod val="50000"/>
                  </a:schemeClr>
                </a:solidFill>
              </a:rPr>
              <a:t>Médiateur compétent </a:t>
            </a:r>
            <a:r>
              <a:rPr kumimoji="1" lang="nl-BE" dirty="0">
                <a:solidFill>
                  <a:schemeClr val="accent1">
                    <a:lumMod val="50000"/>
                  </a:schemeClr>
                </a:solidFill>
              </a:rPr>
              <a:t>:	la </a:t>
            </a:r>
            <a:r>
              <a:rPr kumimoji="1" lang="nl-BE" dirty="0" err="1">
                <a:solidFill>
                  <a:schemeClr val="accent1">
                    <a:lumMod val="50000"/>
                  </a:schemeClr>
                </a:solidFill>
              </a:rPr>
              <a:t>Médiatrice</a:t>
            </a:r>
            <a:r>
              <a:rPr kumimoji="1" lang="nl-BE" dirty="0">
                <a:solidFill>
                  <a:schemeClr val="accent1">
                    <a:lumMod val="50000"/>
                  </a:schemeClr>
                </a:solidFill>
              </a:rPr>
              <a:t> </a:t>
            </a:r>
            <a:r>
              <a:rPr kumimoji="1" lang="nl-BE" dirty="0" err="1">
                <a:solidFill>
                  <a:schemeClr val="accent1">
                    <a:lumMod val="50000"/>
                  </a:schemeClr>
                </a:solidFill>
              </a:rPr>
              <a:t>bruxelloise</a:t>
            </a:r>
            <a:endParaRPr kumimoji="1" lang="nl-BE" dirty="0">
              <a:solidFill>
                <a:schemeClr val="accent1">
                  <a:lumMod val="50000"/>
                </a:schemeClr>
              </a:solidFill>
            </a:endParaRPr>
          </a:p>
          <a:p>
            <a:pPr lvl="1"/>
            <a:r>
              <a:rPr kumimoji="1" lang="nl-BE" b="1" dirty="0" err="1">
                <a:solidFill>
                  <a:schemeClr val="accent1">
                    <a:lumMod val="50000"/>
                  </a:schemeClr>
                </a:solidFill>
              </a:rPr>
              <a:t>Comment</a:t>
            </a:r>
            <a:r>
              <a:rPr kumimoji="1" lang="nl-BE" b="1" dirty="0">
                <a:solidFill>
                  <a:schemeClr val="accent1">
                    <a:lumMod val="50000"/>
                  </a:schemeClr>
                </a:solidFill>
              </a:rPr>
              <a:t> </a:t>
            </a:r>
            <a:r>
              <a:rPr kumimoji="1" lang="nl-BE" b="1" dirty="0" err="1">
                <a:solidFill>
                  <a:schemeClr val="accent1">
                    <a:lumMod val="50000"/>
                  </a:schemeClr>
                </a:solidFill>
              </a:rPr>
              <a:t>procéder</a:t>
            </a:r>
            <a:r>
              <a:rPr kumimoji="1" lang="nl-BE" b="1" dirty="0">
                <a:solidFill>
                  <a:schemeClr val="accent1">
                    <a:lumMod val="50000"/>
                  </a:schemeClr>
                </a:solidFill>
              </a:rPr>
              <a:t> ?</a:t>
            </a:r>
            <a:r>
              <a:rPr kumimoji="1" lang="nl-BE" dirty="0">
                <a:solidFill>
                  <a:schemeClr val="accent1">
                    <a:lumMod val="50000"/>
                  </a:schemeClr>
                </a:solidFill>
              </a:rPr>
              <a:t>		</a:t>
            </a:r>
          </a:p>
          <a:p>
            <a:pPr lvl="2"/>
            <a:r>
              <a:rPr kumimoji="1" lang="nl-BE" sz="2400" dirty="0">
                <a:solidFill>
                  <a:schemeClr val="accent1">
                    <a:lumMod val="50000"/>
                  </a:schemeClr>
                </a:solidFill>
              </a:rPr>
              <a:t>1ère </a:t>
            </a:r>
            <a:r>
              <a:rPr kumimoji="1" lang="nl-BE" sz="2400" dirty="0" err="1">
                <a:solidFill>
                  <a:schemeClr val="accent1">
                    <a:lumMod val="50000"/>
                  </a:schemeClr>
                </a:solidFill>
              </a:rPr>
              <a:t>ligne</a:t>
            </a:r>
            <a:r>
              <a:rPr kumimoji="1" lang="nl-BE" sz="2400" dirty="0">
                <a:solidFill>
                  <a:schemeClr val="accent1">
                    <a:lumMod val="50000"/>
                  </a:schemeClr>
                </a:solidFill>
              </a:rPr>
              <a:t> :	[commune]@parking.brussels</a:t>
            </a:r>
          </a:p>
          <a:p>
            <a:pPr lvl="2"/>
            <a:r>
              <a:rPr kumimoji="1" lang="nl-BE" sz="2400" dirty="0">
                <a:solidFill>
                  <a:schemeClr val="accent1">
                    <a:lumMod val="50000"/>
                  </a:schemeClr>
                </a:solidFill>
              </a:rPr>
              <a:t>2ème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3">
                  <a:extLst>
                    <a:ext uri="{A12FA001-AC4F-418D-AE19-62706E023703}">
                      <ahyp:hlinkClr xmlns:ahyp="http://schemas.microsoft.com/office/drawing/2018/hyperlinkcolor" val="tx"/>
                    </a:ext>
                  </a:extLst>
                </a:hlinkClick>
              </a:rPr>
              <a:t>www.ombuds.brussels</a:t>
            </a:r>
            <a:r>
              <a:rPr kumimoji="1" lang="nl-BE" sz="2400" dirty="0">
                <a:solidFill>
                  <a:schemeClr val="accent1">
                    <a:lumMod val="50000"/>
                  </a:schemeClr>
                </a:solidFill>
              </a:rPr>
              <a:t> </a:t>
            </a:r>
          </a:p>
          <a:p>
            <a:pPr lvl="1"/>
            <a:r>
              <a:rPr kumimoji="1" lang="nl-BE" b="1" dirty="0">
                <a:solidFill>
                  <a:schemeClr val="accent1">
                    <a:lumMod val="50000"/>
                  </a:schemeClr>
                </a:solidFill>
              </a:rPr>
              <a:t>Analyse</a:t>
            </a:r>
            <a:r>
              <a:rPr kumimoji="1" lang="nl-BE" dirty="0">
                <a:solidFill>
                  <a:schemeClr val="accent1">
                    <a:lumMod val="50000"/>
                  </a:schemeClr>
                </a:solidFill>
              </a:rPr>
              <a:t> :	 </a:t>
            </a:r>
            <a:r>
              <a:rPr kumimoji="1" lang="nl-BE" dirty="0" err="1">
                <a:solidFill>
                  <a:schemeClr val="accent1">
                    <a:lumMod val="50000"/>
                  </a:schemeClr>
                </a:solidFill>
              </a:rPr>
              <a:t>plainte</a:t>
            </a:r>
            <a:r>
              <a:rPr kumimoji="1" lang="nl-BE" dirty="0">
                <a:solidFill>
                  <a:schemeClr val="accent1">
                    <a:lumMod val="50000"/>
                  </a:schemeClr>
                </a:solidFill>
              </a:rPr>
              <a:t> non </a:t>
            </a:r>
            <a:r>
              <a:rPr kumimoji="1" lang="nl-BE" dirty="0" err="1">
                <a:solidFill>
                  <a:schemeClr val="accent1">
                    <a:lumMod val="50000"/>
                  </a:schemeClr>
                </a:solidFill>
              </a:rPr>
              <a:t>fondée</a:t>
            </a:r>
            <a:r>
              <a:rPr kumimoji="1" lang="nl-BE" dirty="0">
                <a:solidFill>
                  <a:schemeClr val="accent1">
                    <a:lumMod val="50000"/>
                  </a:schemeClr>
                </a:solidFill>
              </a:rPr>
              <a:t>. Le </a:t>
            </a:r>
            <a:r>
              <a:rPr kumimoji="1" lang="nl-BE" dirty="0" err="1">
                <a:solidFill>
                  <a:schemeClr val="accent1">
                    <a:lumMod val="50000"/>
                  </a:schemeClr>
                </a:solidFill>
              </a:rPr>
              <a:t>refus</a:t>
            </a:r>
            <a:r>
              <a:rPr kumimoji="1" lang="nl-BE" dirty="0">
                <a:solidFill>
                  <a:schemeClr val="accent1">
                    <a:lumMod val="50000"/>
                  </a:schemeClr>
                </a:solidFill>
              </a:rPr>
              <a:t> </a:t>
            </a:r>
            <a:r>
              <a:rPr kumimoji="1" lang="nl-BE" dirty="0" err="1">
                <a:solidFill>
                  <a:schemeClr val="accent1">
                    <a:lumMod val="50000"/>
                  </a:schemeClr>
                </a:solidFill>
              </a:rPr>
              <a:t>est</a:t>
            </a:r>
            <a:r>
              <a:rPr kumimoji="1" lang="nl-BE" dirty="0">
                <a:solidFill>
                  <a:schemeClr val="accent1">
                    <a:lumMod val="50000"/>
                  </a:schemeClr>
                </a:solidFill>
              </a:rPr>
              <a:t> correct </a:t>
            </a:r>
            <a:r>
              <a:rPr kumimoji="1" lang="nl-BE" dirty="0" err="1">
                <a:solidFill>
                  <a:schemeClr val="accent1">
                    <a:lumMod val="50000"/>
                  </a:schemeClr>
                </a:solidFill>
              </a:rPr>
              <a:t>sur</a:t>
            </a:r>
            <a:r>
              <a:rPr kumimoji="1" lang="nl-BE" dirty="0">
                <a:solidFill>
                  <a:schemeClr val="accent1">
                    <a:lumMod val="50000"/>
                  </a:schemeClr>
                </a:solidFill>
              </a:rPr>
              <a:t> base du </a:t>
            </a:r>
            <a:r>
              <a:rPr kumimoji="1" lang="nl-BE" dirty="0" err="1">
                <a:solidFill>
                  <a:schemeClr val="accent1">
                    <a:lumMod val="50000"/>
                  </a:schemeClr>
                </a:solidFill>
              </a:rPr>
              <a:t>règlement</a:t>
            </a:r>
            <a:r>
              <a:rPr kumimoji="1" lang="nl-BE" dirty="0">
                <a:solidFill>
                  <a:schemeClr val="accent1">
                    <a:lumMod val="50000"/>
                  </a:schemeClr>
                </a:solidFill>
              </a:rPr>
              <a:t> </a:t>
            </a:r>
            <a:r>
              <a:rPr kumimoji="1" lang="nl-BE" dirty="0" err="1">
                <a:solidFill>
                  <a:schemeClr val="accent1">
                    <a:lumMod val="50000"/>
                  </a:schemeClr>
                </a:solidFill>
              </a:rPr>
              <a:t>communal</a:t>
            </a:r>
            <a:r>
              <a:rPr kumimoji="1" lang="nl-BE" dirty="0">
                <a:solidFill>
                  <a:schemeClr val="accent1">
                    <a:lumMod val="50000"/>
                  </a:schemeClr>
                </a:solidFill>
              </a:rPr>
              <a:t>.</a:t>
            </a:r>
          </a:p>
        </p:txBody>
      </p:sp>
      <p:sp>
        <p:nvSpPr>
          <p:cNvPr id="11" name="ZoneTexte 10">
            <a:extLst>
              <a:ext uri="{FF2B5EF4-FFF2-40B4-BE49-F238E27FC236}">
                <a16:creationId xmlns:a16="http://schemas.microsoft.com/office/drawing/2014/main" id="{6ECD782E-22C9-4545-81CE-149ECE6ED0F8}"/>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13E9D32B-7C8E-4390-A6D6-3CCFE8AAE62F}"/>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9635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2" y="2177172"/>
            <a:ext cx="10813479" cy="4039934"/>
          </a:xfrm>
        </p:spPr>
        <p:txBody>
          <a:bodyPr anchor="ctr">
            <a:noAutofit/>
          </a:bodyPr>
          <a:lstStyle/>
          <a:p>
            <a:pPr marL="0" indent="0">
              <a:buNone/>
            </a:pPr>
            <a:r>
              <a:rPr kumimoji="1" lang="nl-BE" sz="2400" b="1" dirty="0" err="1">
                <a:solidFill>
                  <a:schemeClr val="accent1">
                    <a:lumMod val="50000"/>
                  </a:schemeClr>
                </a:solidFill>
              </a:rPr>
              <a:t>Situation</a:t>
            </a:r>
            <a:r>
              <a:rPr kumimoji="1" lang="nl-BE" sz="2400" b="1" dirty="0">
                <a:solidFill>
                  <a:schemeClr val="accent1">
                    <a:lumMod val="50000"/>
                  </a:schemeClr>
                </a:solidFill>
              </a:rPr>
              <a:t> 2</a:t>
            </a:r>
          </a:p>
          <a:p>
            <a:pPr marL="0" indent="0">
              <a:buNone/>
            </a:pPr>
            <a:r>
              <a:rPr kumimoji="1" lang="nl-BE" sz="2400" i="1" dirty="0">
                <a:solidFill>
                  <a:schemeClr val="accent1">
                    <a:lumMod val="50000"/>
                  </a:schemeClr>
                </a:solidFill>
              </a:rPr>
              <a:t>“</a:t>
            </a:r>
            <a:r>
              <a:rPr kumimoji="1" lang="fr-FR" sz="2400" i="1" dirty="0">
                <a:solidFill>
                  <a:schemeClr val="accent1">
                    <a:lumMod val="50000"/>
                  </a:schemeClr>
                </a:solidFill>
              </a:rPr>
              <a:t>Une personne se gare dans une rue à la frontière de Molenbeek-Saint-Jean et la Ville de Bruxelles. La personne paie pour son stationnement à un des horodateurs les plus proches. Plus tard, la personne reçoit une amende de la Ville de Bruxelles pour s'être garée sans payer. La personne avait payé à la commune voisine gérée par Parking Brussels.</a:t>
            </a:r>
            <a:r>
              <a:rPr kumimoji="1" lang="nl-BE" sz="2400" i="1" dirty="0">
                <a:solidFill>
                  <a:schemeClr val="accent1">
                    <a:lumMod val="50000"/>
                  </a:schemeClr>
                </a:solidFill>
              </a:rPr>
              <a:t>”</a:t>
            </a:r>
          </a:p>
        </p:txBody>
      </p:sp>
      <p:sp>
        <p:nvSpPr>
          <p:cNvPr id="11" name="ZoneTexte 10">
            <a:extLst>
              <a:ext uri="{FF2B5EF4-FFF2-40B4-BE49-F238E27FC236}">
                <a16:creationId xmlns:a16="http://schemas.microsoft.com/office/drawing/2014/main" id="{21D6CFAF-76FE-4DBA-B625-593405ECD683}"/>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3642DFF6-0BEC-4428-B770-F788378F1DFD}"/>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02940E9C-EA5B-4B88-B84C-668D53DD36E9}"/>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a:ln>
                  <a:noFill/>
                </a:ln>
                <a:solidFill>
                  <a:srgbClr val="FFFFFF"/>
                </a:solidFill>
                <a:effectLst/>
                <a:uLnTx/>
                <a:uFillTx/>
                <a:latin typeface="Calibri Light" panose="020F0302020204030204"/>
                <a:ea typeface="+mj-ea"/>
                <a:cs typeface="+mj-cs"/>
              </a:rPr>
              <a:t>Illlustration : Redevances de stationnement</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520816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2" y="2177172"/>
            <a:ext cx="10813479" cy="4039934"/>
          </a:xfrm>
        </p:spPr>
        <p:txBody>
          <a:bodyPr anchor="t">
            <a:noAutofit/>
          </a:bodyPr>
          <a:lstStyle/>
          <a:p>
            <a:pPr lvl="1"/>
            <a:r>
              <a:rPr kumimoji="1" lang="nl-BE" b="1" dirty="0" err="1">
                <a:solidFill>
                  <a:schemeClr val="accent1">
                    <a:lumMod val="50000"/>
                  </a:schemeClr>
                </a:solidFill>
              </a:rPr>
              <a:t>Problème</a:t>
            </a:r>
            <a:r>
              <a:rPr kumimoji="1" lang="nl-BE" dirty="0">
                <a:solidFill>
                  <a:schemeClr val="accent1">
                    <a:lumMod val="50000"/>
                  </a:schemeClr>
                </a:solidFill>
              </a:rPr>
              <a:t> : </a:t>
            </a:r>
            <a:r>
              <a:rPr kumimoji="1" lang="nl-BE" dirty="0" err="1">
                <a:solidFill>
                  <a:schemeClr val="accent1">
                    <a:lumMod val="50000"/>
                  </a:schemeClr>
                </a:solidFill>
              </a:rPr>
              <a:t>le</a:t>
            </a:r>
            <a:r>
              <a:rPr kumimoji="1" lang="nl-BE" dirty="0">
                <a:solidFill>
                  <a:schemeClr val="accent1">
                    <a:lumMod val="50000"/>
                  </a:schemeClr>
                </a:solidFill>
              </a:rPr>
              <a:t> non-</a:t>
            </a:r>
            <a:r>
              <a:rPr kumimoji="1" lang="nl-BE" dirty="0" err="1">
                <a:solidFill>
                  <a:schemeClr val="accent1">
                    <a:lumMod val="50000"/>
                  </a:schemeClr>
                </a:solidFill>
              </a:rPr>
              <a:t>paiement</a:t>
            </a:r>
            <a:r>
              <a:rPr kumimoji="1" lang="nl-BE" dirty="0">
                <a:solidFill>
                  <a:schemeClr val="accent1">
                    <a:lumMod val="50000"/>
                  </a:schemeClr>
                </a:solidFill>
              </a:rPr>
              <a:t> et </a:t>
            </a:r>
            <a:r>
              <a:rPr kumimoji="1" lang="nl-BE" dirty="0" err="1">
                <a:solidFill>
                  <a:schemeClr val="accent1">
                    <a:lumMod val="50000"/>
                  </a:schemeClr>
                </a:solidFill>
              </a:rPr>
              <a:t>le</a:t>
            </a:r>
            <a:r>
              <a:rPr kumimoji="1" lang="nl-BE" dirty="0">
                <a:solidFill>
                  <a:schemeClr val="accent1">
                    <a:lumMod val="50000"/>
                  </a:schemeClr>
                </a:solidFill>
              </a:rPr>
              <a:t> </a:t>
            </a:r>
            <a:r>
              <a:rPr kumimoji="1" lang="nl-BE" dirty="0" err="1">
                <a:solidFill>
                  <a:schemeClr val="accent1">
                    <a:lumMod val="50000"/>
                  </a:schemeClr>
                </a:solidFill>
              </a:rPr>
              <a:t>paiement</a:t>
            </a:r>
            <a:r>
              <a:rPr kumimoji="1" lang="nl-BE" dirty="0">
                <a:solidFill>
                  <a:schemeClr val="accent1">
                    <a:lumMod val="50000"/>
                  </a:schemeClr>
                </a:solidFill>
              </a:rPr>
              <a:t> </a:t>
            </a:r>
            <a:r>
              <a:rPr kumimoji="1" lang="nl-BE" dirty="0" err="1">
                <a:solidFill>
                  <a:schemeClr val="accent1">
                    <a:lumMod val="50000"/>
                  </a:schemeClr>
                </a:solidFill>
              </a:rPr>
              <a:t>indu</a:t>
            </a:r>
            <a:r>
              <a:rPr kumimoji="1" lang="nl-BE" dirty="0">
                <a:solidFill>
                  <a:schemeClr val="accent1">
                    <a:lumMod val="50000"/>
                  </a:schemeClr>
                </a:solidFill>
              </a:rPr>
              <a:t> </a:t>
            </a:r>
          </a:p>
          <a:p>
            <a:pPr lvl="1"/>
            <a:r>
              <a:rPr kumimoji="1" lang="nl-BE" b="1" dirty="0">
                <a:solidFill>
                  <a:schemeClr val="accent1">
                    <a:lumMod val="50000"/>
                  </a:schemeClr>
                </a:solidFill>
              </a:rPr>
              <a:t>Administration </a:t>
            </a:r>
            <a:r>
              <a:rPr kumimoji="1" lang="nl-BE" b="1" dirty="0" err="1">
                <a:solidFill>
                  <a:schemeClr val="accent1">
                    <a:lumMod val="50000"/>
                  </a:schemeClr>
                </a:solidFill>
              </a:rPr>
              <a:t>concernée</a:t>
            </a:r>
            <a:r>
              <a:rPr kumimoji="1" lang="nl-BE" b="1" dirty="0">
                <a:solidFill>
                  <a:schemeClr val="accent1">
                    <a:lumMod val="50000"/>
                  </a:schemeClr>
                </a:solidFill>
              </a:rPr>
              <a:t> </a:t>
            </a:r>
            <a:r>
              <a:rPr kumimoji="1" lang="nl-BE" dirty="0">
                <a:solidFill>
                  <a:schemeClr val="accent1">
                    <a:lumMod val="50000"/>
                  </a:schemeClr>
                </a:solidFill>
              </a:rPr>
              <a:t>: la </a:t>
            </a:r>
            <a:r>
              <a:rPr kumimoji="1" lang="nl-BE" dirty="0" err="1">
                <a:solidFill>
                  <a:schemeClr val="accent1">
                    <a:lumMod val="50000"/>
                  </a:schemeClr>
                </a:solidFill>
              </a:rPr>
              <a:t>Ville</a:t>
            </a:r>
            <a:r>
              <a:rPr kumimoji="1" lang="nl-BE" dirty="0">
                <a:solidFill>
                  <a:schemeClr val="accent1">
                    <a:lumMod val="50000"/>
                  </a:schemeClr>
                </a:solidFill>
              </a:rPr>
              <a:t> de Bruxelles (non-</a:t>
            </a:r>
            <a:r>
              <a:rPr kumimoji="1" lang="nl-BE" dirty="0" err="1">
                <a:solidFill>
                  <a:schemeClr val="accent1">
                    <a:lumMod val="50000"/>
                  </a:schemeClr>
                </a:solidFill>
              </a:rPr>
              <a:t>paiement</a:t>
            </a:r>
            <a:r>
              <a:rPr kumimoji="1" lang="nl-BE" dirty="0">
                <a:solidFill>
                  <a:schemeClr val="accent1">
                    <a:lumMod val="50000"/>
                  </a:schemeClr>
                </a:solidFill>
              </a:rPr>
              <a:t>) &amp; Parking Brussels (</a:t>
            </a:r>
            <a:r>
              <a:rPr kumimoji="1" lang="nl-BE" dirty="0" err="1">
                <a:solidFill>
                  <a:schemeClr val="accent1">
                    <a:lumMod val="50000"/>
                  </a:schemeClr>
                </a:solidFill>
              </a:rPr>
              <a:t>paiement</a:t>
            </a:r>
            <a:r>
              <a:rPr kumimoji="1" lang="nl-BE" dirty="0">
                <a:solidFill>
                  <a:schemeClr val="accent1">
                    <a:lumMod val="50000"/>
                  </a:schemeClr>
                </a:solidFill>
              </a:rPr>
              <a:t> </a:t>
            </a:r>
            <a:r>
              <a:rPr kumimoji="1" lang="nl-BE" dirty="0" err="1">
                <a:solidFill>
                  <a:schemeClr val="accent1">
                    <a:lumMod val="50000"/>
                  </a:schemeClr>
                </a:solidFill>
              </a:rPr>
              <a:t>indu</a:t>
            </a:r>
            <a:r>
              <a:rPr kumimoji="1" lang="nl-BE" dirty="0">
                <a:solidFill>
                  <a:schemeClr val="accent1">
                    <a:lumMod val="50000"/>
                  </a:schemeClr>
                </a:solidFill>
              </a:rPr>
              <a:t>)</a:t>
            </a:r>
          </a:p>
          <a:p>
            <a:pPr lvl="1"/>
            <a:r>
              <a:rPr kumimoji="1" lang="nl-BE" b="1" dirty="0">
                <a:solidFill>
                  <a:schemeClr val="accent1">
                    <a:lumMod val="50000"/>
                  </a:schemeClr>
                </a:solidFill>
              </a:rPr>
              <a:t>Médiateur compétent </a:t>
            </a:r>
            <a:r>
              <a:rPr kumimoji="1" lang="nl-BE" dirty="0">
                <a:solidFill>
                  <a:schemeClr val="accent1">
                    <a:lumMod val="50000"/>
                  </a:schemeClr>
                </a:solidFill>
              </a:rPr>
              <a:t>: la </a:t>
            </a:r>
            <a:r>
              <a:rPr kumimoji="1" lang="nl-BE" dirty="0" err="1">
                <a:solidFill>
                  <a:schemeClr val="accent1">
                    <a:lumMod val="50000"/>
                  </a:schemeClr>
                </a:solidFill>
              </a:rPr>
              <a:t>Médiatrice</a:t>
            </a:r>
            <a:r>
              <a:rPr kumimoji="1" lang="nl-BE" dirty="0">
                <a:solidFill>
                  <a:schemeClr val="accent1">
                    <a:lumMod val="50000"/>
                  </a:schemeClr>
                </a:solidFill>
              </a:rPr>
              <a:t> </a:t>
            </a:r>
            <a:r>
              <a:rPr kumimoji="1" lang="nl-BE" dirty="0" err="1">
                <a:solidFill>
                  <a:schemeClr val="accent1">
                    <a:lumMod val="50000"/>
                  </a:schemeClr>
                </a:solidFill>
              </a:rPr>
              <a:t>bruxelloise</a:t>
            </a:r>
            <a:endParaRPr kumimoji="1" lang="nl-BE" dirty="0">
              <a:solidFill>
                <a:schemeClr val="accent1">
                  <a:lumMod val="50000"/>
                </a:schemeClr>
              </a:solidFill>
            </a:endParaRPr>
          </a:p>
          <a:p>
            <a:pPr lvl="1"/>
            <a:r>
              <a:rPr kumimoji="1" lang="nl-BE" b="1" dirty="0" err="1">
                <a:solidFill>
                  <a:schemeClr val="accent1">
                    <a:lumMod val="50000"/>
                  </a:schemeClr>
                </a:solidFill>
              </a:rPr>
              <a:t>Comment</a:t>
            </a:r>
            <a:r>
              <a:rPr kumimoji="1" lang="nl-BE" b="1" dirty="0">
                <a:solidFill>
                  <a:schemeClr val="accent1">
                    <a:lumMod val="50000"/>
                  </a:schemeClr>
                </a:solidFill>
              </a:rPr>
              <a:t> </a:t>
            </a:r>
            <a:r>
              <a:rPr kumimoji="1" lang="nl-BE" b="1" dirty="0" err="1">
                <a:solidFill>
                  <a:schemeClr val="accent1">
                    <a:lumMod val="50000"/>
                  </a:schemeClr>
                </a:solidFill>
              </a:rPr>
              <a:t>procéder</a:t>
            </a:r>
            <a:r>
              <a:rPr kumimoji="1" lang="nl-BE" dirty="0">
                <a:solidFill>
                  <a:schemeClr val="accent1">
                    <a:lumMod val="50000"/>
                  </a:schemeClr>
                </a:solidFill>
              </a:rPr>
              <a:t> ?</a:t>
            </a:r>
          </a:p>
          <a:p>
            <a:pPr lvl="2"/>
            <a:r>
              <a:rPr kumimoji="1" lang="nl-BE" sz="2400" dirty="0">
                <a:solidFill>
                  <a:schemeClr val="accent1">
                    <a:lumMod val="50000"/>
                  </a:schemeClr>
                </a:solidFill>
              </a:rPr>
              <a:t>1ère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fr-BE" sz="2400" dirty="0">
                <a:solidFill>
                  <a:schemeClr val="accent1">
                    <a:lumMod val="50000"/>
                  </a:schemeClr>
                </a:solidFill>
                <a:hlinkClick r:id="rId3">
                  <a:extLst>
                    <a:ext uri="{A12FA001-AC4F-418D-AE19-62706E023703}">
                      <ahyp:hlinkClr xmlns:ahyp="http://schemas.microsoft.com/office/drawing/2018/hyperlinkcolor" val="tx"/>
                    </a:ext>
                  </a:extLst>
                </a:hlinkClick>
              </a:rPr>
              <a:t>https://brucity.cityenforcement.com/</a:t>
            </a:r>
            <a:r>
              <a:rPr kumimoji="1" lang="fr-BE" sz="2400" dirty="0">
                <a:solidFill>
                  <a:schemeClr val="accent1">
                    <a:lumMod val="50000"/>
                  </a:schemeClr>
                </a:solidFill>
              </a:rPr>
              <a:t> (formulaire en ligne) (non-paiement) </a:t>
            </a:r>
            <a:r>
              <a:rPr kumimoji="1" lang="fr-BE" sz="2400" b="1" dirty="0">
                <a:solidFill>
                  <a:schemeClr val="accent1">
                    <a:lumMod val="50000"/>
                  </a:schemeClr>
                </a:solidFill>
              </a:rPr>
              <a:t>ET</a:t>
            </a:r>
            <a:r>
              <a:rPr kumimoji="1" lang="fr-BE" sz="2400" dirty="0">
                <a:solidFill>
                  <a:schemeClr val="accent1">
                    <a:lumMod val="50000"/>
                  </a:schemeClr>
                </a:solidFill>
              </a:rPr>
              <a:t> </a:t>
            </a:r>
            <a:r>
              <a:rPr kumimoji="1" lang="nl-BE" sz="2400" dirty="0">
                <a:solidFill>
                  <a:schemeClr val="accent1">
                    <a:lumMod val="50000"/>
                  </a:schemeClr>
                </a:solidFill>
              </a:rPr>
              <a:t>[commune]@parking.brussels (</a:t>
            </a:r>
            <a:r>
              <a:rPr kumimoji="1" lang="nl-BE" sz="2400" dirty="0" err="1">
                <a:solidFill>
                  <a:schemeClr val="accent1">
                    <a:lumMod val="50000"/>
                  </a:schemeClr>
                </a:solidFill>
              </a:rPr>
              <a:t>paiement</a:t>
            </a:r>
            <a:r>
              <a:rPr kumimoji="1" lang="nl-BE" sz="2400" dirty="0">
                <a:solidFill>
                  <a:schemeClr val="accent1">
                    <a:lumMod val="50000"/>
                  </a:schemeClr>
                </a:solidFill>
              </a:rPr>
              <a:t> </a:t>
            </a:r>
            <a:r>
              <a:rPr kumimoji="1" lang="nl-BE" sz="2400" dirty="0" err="1">
                <a:solidFill>
                  <a:schemeClr val="accent1">
                    <a:lumMod val="50000"/>
                  </a:schemeClr>
                </a:solidFill>
              </a:rPr>
              <a:t>indu</a:t>
            </a:r>
            <a:r>
              <a:rPr kumimoji="1" lang="nl-BE" sz="2400" dirty="0">
                <a:solidFill>
                  <a:schemeClr val="accent1">
                    <a:lumMod val="50000"/>
                  </a:schemeClr>
                </a:solidFill>
              </a:rPr>
              <a:t>)</a:t>
            </a:r>
          </a:p>
          <a:p>
            <a:pPr lvl="2"/>
            <a:r>
              <a:rPr kumimoji="1" lang="nl-BE" sz="2400" dirty="0">
                <a:solidFill>
                  <a:schemeClr val="accent1">
                    <a:lumMod val="50000"/>
                  </a:schemeClr>
                </a:solidFill>
              </a:rPr>
              <a:t>2ème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4">
                  <a:extLst>
                    <a:ext uri="{A12FA001-AC4F-418D-AE19-62706E023703}">
                      <ahyp:hlinkClr xmlns:ahyp="http://schemas.microsoft.com/office/drawing/2018/hyperlinkcolor" val="tx"/>
                    </a:ext>
                  </a:extLst>
                </a:hlinkClick>
              </a:rPr>
              <a:t>www.ombuds.brussels</a:t>
            </a:r>
            <a:r>
              <a:rPr kumimoji="1" lang="nl-BE" sz="2400" dirty="0">
                <a:solidFill>
                  <a:schemeClr val="accent1">
                    <a:lumMod val="50000"/>
                  </a:schemeClr>
                </a:solidFill>
              </a:rPr>
              <a:t> </a:t>
            </a:r>
          </a:p>
          <a:p>
            <a:pPr lvl="1"/>
            <a:r>
              <a:rPr kumimoji="1" lang="nl-BE" b="1" dirty="0">
                <a:solidFill>
                  <a:schemeClr val="accent1">
                    <a:lumMod val="50000"/>
                  </a:schemeClr>
                </a:solidFill>
              </a:rPr>
              <a:t>Analyse</a:t>
            </a:r>
            <a:r>
              <a:rPr kumimoji="1" lang="nl-BE" dirty="0">
                <a:solidFill>
                  <a:schemeClr val="accent1">
                    <a:lumMod val="50000"/>
                  </a:schemeClr>
                </a:solidFill>
              </a:rPr>
              <a:t> : Si </a:t>
            </a:r>
            <a:r>
              <a:rPr kumimoji="1" lang="nl-BE" dirty="0" err="1">
                <a:solidFill>
                  <a:schemeClr val="accent1">
                    <a:lumMod val="50000"/>
                  </a:schemeClr>
                </a:solidFill>
              </a:rPr>
              <a:t>possible</a:t>
            </a:r>
            <a:r>
              <a:rPr kumimoji="1" lang="nl-BE" dirty="0">
                <a:solidFill>
                  <a:schemeClr val="accent1">
                    <a:lumMod val="50000"/>
                  </a:schemeClr>
                </a:solidFill>
              </a:rPr>
              <a:t> </a:t>
            </a:r>
            <a:r>
              <a:rPr kumimoji="1" lang="nl-BE" dirty="0" err="1">
                <a:solidFill>
                  <a:schemeClr val="accent1">
                    <a:lumMod val="50000"/>
                  </a:schemeClr>
                </a:solidFill>
              </a:rPr>
              <a:t>conciliation</a:t>
            </a:r>
            <a:r>
              <a:rPr kumimoji="1" lang="nl-BE" dirty="0">
                <a:solidFill>
                  <a:schemeClr val="accent1">
                    <a:lumMod val="50000"/>
                  </a:schemeClr>
                </a:solidFill>
              </a:rPr>
              <a:t>. </a:t>
            </a:r>
            <a:r>
              <a:rPr kumimoji="1" lang="nl-BE" dirty="0" err="1">
                <a:solidFill>
                  <a:schemeClr val="accent1">
                    <a:lumMod val="50000"/>
                  </a:schemeClr>
                </a:solidFill>
              </a:rPr>
              <a:t>Possible</a:t>
            </a:r>
            <a:r>
              <a:rPr kumimoji="1" lang="nl-BE" dirty="0">
                <a:solidFill>
                  <a:schemeClr val="accent1">
                    <a:lumMod val="50000"/>
                  </a:schemeClr>
                </a:solidFill>
              </a:rPr>
              <a:t> </a:t>
            </a:r>
            <a:r>
              <a:rPr kumimoji="1" lang="nl-BE" dirty="0" err="1">
                <a:solidFill>
                  <a:schemeClr val="accent1">
                    <a:lumMod val="50000"/>
                  </a:schemeClr>
                </a:solidFill>
              </a:rPr>
              <a:t>signal</a:t>
            </a:r>
            <a:r>
              <a:rPr kumimoji="1" lang="nl-BE" dirty="0">
                <a:solidFill>
                  <a:schemeClr val="accent1">
                    <a:lumMod val="50000"/>
                  </a:schemeClr>
                </a:solidFill>
              </a:rPr>
              <a:t> pour </a:t>
            </a:r>
            <a:r>
              <a:rPr kumimoji="1" lang="nl-BE" dirty="0" err="1">
                <a:solidFill>
                  <a:schemeClr val="accent1">
                    <a:lumMod val="50000"/>
                  </a:schemeClr>
                </a:solidFill>
              </a:rPr>
              <a:t>un</a:t>
            </a:r>
            <a:r>
              <a:rPr kumimoji="1" lang="nl-BE" dirty="0">
                <a:solidFill>
                  <a:schemeClr val="accent1">
                    <a:lumMod val="50000"/>
                  </a:schemeClr>
                </a:solidFill>
              </a:rPr>
              <a:t> avis/</a:t>
            </a:r>
            <a:r>
              <a:rPr kumimoji="1" lang="nl-BE" dirty="0" err="1">
                <a:solidFill>
                  <a:schemeClr val="accent1">
                    <a:lumMod val="50000"/>
                  </a:schemeClr>
                </a:solidFill>
              </a:rPr>
              <a:t>une</a:t>
            </a:r>
            <a:r>
              <a:rPr kumimoji="1" lang="nl-BE" dirty="0">
                <a:solidFill>
                  <a:schemeClr val="accent1">
                    <a:lumMod val="50000"/>
                  </a:schemeClr>
                </a:solidFill>
              </a:rPr>
              <a:t> enquête </a:t>
            </a:r>
            <a:r>
              <a:rPr kumimoji="1" lang="nl-BE" dirty="0" err="1">
                <a:solidFill>
                  <a:schemeClr val="accent1">
                    <a:lumMod val="50000"/>
                  </a:schemeClr>
                </a:solidFill>
              </a:rPr>
              <a:t>structurelle</a:t>
            </a:r>
            <a:r>
              <a:rPr kumimoji="1" lang="nl-BE" dirty="0">
                <a:solidFill>
                  <a:schemeClr val="accent1">
                    <a:lumMod val="50000"/>
                  </a:schemeClr>
                </a:solidFill>
              </a:rPr>
              <a:t>.</a:t>
            </a:r>
          </a:p>
        </p:txBody>
      </p:sp>
      <p:sp>
        <p:nvSpPr>
          <p:cNvPr id="11" name="ZoneTexte 10">
            <a:extLst>
              <a:ext uri="{FF2B5EF4-FFF2-40B4-BE49-F238E27FC236}">
                <a16:creationId xmlns:a16="http://schemas.microsoft.com/office/drawing/2014/main" id="{21D6CFAF-76FE-4DBA-B625-593405ECD683}"/>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3642DFF6-0BEC-4428-B770-F788378F1DFD}"/>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02940E9C-EA5B-4B88-B84C-668D53DD36E9}"/>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a:ln>
                  <a:noFill/>
                </a:ln>
                <a:solidFill>
                  <a:srgbClr val="FFFFFF"/>
                </a:solidFill>
                <a:effectLst/>
                <a:uLnTx/>
                <a:uFillTx/>
                <a:latin typeface="Calibri Light" panose="020F0302020204030204"/>
                <a:ea typeface="+mj-ea"/>
                <a:cs typeface="+mj-cs"/>
              </a:rPr>
              <a:t>Illlustration : Redevances de stationnement</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723651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490436"/>
            <a:ext cx="9708995" cy="3567173"/>
          </a:xfrm>
        </p:spPr>
        <p:txBody>
          <a:bodyPr anchor="ctr">
            <a:normAutofit/>
          </a:bodyPr>
          <a:lstStyle/>
          <a:p>
            <a:pPr marL="0" indent="0">
              <a:buNone/>
            </a:pPr>
            <a:r>
              <a:rPr kumimoji="1" lang="nl-BE" sz="2400" b="1" dirty="0" err="1">
                <a:solidFill>
                  <a:schemeClr val="accent1">
                    <a:lumMod val="50000"/>
                  </a:schemeClr>
                </a:solidFill>
              </a:rPr>
              <a:t>Situation</a:t>
            </a:r>
            <a:r>
              <a:rPr kumimoji="1" lang="nl-BE" sz="2400" b="1" dirty="0">
                <a:solidFill>
                  <a:schemeClr val="accent1">
                    <a:lumMod val="50000"/>
                  </a:schemeClr>
                </a:solidFill>
              </a:rPr>
              <a:t> 3</a:t>
            </a:r>
          </a:p>
          <a:p>
            <a:pPr marL="0" indent="0">
              <a:buNone/>
            </a:pPr>
            <a:r>
              <a:rPr kumimoji="1" lang="nl-BE" sz="2400" i="1" dirty="0">
                <a:solidFill>
                  <a:schemeClr val="accent1">
                    <a:lumMod val="50000"/>
                  </a:schemeClr>
                </a:solidFill>
              </a:rPr>
              <a:t>“</a:t>
            </a:r>
            <a:r>
              <a:rPr kumimoji="1" lang="fr-FR" sz="2400" i="1" dirty="0">
                <a:solidFill>
                  <a:schemeClr val="accent1">
                    <a:lumMod val="50000"/>
                  </a:schemeClr>
                </a:solidFill>
              </a:rPr>
              <a:t>Une personne se gare dans une zone réservée aux livraisons à Forest. En raison d'une signalisation et/ou marquage inadéquat/manquant, cette personne n’avait pas vu qu'elle n'était pas autorisée à se garer à cet endroit. Plus tard, la personne reçoit une redevance forfaitaire.</a:t>
            </a:r>
            <a:r>
              <a:rPr kumimoji="1" lang="nl-BE" sz="2400" i="1" dirty="0">
                <a:solidFill>
                  <a:schemeClr val="accent1">
                    <a:lumMod val="50000"/>
                  </a:schemeClr>
                </a:solidFill>
              </a:rPr>
              <a:t>”</a:t>
            </a:r>
          </a:p>
        </p:txBody>
      </p:sp>
      <p:sp>
        <p:nvSpPr>
          <p:cNvPr id="11" name="ZoneTexte 10">
            <a:extLst>
              <a:ext uri="{FF2B5EF4-FFF2-40B4-BE49-F238E27FC236}">
                <a16:creationId xmlns:a16="http://schemas.microsoft.com/office/drawing/2014/main" id="{C2BCE5CA-ED66-4F52-ABA5-9F45C84070C2}"/>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06858FC8-5717-442A-B630-9FED4912EE3A}"/>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02CD86E3-A33C-43E0-8AD4-E6230D7AC9B1}"/>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a:ln>
                  <a:noFill/>
                </a:ln>
                <a:solidFill>
                  <a:srgbClr val="FFFFFF"/>
                </a:solidFill>
                <a:effectLst/>
                <a:uLnTx/>
                <a:uFillTx/>
                <a:latin typeface="Calibri Light" panose="020F0302020204030204"/>
                <a:ea typeface="+mj-ea"/>
                <a:cs typeface="+mj-cs"/>
              </a:rPr>
              <a:t>Illlustration : Redevances de stationnement</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913527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3" y="2177170"/>
            <a:ext cx="10611855" cy="4039936"/>
          </a:xfrm>
        </p:spPr>
        <p:txBody>
          <a:bodyPr anchor="ctr">
            <a:noAutofit/>
          </a:bodyPr>
          <a:lstStyle/>
          <a:p>
            <a:pPr lvl="1"/>
            <a:r>
              <a:rPr kumimoji="1" lang="nl-BE" b="1" dirty="0" err="1">
                <a:solidFill>
                  <a:schemeClr val="accent1">
                    <a:lumMod val="50000"/>
                  </a:schemeClr>
                </a:solidFill>
              </a:rPr>
              <a:t>Problème</a:t>
            </a:r>
            <a:r>
              <a:rPr kumimoji="1" lang="nl-BE" dirty="0">
                <a:solidFill>
                  <a:schemeClr val="accent1">
                    <a:lumMod val="50000"/>
                  </a:schemeClr>
                </a:solidFill>
              </a:rPr>
              <a:t> : la </a:t>
            </a:r>
            <a:r>
              <a:rPr kumimoji="1" lang="nl-BE" dirty="0" err="1">
                <a:solidFill>
                  <a:schemeClr val="accent1">
                    <a:lumMod val="50000"/>
                  </a:schemeClr>
                </a:solidFill>
              </a:rPr>
              <a:t>redevance</a:t>
            </a:r>
            <a:r>
              <a:rPr kumimoji="1" lang="nl-BE" dirty="0">
                <a:solidFill>
                  <a:schemeClr val="accent1">
                    <a:lumMod val="50000"/>
                  </a:schemeClr>
                </a:solidFill>
              </a:rPr>
              <a:t> </a:t>
            </a:r>
            <a:r>
              <a:rPr kumimoji="1" lang="nl-BE" dirty="0" err="1">
                <a:solidFill>
                  <a:schemeClr val="accent1">
                    <a:lumMod val="50000"/>
                  </a:schemeClr>
                </a:solidFill>
              </a:rPr>
              <a:t>est</a:t>
            </a:r>
            <a:r>
              <a:rPr kumimoji="1" lang="nl-BE" dirty="0">
                <a:solidFill>
                  <a:schemeClr val="accent1">
                    <a:lumMod val="50000"/>
                  </a:schemeClr>
                </a:solidFill>
              </a:rPr>
              <a:t> </a:t>
            </a:r>
            <a:r>
              <a:rPr kumimoji="1" lang="nl-BE" dirty="0" err="1">
                <a:solidFill>
                  <a:schemeClr val="accent1">
                    <a:lumMod val="50000"/>
                  </a:schemeClr>
                </a:solidFill>
              </a:rPr>
              <a:t>une</a:t>
            </a:r>
            <a:r>
              <a:rPr kumimoji="1" lang="nl-BE" dirty="0">
                <a:solidFill>
                  <a:schemeClr val="accent1">
                    <a:lumMod val="50000"/>
                  </a:schemeClr>
                </a:solidFill>
              </a:rPr>
              <a:t> </a:t>
            </a:r>
            <a:r>
              <a:rPr kumimoji="1" lang="nl-BE" dirty="0" err="1">
                <a:solidFill>
                  <a:schemeClr val="accent1">
                    <a:lumMod val="50000"/>
                  </a:schemeClr>
                </a:solidFill>
              </a:rPr>
              <a:t>conséquence</a:t>
            </a:r>
            <a:r>
              <a:rPr kumimoji="1" lang="nl-BE" dirty="0">
                <a:solidFill>
                  <a:schemeClr val="accent1">
                    <a:lumMod val="50000"/>
                  </a:schemeClr>
                </a:solidFill>
              </a:rPr>
              <a:t> de la </a:t>
            </a:r>
            <a:r>
              <a:rPr kumimoji="1" lang="nl-BE" dirty="0" err="1">
                <a:solidFill>
                  <a:schemeClr val="accent1">
                    <a:lumMod val="50000"/>
                  </a:schemeClr>
                </a:solidFill>
              </a:rPr>
              <a:t>signalisation</a:t>
            </a:r>
            <a:r>
              <a:rPr kumimoji="1" lang="nl-BE" dirty="0">
                <a:solidFill>
                  <a:schemeClr val="accent1">
                    <a:lumMod val="50000"/>
                  </a:schemeClr>
                </a:solidFill>
              </a:rPr>
              <a:t> et/</a:t>
            </a:r>
            <a:r>
              <a:rPr kumimoji="1" lang="nl-BE" dirty="0" err="1">
                <a:solidFill>
                  <a:schemeClr val="accent1">
                    <a:lumMod val="50000"/>
                  </a:schemeClr>
                </a:solidFill>
              </a:rPr>
              <a:t>ou</a:t>
            </a:r>
            <a:r>
              <a:rPr kumimoji="1" lang="nl-BE" dirty="0">
                <a:solidFill>
                  <a:schemeClr val="accent1">
                    <a:lumMod val="50000"/>
                  </a:schemeClr>
                </a:solidFill>
              </a:rPr>
              <a:t> du </a:t>
            </a:r>
            <a:r>
              <a:rPr kumimoji="1" lang="nl-BE" dirty="0" err="1">
                <a:solidFill>
                  <a:schemeClr val="accent1">
                    <a:lumMod val="50000"/>
                  </a:schemeClr>
                </a:solidFill>
              </a:rPr>
              <a:t>marquage</a:t>
            </a:r>
            <a:r>
              <a:rPr kumimoji="1" lang="nl-BE" dirty="0">
                <a:solidFill>
                  <a:schemeClr val="accent1">
                    <a:lumMod val="50000"/>
                  </a:schemeClr>
                </a:solidFill>
              </a:rPr>
              <a:t> manquant</a:t>
            </a:r>
          </a:p>
          <a:p>
            <a:pPr lvl="1"/>
            <a:r>
              <a:rPr kumimoji="1" lang="nl-BE" b="1" dirty="0">
                <a:solidFill>
                  <a:schemeClr val="accent1">
                    <a:lumMod val="50000"/>
                  </a:schemeClr>
                </a:solidFill>
              </a:rPr>
              <a:t>Administration </a:t>
            </a:r>
            <a:r>
              <a:rPr kumimoji="1" lang="nl-BE" b="1" dirty="0" err="1">
                <a:solidFill>
                  <a:schemeClr val="accent1">
                    <a:lumMod val="50000"/>
                  </a:schemeClr>
                </a:solidFill>
              </a:rPr>
              <a:t>concernée</a:t>
            </a:r>
            <a:r>
              <a:rPr kumimoji="1" lang="nl-BE" b="1" dirty="0">
                <a:solidFill>
                  <a:schemeClr val="accent1">
                    <a:lumMod val="50000"/>
                  </a:schemeClr>
                </a:solidFill>
              </a:rPr>
              <a:t> </a:t>
            </a:r>
            <a:r>
              <a:rPr kumimoji="1" lang="nl-BE" dirty="0">
                <a:solidFill>
                  <a:schemeClr val="accent1">
                    <a:lumMod val="50000"/>
                  </a:schemeClr>
                </a:solidFill>
              </a:rPr>
              <a:t>: Parking Brussels &amp; La commune de Forest</a:t>
            </a:r>
          </a:p>
          <a:p>
            <a:pPr lvl="1"/>
            <a:r>
              <a:rPr kumimoji="1" lang="nl-BE" b="1" dirty="0">
                <a:solidFill>
                  <a:schemeClr val="accent1">
                    <a:lumMod val="50000"/>
                  </a:schemeClr>
                </a:solidFill>
              </a:rPr>
              <a:t>Médiateur compétent </a:t>
            </a:r>
            <a:r>
              <a:rPr kumimoji="1" lang="nl-BE" dirty="0">
                <a:solidFill>
                  <a:schemeClr val="accent1">
                    <a:lumMod val="50000"/>
                  </a:schemeClr>
                </a:solidFill>
              </a:rPr>
              <a:t>:	la </a:t>
            </a:r>
            <a:r>
              <a:rPr kumimoji="1" lang="nl-BE" dirty="0" err="1">
                <a:solidFill>
                  <a:schemeClr val="accent1">
                    <a:lumMod val="50000"/>
                  </a:schemeClr>
                </a:solidFill>
              </a:rPr>
              <a:t>Médiatrice</a:t>
            </a:r>
            <a:r>
              <a:rPr kumimoji="1" lang="nl-BE" dirty="0">
                <a:solidFill>
                  <a:schemeClr val="accent1">
                    <a:lumMod val="50000"/>
                  </a:schemeClr>
                </a:solidFill>
              </a:rPr>
              <a:t> </a:t>
            </a:r>
            <a:r>
              <a:rPr kumimoji="1" lang="nl-BE" dirty="0" err="1">
                <a:solidFill>
                  <a:schemeClr val="accent1">
                    <a:lumMod val="50000"/>
                  </a:schemeClr>
                </a:solidFill>
              </a:rPr>
              <a:t>bruxelloise</a:t>
            </a:r>
            <a:endParaRPr kumimoji="1" lang="nl-BE" dirty="0">
              <a:solidFill>
                <a:schemeClr val="accent1">
                  <a:lumMod val="50000"/>
                </a:schemeClr>
              </a:solidFill>
            </a:endParaRPr>
          </a:p>
          <a:p>
            <a:pPr lvl="1"/>
            <a:r>
              <a:rPr kumimoji="1" lang="nl-BE" b="1" dirty="0" err="1">
                <a:solidFill>
                  <a:schemeClr val="accent1">
                    <a:lumMod val="50000"/>
                  </a:schemeClr>
                </a:solidFill>
              </a:rPr>
              <a:t>Comment</a:t>
            </a:r>
            <a:r>
              <a:rPr kumimoji="1" lang="nl-BE" b="1" dirty="0">
                <a:solidFill>
                  <a:schemeClr val="accent1">
                    <a:lumMod val="50000"/>
                  </a:schemeClr>
                </a:solidFill>
              </a:rPr>
              <a:t> </a:t>
            </a:r>
            <a:r>
              <a:rPr kumimoji="1" lang="nl-BE" b="1" dirty="0" err="1">
                <a:solidFill>
                  <a:schemeClr val="accent1">
                    <a:lumMod val="50000"/>
                  </a:schemeClr>
                </a:solidFill>
              </a:rPr>
              <a:t>procéder</a:t>
            </a:r>
            <a:r>
              <a:rPr kumimoji="1" lang="nl-BE" b="1" dirty="0">
                <a:solidFill>
                  <a:schemeClr val="accent1">
                    <a:lumMod val="50000"/>
                  </a:schemeClr>
                </a:solidFill>
              </a:rPr>
              <a:t> ?</a:t>
            </a:r>
            <a:r>
              <a:rPr kumimoji="1" lang="nl-BE" dirty="0">
                <a:solidFill>
                  <a:schemeClr val="accent1">
                    <a:lumMod val="50000"/>
                  </a:schemeClr>
                </a:solidFill>
              </a:rPr>
              <a:t>		</a:t>
            </a:r>
          </a:p>
          <a:p>
            <a:pPr lvl="2"/>
            <a:r>
              <a:rPr kumimoji="1" lang="nl-BE" sz="2400" dirty="0">
                <a:solidFill>
                  <a:schemeClr val="accent1">
                    <a:lumMod val="50000"/>
                  </a:schemeClr>
                </a:solidFill>
              </a:rPr>
              <a:t>1ère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err="1">
                <a:solidFill>
                  <a:schemeClr val="accent1">
                    <a:lumMod val="50000"/>
                  </a:schemeClr>
                </a:solidFill>
                <a:hlinkClick r:id="rId3">
                  <a:extLst>
                    <a:ext uri="{A12FA001-AC4F-418D-AE19-62706E023703}">
                      <ahyp:hlinkClr xmlns:ahyp="http://schemas.microsoft.com/office/drawing/2018/hyperlinkcolor" val="tx"/>
                    </a:ext>
                  </a:extLst>
                </a:hlinkClick>
              </a:rPr>
              <a:t>forest@parking.brussels</a:t>
            </a:r>
            <a:r>
              <a:rPr kumimoji="1" lang="nl-BE" sz="2400" dirty="0">
                <a:solidFill>
                  <a:schemeClr val="accent1">
                    <a:lumMod val="50000"/>
                  </a:schemeClr>
                </a:solidFill>
              </a:rPr>
              <a:t> </a:t>
            </a:r>
            <a:r>
              <a:rPr kumimoji="1" lang="nl-BE" sz="2400" b="1" dirty="0">
                <a:solidFill>
                  <a:schemeClr val="accent1">
                    <a:lumMod val="50000"/>
                  </a:schemeClr>
                </a:solidFill>
              </a:rPr>
              <a:t>ET</a:t>
            </a:r>
            <a:r>
              <a:rPr kumimoji="1" lang="nl-BE" sz="2400" dirty="0">
                <a:solidFill>
                  <a:schemeClr val="accent1">
                    <a:lumMod val="50000"/>
                  </a:schemeClr>
                </a:solidFill>
              </a:rPr>
              <a:t> la commune de Forest</a:t>
            </a:r>
          </a:p>
          <a:p>
            <a:pPr lvl="2"/>
            <a:r>
              <a:rPr kumimoji="1" lang="nl-BE" sz="2400" dirty="0">
                <a:solidFill>
                  <a:schemeClr val="accent1">
                    <a:lumMod val="50000"/>
                  </a:schemeClr>
                </a:solidFill>
              </a:rPr>
              <a:t>2ème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4">
                  <a:extLst>
                    <a:ext uri="{A12FA001-AC4F-418D-AE19-62706E023703}">
                      <ahyp:hlinkClr xmlns:ahyp="http://schemas.microsoft.com/office/drawing/2018/hyperlinkcolor" val="tx"/>
                    </a:ext>
                  </a:extLst>
                </a:hlinkClick>
              </a:rPr>
              <a:t>www.ombuds.brussels</a:t>
            </a:r>
            <a:r>
              <a:rPr kumimoji="1" lang="nl-BE" sz="2400" dirty="0">
                <a:solidFill>
                  <a:schemeClr val="accent1">
                    <a:lumMod val="50000"/>
                  </a:schemeClr>
                </a:solidFill>
              </a:rPr>
              <a:t> </a:t>
            </a:r>
          </a:p>
          <a:p>
            <a:pPr lvl="1"/>
            <a:r>
              <a:rPr kumimoji="1" lang="fr-BE" b="1" dirty="0">
                <a:solidFill>
                  <a:schemeClr val="accent1">
                    <a:lumMod val="50000"/>
                  </a:schemeClr>
                </a:solidFill>
              </a:rPr>
              <a:t>Analyse</a:t>
            </a:r>
            <a:r>
              <a:rPr kumimoji="1" lang="fr-BE" dirty="0">
                <a:solidFill>
                  <a:schemeClr val="accent1">
                    <a:lumMod val="50000"/>
                  </a:schemeClr>
                </a:solidFill>
              </a:rPr>
              <a:t> :	</a:t>
            </a:r>
          </a:p>
          <a:p>
            <a:pPr lvl="2"/>
            <a:r>
              <a:rPr kumimoji="1" lang="fr-BE" sz="2400" dirty="0">
                <a:solidFill>
                  <a:schemeClr val="accent1">
                    <a:lumMod val="50000"/>
                  </a:schemeClr>
                </a:solidFill>
              </a:rPr>
              <a:t>Si la plainte est fondée : Conciliation.</a:t>
            </a:r>
          </a:p>
          <a:p>
            <a:pPr lvl="2"/>
            <a:r>
              <a:rPr kumimoji="1" lang="fr-BE" sz="2400" dirty="0">
                <a:solidFill>
                  <a:schemeClr val="accent1">
                    <a:lumMod val="50000"/>
                  </a:schemeClr>
                </a:solidFill>
              </a:rPr>
              <a:t>Plus value Médiatrice : coordination entre la commune et Parking Brussels</a:t>
            </a:r>
          </a:p>
        </p:txBody>
      </p:sp>
      <p:sp>
        <p:nvSpPr>
          <p:cNvPr id="11" name="ZoneTexte 10">
            <a:extLst>
              <a:ext uri="{FF2B5EF4-FFF2-40B4-BE49-F238E27FC236}">
                <a16:creationId xmlns:a16="http://schemas.microsoft.com/office/drawing/2014/main" id="{C2BCE5CA-ED66-4F52-ABA5-9F45C84070C2}"/>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06858FC8-5717-442A-B630-9FED4912EE3A}"/>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02CD86E3-A33C-43E0-8AD4-E6230D7AC9B1}"/>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a:ln>
                  <a:noFill/>
                </a:ln>
                <a:solidFill>
                  <a:srgbClr val="FFFFFF"/>
                </a:solidFill>
                <a:effectLst/>
                <a:uLnTx/>
                <a:uFillTx/>
                <a:latin typeface="Calibri Light" panose="020F0302020204030204"/>
                <a:ea typeface="+mj-ea"/>
                <a:cs typeface="+mj-cs"/>
              </a:rPr>
              <a:t>Illlustration : Redevances de stationnement</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72354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490436"/>
            <a:ext cx="9708995" cy="3567173"/>
          </a:xfrm>
        </p:spPr>
        <p:txBody>
          <a:bodyPr anchor="ctr">
            <a:normAutofit/>
          </a:bodyPr>
          <a:lstStyle/>
          <a:p>
            <a:pPr marL="0" indent="0">
              <a:buNone/>
            </a:pPr>
            <a:r>
              <a:rPr kumimoji="1" lang="nl-BE" sz="2400" b="1" dirty="0" err="1">
                <a:solidFill>
                  <a:schemeClr val="accent1">
                    <a:lumMod val="50000"/>
                  </a:schemeClr>
                </a:solidFill>
              </a:rPr>
              <a:t>Situation</a:t>
            </a:r>
            <a:r>
              <a:rPr kumimoji="1" lang="nl-BE" sz="2400" b="1" dirty="0">
                <a:solidFill>
                  <a:schemeClr val="accent1">
                    <a:lumMod val="50000"/>
                  </a:schemeClr>
                </a:solidFill>
              </a:rPr>
              <a:t> 4</a:t>
            </a:r>
          </a:p>
          <a:p>
            <a:pPr marL="0" indent="0">
              <a:buNone/>
            </a:pPr>
            <a:r>
              <a:rPr kumimoji="1" lang="nl-BE" sz="2400" i="1" dirty="0">
                <a:solidFill>
                  <a:schemeClr val="accent1">
                    <a:lumMod val="50000"/>
                  </a:schemeClr>
                </a:solidFill>
              </a:rPr>
              <a:t>“</a:t>
            </a:r>
            <a:r>
              <a:rPr kumimoji="1" lang="fr-FR" sz="2400" i="1" dirty="0">
                <a:solidFill>
                  <a:schemeClr val="accent1">
                    <a:lumMod val="50000"/>
                  </a:schemeClr>
                </a:solidFill>
              </a:rPr>
              <a:t>Une personne se gare dans une zone réservée aux livraisons à Ixelles. En raison d'une signalisation et/ou marquage inadéquat/manquant, cette personne n’avait pas vu qu'elle n'était pas autorisée à se garer à cet endroit. Elle recevra une redevance forfaitaire.</a:t>
            </a:r>
            <a:r>
              <a:rPr kumimoji="1" lang="nl-BE" sz="2400" i="1" dirty="0">
                <a:solidFill>
                  <a:schemeClr val="accent1">
                    <a:lumMod val="50000"/>
                  </a:schemeClr>
                </a:solidFill>
              </a:rPr>
              <a:t>”</a:t>
            </a:r>
          </a:p>
        </p:txBody>
      </p:sp>
      <p:sp>
        <p:nvSpPr>
          <p:cNvPr id="11" name="ZoneTexte 10">
            <a:extLst>
              <a:ext uri="{FF2B5EF4-FFF2-40B4-BE49-F238E27FC236}">
                <a16:creationId xmlns:a16="http://schemas.microsoft.com/office/drawing/2014/main" id="{7B5C85BC-D96A-4F09-968E-C39BAFF11556}"/>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30B20E3D-87A5-4DF2-BE7D-4B585FCC6234}"/>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89B0AC50-EB5D-4277-A0D5-9EB6F9B6B4DF}"/>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a:ln>
                  <a:noFill/>
                </a:ln>
                <a:solidFill>
                  <a:srgbClr val="FFFFFF"/>
                </a:solidFill>
                <a:effectLst/>
                <a:uLnTx/>
                <a:uFillTx/>
                <a:latin typeface="Calibri Light" panose="020F0302020204030204"/>
                <a:ea typeface="+mj-ea"/>
                <a:cs typeface="+mj-cs"/>
              </a:rPr>
              <a:t>Illlustration : Redevances de stationnement</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851559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77170"/>
            <a:ext cx="10179716" cy="3880439"/>
          </a:xfrm>
        </p:spPr>
        <p:txBody>
          <a:bodyPr anchor="ctr">
            <a:normAutofit/>
          </a:bodyPr>
          <a:lstStyle/>
          <a:p>
            <a:pPr lvl="1"/>
            <a:r>
              <a:rPr kumimoji="1" lang="nl-BE" b="1" dirty="0" err="1">
                <a:solidFill>
                  <a:schemeClr val="accent1">
                    <a:lumMod val="50000"/>
                  </a:schemeClr>
                </a:solidFill>
              </a:rPr>
              <a:t>Problème</a:t>
            </a:r>
            <a:r>
              <a:rPr kumimoji="1" lang="nl-BE" b="1" dirty="0">
                <a:solidFill>
                  <a:schemeClr val="accent1">
                    <a:lumMod val="50000"/>
                  </a:schemeClr>
                </a:solidFill>
              </a:rPr>
              <a:t> </a:t>
            </a:r>
            <a:r>
              <a:rPr kumimoji="1" lang="nl-BE" dirty="0">
                <a:solidFill>
                  <a:schemeClr val="accent1">
                    <a:lumMod val="50000"/>
                  </a:schemeClr>
                </a:solidFill>
              </a:rPr>
              <a:t>: la </a:t>
            </a:r>
            <a:r>
              <a:rPr kumimoji="1" lang="nl-BE" dirty="0" err="1">
                <a:solidFill>
                  <a:schemeClr val="accent1">
                    <a:lumMod val="50000"/>
                  </a:schemeClr>
                </a:solidFill>
              </a:rPr>
              <a:t>redevance</a:t>
            </a:r>
            <a:r>
              <a:rPr kumimoji="1" lang="nl-BE" dirty="0">
                <a:solidFill>
                  <a:schemeClr val="accent1">
                    <a:lumMod val="50000"/>
                  </a:schemeClr>
                </a:solidFill>
              </a:rPr>
              <a:t> </a:t>
            </a:r>
            <a:r>
              <a:rPr kumimoji="1" lang="nl-BE" dirty="0" err="1">
                <a:solidFill>
                  <a:schemeClr val="accent1">
                    <a:lumMod val="50000"/>
                  </a:schemeClr>
                </a:solidFill>
              </a:rPr>
              <a:t>est</a:t>
            </a:r>
            <a:r>
              <a:rPr kumimoji="1" lang="nl-BE" dirty="0">
                <a:solidFill>
                  <a:schemeClr val="accent1">
                    <a:lumMod val="50000"/>
                  </a:schemeClr>
                </a:solidFill>
              </a:rPr>
              <a:t> </a:t>
            </a:r>
            <a:r>
              <a:rPr kumimoji="1" lang="nl-BE" dirty="0" err="1">
                <a:solidFill>
                  <a:schemeClr val="accent1">
                    <a:lumMod val="50000"/>
                  </a:schemeClr>
                </a:solidFill>
              </a:rPr>
              <a:t>une</a:t>
            </a:r>
            <a:r>
              <a:rPr kumimoji="1" lang="nl-BE" dirty="0">
                <a:solidFill>
                  <a:schemeClr val="accent1">
                    <a:lumMod val="50000"/>
                  </a:schemeClr>
                </a:solidFill>
              </a:rPr>
              <a:t> </a:t>
            </a:r>
            <a:r>
              <a:rPr kumimoji="1" lang="nl-BE" dirty="0" err="1">
                <a:solidFill>
                  <a:schemeClr val="accent1">
                    <a:lumMod val="50000"/>
                  </a:schemeClr>
                </a:solidFill>
              </a:rPr>
              <a:t>conséquence</a:t>
            </a:r>
            <a:r>
              <a:rPr kumimoji="1" lang="nl-BE" dirty="0">
                <a:solidFill>
                  <a:schemeClr val="accent1">
                    <a:lumMod val="50000"/>
                  </a:schemeClr>
                </a:solidFill>
              </a:rPr>
              <a:t> de la </a:t>
            </a:r>
            <a:r>
              <a:rPr kumimoji="1" lang="nl-BE" dirty="0" err="1">
                <a:solidFill>
                  <a:schemeClr val="accent1">
                    <a:lumMod val="50000"/>
                  </a:schemeClr>
                </a:solidFill>
              </a:rPr>
              <a:t>signalisation</a:t>
            </a:r>
            <a:r>
              <a:rPr kumimoji="1" lang="nl-BE" dirty="0">
                <a:solidFill>
                  <a:schemeClr val="accent1">
                    <a:lumMod val="50000"/>
                  </a:schemeClr>
                </a:solidFill>
              </a:rPr>
              <a:t> et/</a:t>
            </a:r>
            <a:r>
              <a:rPr kumimoji="1" lang="nl-BE" dirty="0" err="1">
                <a:solidFill>
                  <a:schemeClr val="accent1">
                    <a:lumMod val="50000"/>
                  </a:schemeClr>
                </a:solidFill>
              </a:rPr>
              <a:t>ou</a:t>
            </a:r>
            <a:r>
              <a:rPr kumimoji="1" lang="nl-BE" dirty="0">
                <a:solidFill>
                  <a:schemeClr val="accent1">
                    <a:lumMod val="50000"/>
                  </a:schemeClr>
                </a:solidFill>
              </a:rPr>
              <a:t> du </a:t>
            </a:r>
            <a:r>
              <a:rPr kumimoji="1" lang="nl-BE" dirty="0" err="1">
                <a:solidFill>
                  <a:schemeClr val="accent1">
                    <a:lumMod val="50000"/>
                  </a:schemeClr>
                </a:solidFill>
              </a:rPr>
              <a:t>marquage</a:t>
            </a:r>
            <a:r>
              <a:rPr kumimoji="1" lang="nl-BE" dirty="0">
                <a:solidFill>
                  <a:schemeClr val="accent1">
                    <a:lumMod val="50000"/>
                  </a:schemeClr>
                </a:solidFill>
              </a:rPr>
              <a:t> manquant</a:t>
            </a:r>
          </a:p>
          <a:p>
            <a:pPr lvl="1"/>
            <a:r>
              <a:rPr kumimoji="1" lang="nl-BE" b="1" dirty="0">
                <a:solidFill>
                  <a:schemeClr val="accent1">
                    <a:lumMod val="50000"/>
                  </a:schemeClr>
                </a:solidFill>
              </a:rPr>
              <a:t>Administration </a:t>
            </a:r>
            <a:r>
              <a:rPr kumimoji="1" lang="nl-BE" b="1" dirty="0" err="1">
                <a:solidFill>
                  <a:schemeClr val="accent1">
                    <a:lumMod val="50000"/>
                  </a:schemeClr>
                </a:solidFill>
              </a:rPr>
              <a:t>concernée</a:t>
            </a:r>
            <a:r>
              <a:rPr kumimoji="1" lang="nl-BE" b="1" dirty="0">
                <a:solidFill>
                  <a:schemeClr val="accent1">
                    <a:lumMod val="50000"/>
                  </a:schemeClr>
                </a:solidFill>
              </a:rPr>
              <a:t> </a:t>
            </a:r>
            <a:r>
              <a:rPr kumimoji="1" lang="nl-BE" dirty="0">
                <a:solidFill>
                  <a:schemeClr val="accent1">
                    <a:lumMod val="50000"/>
                  </a:schemeClr>
                </a:solidFill>
              </a:rPr>
              <a:t>: la commune </a:t>
            </a:r>
            <a:r>
              <a:rPr kumimoji="1" lang="nl-BE" dirty="0" err="1">
                <a:solidFill>
                  <a:schemeClr val="accent1">
                    <a:lumMod val="50000"/>
                  </a:schemeClr>
                </a:solidFill>
              </a:rPr>
              <a:t>d’Ixelles</a:t>
            </a:r>
            <a:r>
              <a:rPr kumimoji="1" lang="nl-BE" dirty="0">
                <a:solidFill>
                  <a:schemeClr val="accent1">
                    <a:lumMod val="50000"/>
                  </a:schemeClr>
                </a:solidFill>
              </a:rPr>
              <a:t> &amp; Parking Brussels </a:t>
            </a:r>
          </a:p>
          <a:p>
            <a:pPr lvl="1"/>
            <a:r>
              <a:rPr kumimoji="1" lang="nl-BE" b="1" dirty="0">
                <a:solidFill>
                  <a:schemeClr val="accent1">
                    <a:lumMod val="50000"/>
                  </a:schemeClr>
                </a:solidFill>
              </a:rPr>
              <a:t>Médiateur compétent </a:t>
            </a:r>
            <a:r>
              <a:rPr kumimoji="1" lang="nl-BE" dirty="0">
                <a:solidFill>
                  <a:schemeClr val="accent1">
                    <a:lumMod val="50000"/>
                  </a:schemeClr>
                </a:solidFill>
              </a:rPr>
              <a:t>: la </a:t>
            </a:r>
            <a:r>
              <a:rPr kumimoji="1" lang="nl-BE" dirty="0" err="1">
                <a:solidFill>
                  <a:schemeClr val="accent1">
                    <a:lumMod val="50000"/>
                  </a:schemeClr>
                </a:solidFill>
              </a:rPr>
              <a:t>Médiatrice</a:t>
            </a:r>
            <a:r>
              <a:rPr kumimoji="1" lang="nl-BE" dirty="0">
                <a:solidFill>
                  <a:schemeClr val="accent1">
                    <a:lumMod val="50000"/>
                  </a:schemeClr>
                </a:solidFill>
              </a:rPr>
              <a:t> </a:t>
            </a:r>
            <a:r>
              <a:rPr kumimoji="1" lang="nl-BE" dirty="0" err="1">
                <a:solidFill>
                  <a:schemeClr val="accent1">
                    <a:lumMod val="50000"/>
                  </a:schemeClr>
                </a:solidFill>
              </a:rPr>
              <a:t>d’Ixelles</a:t>
            </a:r>
            <a:r>
              <a:rPr kumimoji="1" lang="nl-BE" dirty="0">
                <a:solidFill>
                  <a:schemeClr val="accent1">
                    <a:lumMod val="50000"/>
                  </a:schemeClr>
                </a:solidFill>
              </a:rPr>
              <a:t> &amp; la </a:t>
            </a:r>
            <a:r>
              <a:rPr kumimoji="1" lang="nl-BE" dirty="0" err="1">
                <a:solidFill>
                  <a:schemeClr val="accent1">
                    <a:lumMod val="50000"/>
                  </a:schemeClr>
                </a:solidFill>
              </a:rPr>
              <a:t>Médiatrice</a:t>
            </a:r>
            <a:r>
              <a:rPr kumimoji="1" lang="nl-BE" dirty="0">
                <a:solidFill>
                  <a:schemeClr val="accent1">
                    <a:lumMod val="50000"/>
                  </a:schemeClr>
                </a:solidFill>
              </a:rPr>
              <a:t> </a:t>
            </a:r>
            <a:r>
              <a:rPr kumimoji="1" lang="nl-BE" dirty="0" err="1">
                <a:solidFill>
                  <a:schemeClr val="accent1">
                    <a:lumMod val="50000"/>
                  </a:schemeClr>
                </a:solidFill>
              </a:rPr>
              <a:t>bruxelloise</a:t>
            </a:r>
            <a:endParaRPr kumimoji="1" lang="nl-BE" dirty="0">
              <a:solidFill>
                <a:schemeClr val="accent1">
                  <a:lumMod val="50000"/>
                </a:schemeClr>
              </a:solidFill>
            </a:endParaRPr>
          </a:p>
          <a:p>
            <a:pPr lvl="1"/>
            <a:r>
              <a:rPr kumimoji="1" lang="nl-BE" b="1" dirty="0" err="1">
                <a:solidFill>
                  <a:schemeClr val="accent1">
                    <a:lumMod val="50000"/>
                  </a:schemeClr>
                </a:solidFill>
              </a:rPr>
              <a:t>Comment</a:t>
            </a:r>
            <a:r>
              <a:rPr kumimoji="1" lang="nl-BE" b="1" dirty="0">
                <a:solidFill>
                  <a:schemeClr val="accent1">
                    <a:lumMod val="50000"/>
                  </a:schemeClr>
                </a:solidFill>
              </a:rPr>
              <a:t> </a:t>
            </a:r>
            <a:r>
              <a:rPr kumimoji="1" lang="nl-BE" b="1" dirty="0" err="1">
                <a:solidFill>
                  <a:schemeClr val="accent1">
                    <a:lumMod val="50000"/>
                  </a:schemeClr>
                </a:solidFill>
              </a:rPr>
              <a:t>procéder</a:t>
            </a:r>
            <a:r>
              <a:rPr kumimoji="1" lang="nl-BE" b="1" dirty="0">
                <a:solidFill>
                  <a:schemeClr val="accent1">
                    <a:lumMod val="50000"/>
                  </a:schemeClr>
                </a:solidFill>
              </a:rPr>
              <a:t> ? </a:t>
            </a:r>
            <a:endParaRPr kumimoji="1" lang="nl-BE" dirty="0">
              <a:solidFill>
                <a:schemeClr val="accent1">
                  <a:lumMod val="50000"/>
                </a:schemeClr>
              </a:solidFill>
            </a:endParaRPr>
          </a:p>
          <a:p>
            <a:pPr lvl="2"/>
            <a:r>
              <a:rPr kumimoji="1" lang="nl-BE" sz="2400" dirty="0">
                <a:solidFill>
                  <a:schemeClr val="accent1">
                    <a:lumMod val="50000"/>
                  </a:schemeClr>
                </a:solidFill>
              </a:rPr>
              <a:t>1ère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err="1">
                <a:solidFill>
                  <a:schemeClr val="accent1">
                    <a:lumMod val="50000"/>
                  </a:schemeClr>
                </a:solidFill>
                <a:hlinkClick r:id="rId3">
                  <a:extLst>
                    <a:ext uri="{A12FA001-AC4F-418D-AE19-62706E023703}">
                      <ahyp:hlinkClr xmlns:ahyp="http://schemas.microsoft.com/office/drawing/2018/hyperlinkcolor" val="tx"/>
                    </a:ext>
                  </a:extLst>
                </a:hlinkClick>
              </a:rPr>
              <a:t>ixelles@parking.brussels</a:t>
            </a:r>
            <a:r>
              <a:rPr kumimoji="1" lang="nl-BE" sz="2400" dirty="0">
                <a:solidFill>
                  <a:schemeClr val="accent1">
                    <a:lumMod val="50000"/>
                  </a:schemeClr>
                </a:solidFill>
              </a:rPr>
              <a:t> </a:t>
            </a:r>
            <a:r>
              <a:rPr kumimoji="1" lang="nl-BE" sz="2400" b="1" dirty="0">
                <a:solidFill>
                  <a:schemeClr val="accent1">
                    <a:lumMod val="50000"/>
                  </a:schemeClr>
                </a:solidFill>
              </a:rPr>
              <a:t>ET</a:t>
            </a:r>
            <a:r>
              <a:rPr kumimoji="1" lang="nl-BE" sz="2400" dirty="0">
                <a:solidFill>
                  <a:schemeClr val="accent1">
                    <a:lumMod val="50000"/>
                  </a:schemeClr>
                </a:solidFill>
              </a:rPr>
              <a:t> la commune </a:t>
            </a:r>
            <a:r>
              <a:rPr kumimoji="1" lang="nl-BE" sz="2400" dirty="0" err="1">
                <a:solidFill>
                  <a:schemeClr val="accent1">
                    <a:lumMod val="50000"/>
                  </a:schemeClr>
                </a:solidFill>
              </a:rPr>
              <a:t>d’Ixelles</a:t>
            </a:r>
            <a:endParaRPr kumimoji="1" lang="nl-BE" sz="2400" dirty="0">
              <a:solidFill>
                <a:schemeClr val="accent1">
                  <a:lumMod val="50000"/>
                </a:schemeClr>
              </a:solidFill>
            </a:endParaRPr>
          </a:p>
          <a:p>
            <a:pPr lvl="2"/>
            <a:r>
              <a:rPr kumimoji="1" lang="nl-BE" sz="2400" dirty="0">
                <a:solidFill>
                  <a:schemeClr val="accent1">
                    <a:lumMod val="50000"/>
                  </a:schemeClr>
                </a:solidFill>
              </a:rPr>
              <a:t>2ème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4">
                  <a:extLst>
                    <a:ext uri="{A12FA001-AC4F-418D-AE19-62706E023703}">
                      <ahyp:hlinkClr xmlns:ahyp="http://schemas.microsoft.com/office/drawing/2018/hyperlinkcolor" val="tx"/>
                    </a:ext>
                  </a:extLst>
                </a:hlinkClick>
              </a:rPr>
              <a:t>www.ombuds.brussels</a:t>
            </a:r>
            <a:r>
              <a:rPr kumimoji="1" lang="nl-BE" sz="2400" dirty="0">
                <a:solidFill>
                  <a:schemeClr val="accent1">
                    <a:lumMod val="50000"/>
                  </a:schemeClr>
                </a:solidFill>
              </a:rPr>
              <a:t> / </a:t>
            </a:r>
            <a:r>
              <a:rPr kumimoji="1" lang="fr-BE" sz="2400" dirty="0" err="1">
                <a:solidFill>
                  <a:schemeClr val="accent1">
                    <a:lumMod val="50000"/>
                  </a:schemeClr>
                </a:solidFill>
                <a:hlinkClick r:id="rId5">
                  <a:extLst>
                    <a:ext uri="{A12FA001-AC4F-418D-AE19-62706E023703}">
                      <ahyp:hlinkClr xmlns:ahyp="http://schemas.microsoft.com/office/drawing/2018/hyperlinkcolor" val="tx"/>
                    </a:ext>
                  </a:extLst>
                </a:hlinkClick>
              </a:rPr>
              <a:t>ombudsman@ixelles.brussels</a:t>
            </a:r>
            <a:r>
              <a:rPr kumimoji="1" lang="fr-BE" sz="2400" dirty="0">
                <a:solidFill>
                  <a:schemeClr val="accent1">
                    <a:lumMod val="50000"/>
                  </a:schemeClr>
                </a:solidFill>
              </a:rPr>
              <a:t> </a:t>
            </a:r>
          </a:p>
          <a:p>
            <a:pPr lvl="1"/>
            <a:r>
              <a:rPr kumimoji="1" lang="fr-BE" b="1" dirty="0">
                <a:solidFill>
                  <a:schemeClr val="accent1">
                    <a:lumMod val="50000"/>
                  </a:schemeClr>
                </a:solidFill>
              </a:rPr>
              <a:t>Analyse</a:t>
            </a:r>
            <a:r>
              <a:rPr kumimoji="1" lang="fr-BE" dirty="0">
                <a:solidFill>
                  <a:schemeClr val="accent1">
                    <a:lumMod val="50000"/>
                  </a:schemeClr>
                </a:solidFill>
              </a:rPr>
              <a:t> : si la plainte est fondée : conciliation. Collaboration entre Médiatrices. Plus value de la Médiatrice bruxelloise : rôle de coordination.</a:t>
            </a:r>
          </a:p>
        </p:txBody>
      </p:sp>
      <p:sp>
        <p:nvSpPr>
          <p:cNvPr id="11" name="ZoneTexte 10">
            <a:extLst>
              <a:ext uri="{FF2B5EF4-FFF2-40B4-BE49-F238E27FC236}">
                <a16:creationId xmlns:a16="http://schemas.microsoft.com/office/drawing/2014/main" id="{7B5C85BC-D96A-4F09-968E-C39BAFF11556}"/>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30B20E3D-87A5-4DF2-BE7D-4B585FCC6234}"/>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89B0AC50-EB5D-4277-A0D5-9EB6F9B6B4DF}"/>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a:ln>
                  <a:noFill/>
                </a:ln>
                <a:solidFill>
                  <a:srgbClr val="FFFFFF"/>
                </a:solidFill>
                <a:effectLst/>
                <a:uLnTx/>
                <a:uFillTx/>
                <a:latin typeface="Calibri Light" panose="020F0302020204030204"/>
                <a:ea typeface="+mj-ea"/>
                <a:cs typeface="+mj-cs"/>
              </a:rPr>
              <a:t>Illlustration : Redevances de stationnement</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338812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1"/>
            <a:ext cx="10264697" cy="1212102"/>
          </a:xfrm>
        </p:spPr>
        <p:txBody>
          <a:bodyPr>
            <a:normAutofit/>
          </a:bodyPr>
          <a:lstStyle/>
          <a:p>
            <a:r>
              <a:rPr lang="fr-BE" sz="4000" b="1" dirty="0">
                <a:solidFill>
                  <a:srgbClr val="FFFFFF"/>
                </a:solidFill>
              </a:rPr>
              <a:t>Illustration : taxe de circulation</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021448"/>
            <a:ext cx="9708995" cy="4036161"/>
          </a:xfrm>
        </p:spPr>
        <p:txBody>
          <a:bodyPr anchor="ctr">
            <a:normAutofit/>
          </a:bodyPr>
          <a:lstStyle/>
          <a:p>
            <a:pPr marL="0" indent="0">
              <a:buNone/>
            </a:pPr>
            <a:r>
              <a:rPr kumimoji="1" lang="nl-BE" sz="2400" b="1" dirty="0" err="1">
                <a:solidFill>
                  <a:schemeClr val="accent1">
                    <a:lumMod val="50000"/>
                  </a:schemeClr>
                </a:solidFill>
              </a:rPr>
              <a:t>Situation</a:t>
            </a:r>
            <a:r>
              <a:rPr kumimoji="1" lang="nl-BE" sz="2400" b="1" i="1" dirty="0">
                <a:solidFill>
                  <a:schemeClr val="accent1">
                    <a:lumMod val="50000"/>
                  </a:schemeClr>
                </a:solidFill>
              </a:rPr>
              <a:t> </a:t>
            </a:r>
          </a:p>
          <a:p>
            <a:pPr marL="0" indent="0">
              <a:buNone/>
            </a:pPr>
            <a:r>
              <a:rPr kumimoji="1" lang="nl-BE" sz="2400" i="1" dirty="0">
                <a:solidFill>
                  <a:schemeClr val="accent1">
                    <a:lumMod val="50000"/>
                  </a:schemeClr>
                </a:solidFill>
              </a:rPr>
              <a:t>“Bruxelles </a:t>
            </a:r>
            <a:r>
              <a:rPr kumimoji="1" lang="nl-BE" sz="2400" i="1" dirty="0" err="1">
                <a:solidFill>
                  <a:schemeClr val="accent1">
                    <a:lumMod val="50000"/>
                  </a:schemeClr>
                </a:solidFill>
              </a:rPr>
              <a:t>Fiscalité</a:t>
            </a:r>
            <a:r>
              <a:rPr kumimoji="1" lang="nl-BE" sz="2400" i="1" dirty="0">
                <a:solidFill>
                  <a:schemeClr val="accent1">
                    <a:lumMod val="50000"/>
                  </a:schemeClr>
                </a:solidFill>
              </a:rPr>
              <a:t> </a:t>
            </a:r>
            <a:r>
              <a:rPr kumimoji="1" lang="nl-BE" sz="2400" i="1" dirty="0" err="1">
                <a:solidFill>
                  <a:schemeClr val="accent1">
                    <a:lumMod val="50000"/>
                  </a:schemeClr>
                </a:solidFill>
              </a:rPr>
              <a:t>décide</a:t>
            </a:r>
            <a:r>
              <a:rPr kumimoji="1" lang="nl-BE" sz="2400" i="1" dirty="0">
                <a:solidFill>
                  <a:schemeClr val="accent1">
                    <a:lumMod val="50000"/>
                  </a:schemeClr>
                </a:solidFill>
              </a:rPr>
              <a:t> </a:t>
            </a:r>
            <a:r>
              <a:rPr kumimoji="1" lang="nl-BE" sz="2400" i="1" dirty="0" err="1">
                <a:solidFill>
                  <a:schemeClr val="accent1">
                    <a:lumMod val="50000"/>
                  </a:schemeClr>
                </a:solidFill>
              </a:rPr>
              <a:t>qu’une</a:t>
            </a:r>
            <a:r>
              <a:rPr kumimoji="1" lang="nl-BE" sz="2400" i="1" dirty="0">
                <a:solidFill>
                  <a:schemeClr val="accent1">
                    <a:lumMod val="50000"/>
                  </a:schemeClr>
                </a:solidFill>
              </a:rPr>
              <a:t> </a:t>
            </a:r>
            <a:r>
              <a:rPr kumimoji="1" lang="nl-BE" sz="2400" i="1" dirty="0" err="1">
                <a:solidFill>
                  <a:schemeClr val="accent1">
                    <a:lumMod val="50000"/>
                  </a:schemeClr>
                </a:solidFill>
              </a:rPr>
              <a:t>personne</a:t>
            </a:r>
            <a:r>
              <a:rPr kumimoji="1" lang="nl-BE" sz="2400" i="1" dirty="0">
                <a:solidFill>
                  <a:schemeClr val="accent1">
                    <a:lumMod val="50000"/>
                  </a:schemeClr>
                </a:solidFill>
              </a:rPr>
              <a:t> a </a:t>
            </a:r>
            <a:r>
              <a:rPr kumimoji="1" lang="nl-BE" sz="2400" i="1" dirty="0" err="1">
                <a:solidFill>
                  <a:schemeClr val="accent1">
                    <a:lumMod val="50000"/>
                  </a:schemeClr>
                </a:solidFill>
              </a:rPr>
              <a:t>droit</a:t>
            </a:r>
            <a:r>
              <a:rPr kumimoji="1" lang="nl-BE" sz="2400" i="1" dirty="0">
                <a:solidFill>
                  <a:schemeClr val="accent1">
                    <a:lumMod val="50000"/>
                  </a:schemeClr>
                </a:solidFill>
              </a:rPr>
              <a:t> à </a:t>
            </a:r>
            <a:r>
              <a:rPr kumimoji="1" lang="nl-BE" sz="2400" i="1" dirty="0" err="1">
                <a:solidFill>
                  <a:schemeClr val="accent1">
                    <a:lumMod val="50000"/>
                  </a:schemeClr>
                </a:solidFill>
              </a:rPr>
              <a:t>un</a:t>
            </a:r>
            <a:r>
              <a:rPr kumimoji="1" lang="nl-BE" sz="2400" i="1" dirty="0">
                <a:solidFill>
                  <a:schemeClr val="accent1">
                    <a:lumMod val="50000"/>
                  </a:schemeClr>
                </a:solidFill>
              </a:rPr>
              <a:t> remboursement (</a:t>
            </a:r>
            <a:r>
              <a:rPr kumimoji="1" lang="nl-BE" sz="2400" i="1" dirty="0" err="1">
                <a:solidFill>
                  <a:schemeClr val="accent1">
                    <a:lumMod val="50000"/>
                  </a:schemeClr>
                </a:solidFill>
              </a:rPr>
              <a:t>partiel</a:t>
            </a:r>
            <a:r>
              <a:rPr kumimoji="1" lang="nl-BE" sz="2400" i="1" dirty="0">
                <a:solidFill>
                  <a:schemeClr val="accent1">
                    <a:lumMod val="50000"/>
                  </a:schemeClr>
                </a:solidFill>
              </a:rPr>
              <a:t>) du </a:t>
            </a:r>
            <a:r>
              <a:rPr kumimoji="1" lang="nl-BE" sz="2400" i="1" dirty="0" err="1">
                <a:solidFill>
                  <a:schemeClr val="accent1">
                    <a:lumMod val="50000"/>
                  </a:schemeClr>
                </a:solidFill>
              </a:rPr>
              <a:t>montant</a:t>
            </a:r>
            <a:r>
              <a:rPr kumimoji="1" lang="nl-BE" sz="2400" i="1" dirty="0">
                <a:solidFill>
                  <a:schemeClr val="accent1">
                    <a:lumMod val="50000"/>
                  </a:schemeClr>
                </a:solidFill>
              </a:rPr>
              <a:t> </a:t>
            </a:r>
            <a:r>
              <a:rPr kumimoji="1" lang="nl-BE" sz="2400" i="1" dirty="0" err="1">
                <a:solidFill>
                  <a:schemeClr val="accent1">
                    <a:lumMod val="50000"/>
                  </a:schemeClr>
                </a:solidFill>
              </a:rPr>
              <a:t>qu’elle</a:t>
            </a:r>
            <a:r>
              <a:rPr kumimoji="1" lang="nl-BE" sz="2400" i="1" dirty="0">
                <a:solidFill>
                  <a:schemeClr val="accent1">
                    <a:lumMod val="50000"/>
                  </a:schemeClr>
                </a:solidFill>
              </a:rPr>
              <a:t> a </a:t>
            </a:r>
            <a:r>
              <a:rPr kumimoji="1" lang="nl-BE" sz="2400" i="1" dirty="0" err="1">
                <a:solidFill>
                  <a:schemeClr val="accent1">
                    <a:lumMod val="50000"/>
                  </a:schemeClr>
                </a:solidFill>
              </a:rPr>
              <a:t>payé</a:t>
            </a:r>
            <a:r>
              <a:rPr kumimoji="1" lang="nl-BE" sz="2400" i="1" dirty="0">
                <a:solidFill>
                  <a:schemeClr val="accent1">
                    <a:lumMod val="50000"/>
                  </a:schemeClr>
                </a:solidFill>
              </a:rPr>
              <a:t> pour sa taxe de </a:t>
            </a:r>
            <a:r>
              <a:rPr kumimoji="1" lang="nl-BE" sz="2400" i="1" dirty="0" err="1">
                <a:solidFill>
                  <a:schemeClr val="accent1">
                    <a:lumMod val="50000"/>
                  </a:schemeClr>
                </a:solidFill>
              </a:rPr>
              <a:t>circulation</a:t>
            </a:r>
            <a:r>
              <a:rPr kumimoji="1" lang="nl-BE" sz="2400" i="1" dirty="0">
                <a:solidFill>
                  <a:schemeClr val="accent1">
                    <a:lumMod val="50000"/>
                  </a:schemeClr>
                </a:solidFill>
              </a:rPr>
              <a:t>. </a:t>
            </a:r>
            <a:r>
              <a:rPr kumimoji="1" lang="nl-BE" sz="2400" i="1" dirty="0" err="1">
                <a:solidFill>
                  <a:schemeClr val="accent1">
                    <a:lumMod val="50000"/>
                  </a:schemeClr>
                </a:solidFill>
              </a:rPr>
              <a:t>Après</a:t>
            </a:r>
            <a:r>
              <a:rPr kumimoji="1" lang="nl-BE" sz="2400" i="1" dirty="0">
                <a:solidFill>
                  <a:schemeClr val="accent1">
                    <a:lumMod val="50000"/>
                  </a:schemeClr>
                </a:solidFill>
              </a:rPr>
              <a:t> </a:t>
            </a:r>
            <a:r>
              <a:rPr kumimoji="1" lang="nl-BE" sz="2400" i="1" dirty="0" err="1">
                <a:solidFill>
                  <a:schemeClr val="accent1">
                    <a:lumMod val="50000"/>
                  </a:schemeClr>
                </a:solidFill>
              </a:rPr>
              <a:t>quelques</a:t>
            </a:r>
            <a:r>
              <a:rPr kumimoji="1" lang="nl-BE" sz="2400" i="1" dirty="0">
                <a:solidFill>
                  <a:schemeClr val="accent1">
                    <a:lumMod val="50000"/>
                  </a:schemeClr>
                </a:solidFill>
              </a:rPr>
              <a:t> </a:t>
            </a:r>
            <a:r>
              <a:rPr kumimoji="1" lang="nl-BE" sz="2400" i="1" dirty="0" err="1">
                <a:solidFill>
                  <a:schemeClr val="accent1">
                    <a:lumMod val="50000"/>
                  </a:schemeClr>
                </a:solidFill>
              </a:rPr>
              <a:t>mois</a:t>
            </a:r>
            <a:r>
              <a:rPr kumimoji="1" lang="nl-BE" sz="2400" i="1" dirty="0">
                <a:solidFill>
                  <a:schemeClr val="accent1">
                    <a:lumMod val="50000"/>
                  </a:schemeClr>
                </a:solidFill>
              </a:rPr>
              <a:t> elle </a:t>
            </a:r>
            <a:r>
              <a:rPr kumimoji="1" lang="nl-BE" sz="2400" i="1" dirty="0" err="1">
                <a:solidFill>
                  <a:schemeClr val="accent1">
                    <a:lumMod val="50000"/>
                  </a:schemeClr>
                </a:solidFill>
              </a:rPr>
              <a:t>n’a</a:t>
            </a:r>
            <a:r>
              <a:rPr kumimoji="1" lang="nl-BE" sz="2400" i="1" dirty="0">
                <a:solidFill>
                  <a:schemeClr val="accent1">
                    <a:lumMod val="50000"/>
                  </a:schemeClr>
                </a:solidFill>
              </a:rPr>
              <a:t> pas </a:t>
            </a:r>
            <a:r>
              <a:rPr kumimoji="1" lang="nl-BE" sz="2400" i="1" dirty="0" err="1">
                <a:solidFill>
                  <a:schemeClr val="accent1">
                    <a:lumMod val="50000"/>
                  </a:schemeClr>
                </a:solidFill>
              </a:rPr>
              <a:t>encore</a:t>
            </a:r>
            <a:r>
              <a:rPr kumimoji="1" lang="nl-BE" sz="2400" i="1" dirty="0">
                <a:solidFill>
                  <a:schemeClr val="accent1">
                    <a:lumMod val="50000"/>
                  </a:schemeClr>
                </a:solidFill>
              </a:rPr>
              <a:t> reçu </a:t>
            </a:r>
            <a:r>
              <a:rPr kumimoji="1" lang="nl-BE" sz="2400" i="1" dirty="0" err="1">
                <a:solidFill>
                  <a:schemeClr val="accent1">
                    <a:lumMod val="50000"/>
                  </a:schemeClr>
                </a:solidFill>
              </a:rPr>
              <a:t>son</a:t>
            </a:r>
            <a:r>
              <a:rPr kumimoji="1" lang="nl-BE" sz="2400" i="1" dirty="0">
                <a:solidFill>
                  <a:schemeClr val="accent1">
                    <a:lumMod val="50000"/>
                  </a:schemeClr>
                </a:solidFill>
              </a:rPr>
              <a:t> remboursement.”</a:t>
            </a:r>
          </a:p>
        </p:txBody>
      </p:sp>
      <p:sp>
        <p:nvSpPr>
          <p:cNvPr id="11" name="ZoneTexte 10">
            <a:extLst>
              <a:ext uri="{FF2B5EF4-FFF2-40B4-BE49-F238E27FC236}">
                <a16:creationId xmlns:a16="http://schemas.microsoft.com/office/drawing/2014/main" id="{F9AC536B-814C-4331-AA8B-16FADFDE688F}"/>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DA0C0C8E-ED88-4545-ABA7-D5D7DC9121B0}"/>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460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1"/>
            <a:ext cx="10264697" cy="1212102"/>
          </a:xfrm>
        </p:spPr>
        <p:txBody>
          <a:bodyPr>
            <a:normAutofit/>
          </a:bodyPr>
          <a:lstStyle/>
          <a:p>
            <a:r>
              <a:rPr lang="fr-BE" sz="4000" b="1" dirty="0">
                <a:solidFill>
                  <a:srgbClr val="FFFFFF"/>
                </a:solidFill>
              </a:rPr>
              <a:t>Illustration : taxe de circulation</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77168"/>
            <a:ext cx="9708995" cy="4030982"/>
          </a:xfrm>
        </p:spPr>
        <p:txBody>
          <a:bodyPr anchor="ctr">
            <a:normAutofit/>
          </a:bodyPr>
          <a:lstStyle/>
          <a:p>
            <a:pPr lvl="1"/>
            <a:r>
              <a:rPr kumimoji="1" lang="nl-BE" b="1" dirty="0" err="1">
                <a:solidFill>
                  <a:schemeClr val="accent1">
                    <a:lumMod val="50000"/>
                  </a:schemeClr>
                </a:solidFill>
              </a:rPr>
              <a:t>Problème</a:t>
            </a:r>
            <a:r>
              <a:rPr kumimoji="1" lang="nl-BE" dirty="0">
                <a:solidFill>
                  <a:schemeClr val="accent1">
                    <a:lumMod val="50000"/>
                  </a:schemeClr>
                </a:solidFill>
              </a:rPr>
              <a:t> : </a:t>
            </a:r>
            <a:r>
              <a:rPr kumimoji="1" lang="nl-BE" dirty="0" err="1">
                <a:solidFill>
                  <a:schemeClr val="accent1">
                    <a:lumMod val="50000"/>
                  </a:schemeClr>
                </a:solidFill>
              </a:rPr>
              <a:t>le</a:t>
            </a:r>
            <a:r>
              <a:rPr kumimoji="1" lang="nl-BE" dirty="0">
                <a:solidFill>
                  <a:schemeClr val="accent1">
                    <a:lumMod val="50000"/>
                  </a:schemeClr>
                </a:solidFill>
              </a:rPr>
              <a:t> </a:t>
            </a:r>
            <a:r>
              <a:rPr kumimoji="1" lang="nl-BE" dirty="0" err="1">
                <a:solidFill>
                  <a:schemeClr val="accent1">
                    <a:lumMod val="50000"/>
                  </a:schemeClr>
                </a:solidFill>
              </a:rPr>
              <a:t>délai</a:t>
            </a:r>
            <a:r>
              <a:rPr kumimoji="1" lang="nl-BE" dirty="0">
                <a:solidFill>
                  <a:schemeClr val="accent1">
                    <a:lumMod val="50000"/>
                  </a:schemeClr>
                </a:solidFill>
              </a:rPr>
              <a:t> de remboursement</a:t>
            </a:r>
          </a:p>
          <a:p>
            <a:pPr lvl="1"/>
            <a:r>
              <a:rPr kumimoji="1" lang="nl-BE" b="1" dirty="0">
                <a:solidFill>
                  <a:schemeClr val="accent1">
                    <a:lumMod val="50000"/>
                  </a:schemeClr>
                </a:solidFill>
              </a:rPr>
              <a:t>Administration </a:t>
            </a:r>
            <a:r>
              <a:rPr kumimoji="1" lang="nl-BE" b="1" dirty="0" err="1">
                <a:solidFill>
                  <a:schemeClr val="accent1">
                    <a:lumMod val="50000"/>
                  </a:schemeClr>
                </a:solidFill>
              </a:rPr>
              <a:t>concernée</a:t>
            </a:r>
            <a:r>
              <a:rPr kumimoji="1" lang="nl-BE" b="1" dirty="0">
                <a:solidFill>
                  <a:schemeClr val="accent1">
                    <a:lumMod val="50000"/>
                  </a:schemeClr>
                </a:solidFill>
              </a:rPr>
              <a:t> </a:t>
            </a:r>
            <a:r>
              <a:rPr kumimoji="1" lang="nl-BE" dirty="0">
                <a:solidFill>
                  <a:schemeClr val="accent1">
                    <a:lumMod val="50000"/>
                  </a:schemeClr>
                </a:solidFill>
              </a:rPr>
              <a:t>: Bruxelles </a:t>
            </a:r>
            <a:r>
              <a:rPr kumimoji="1" lang="nl-BE" dirty="0" err="1">
                <a:solidFill>
                  <a:schemeClr val="accent1">
                    <a:lumMod val="50000"/>
                  </a:schemeClr>
                </a:solidFill>
              </a:rPr>
              <a:t>Fiscalité</a:t>
            </a:r>
            <a:r>
              <a:rPr kumimoji="1" lang="nl-BE" dirty="0">
                <a:solidFill>
                  <a:schemeClr val="accent1">
                    <a:lumMod val="50000"/>
                  </a:schemeClr>
                </a:solidFill>
              </a:rPr>
              <a:t>			</a:t>
            </a:r>
          </a:p>
          <a:p>
            <a:pPr lvl="1"/>
            <a:r>
              <a:rPr kumimoji="1" lang="nl-BE" b="1" dirty="0">
                <a:solidFill>
                  <a:schemeClr val="accent1">
                    <a:lumMod val="50000"/>
                  </a:schemeClr>
                </a:solidFill>
              </a:rPr>
              <a:t>Médiateur compétent </a:t>
            </a:r>
            <a:r>
              <a:rPr kumimoji="1" lang="nl-BE" dirty="0">
                <a:solidFill>
                  <a:schemeClr val="accent1">
                    <a:lumMod val="50000"/>
                  </a:schemeClr>
                </a:solidFill>
              </a:rPr>
              <a:t>:	la </a:t>
            </a:r>
            <a:r>
              <a:rPr kumimoji="1" lang="nl-BE" dirty="0" err="1">
                <a:solidFill>
                  <a:schemeClr val="accent1">
                    <a:lumMod val="50000"/>
                  </a:schemeClr>
                </a:solidFill>
              </a:rPr>
              <a:t>Médiatrice</a:t>
            </a:r>
            <a:r>
              <a:rPr kumimoji="1" lang="nl-BE" dirty="0">
                <a:solidFill>
                  <a:schemeClr val="accent1">
                    <a:lumMod val="50000"/>
                  </a:schemeClr>
                </a:solidFill>
              </a:rPr>
              <a:t> </a:t>
            </a:r>
            <a:r>
              <a:rPr kumimoji="1" lang="nl-BE" dirty="0" err="1">
                <a:solidFill>
                  <a:schemeClr val="accent1">
                    <a:lumMod val="50000"/>
                  </a:schemeClr>
                </a:solidFill>
              </a:rPr>
              <a:t>bruxelloise</a:t>
            </a:r>
            <a:endParaRPr kumimoji="1" lang="nl-BE" dirty="0">
              <a:solidFill>
                <a:schemeClr val="accent1">
                  <a:lumMod val="50000"/>
                </a:schemeClr>
              </a:solidFill>
            </a:endParaRPr>
          </a:p>
          <a:p>
            <a:pPr lvl="1"/>
            <a:r>
              <a:rPr kumimoji="1" lang="nl-BE" b="1" dirty="0" err="1">
                <a:solidFill>
                  <a:schemeClr val="accent1">
                    <a:lumMod val="50000"/>
                  </a:schemeClr>
                </a:solidFill>
              </a:rPr>
              <a:t>Comment</a:t>
            </a:r>
            <a:r>
              <a:rPr kumimoji="1" lang="nl-BE" b="1" dirty="0">
                <a:solidFill>
                  <a:schemeClr val="accent1">
                    <a:lumMod val="50000"/>
                  </a:schemeClr>
                </a:solidFill>
              </a:rPr>
              <a:t> </a:t>
            </a:r>
            <a:r>
              <a:rPr kumimoji="1" lang="nl-BE" b="1" dirty="0" err="1">
                <a:solidFill>
                  <a:schemeClr val="accent1">
                    <a:lumMod val="50000"/>
                  </a:schemeClr>
                </a:solidFill>
              </a:rPr>
              <a:t>procéder</a:t>
            </a:r>
            <a:r>
              <a:rPr kumimoji="1" lang="nl-BE" b="1" dirty="0">
                <a:solidFill>
                  <a:schemeClr val="accent1">
                    <a:lumMod val="50000"/>
                  </a:schemeClr>
                </a:solidFill>
              </a:rPr>
              <a:t> ?	</a:t>
            </a:r>
            <a:r>
              <a:rPr kumimoji="1" lang="nl-BE" dirty="0">
                <a:solidFill>
                  <a:schemeClr val="accent1">
                    <a:lumMod val="50000"/>
                  </a:schemeClr>
                </a:solidFill>
              </a:rPr>
              <a:t>	</a:t>
            </a:r>
          </a:p>
          <a:p>
            <a:pPr lvl="2"/>
            <a:r>
              <a:rPr kumimoji="1" lang="nl-BE" sz="2400" dirty="0">
                <a:solidFill>
                  <a:schemeClr val="accent1">
                    <a:lumMod val="50000"/>
                  </a:schemeClr>
                </a:solidFill>
              </a:rPr>
              <a:t>1ère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3">
                  <a:extLst>
                    <a:ext uri="{A12FA001-AC4F-418D-AE19-62706E023703}">
                      <ahyp:hlinkClr xmlns:ahyp="http://schemas.microsoft.com/office/drawing/2018/hyperlinkcolor" val="tx"/>
                    </a:ext>
                  </a:extLst>
                </a:hlinkClick>
              </a:rPr>
              <a:t>https://fiscalite.brussels/formulaire-de-plainte</a:t>
            </a:r>
            <a:endParaRPr kumimoji="1" lang="nl-BE" sz="2400" dirty="0">
              <a:solidFill>
                <a:schemeClr val="accent1">
                  <a:lumMod val="50000"/>
                </a:schemeClr>
              </a:solidFill>
            </a:endParaRPr>
          </a:p>
          <a:p>
            <a:pPr lvl="2"/>
            <a:r>
              <a:rPr kumimoji="1" lang="nl-BE" sz="2400" dirty="0">
                <a:solidFill>
                  <a:schemeClr val="accent1">
                    <a:lumMod val="50000"/>
                  </a:schemeClr>
                </a:solidFill>
              </a:rPr>
              <a:t>2ème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4">
                  <a:extLst>
                    <a:ext uri="{A12FA001-AC4F-418D-AE19-62706E023703}">
                      <ahyp:hlinkClr xmlns:ahyp="http://schemas.microsoft.com/office/drawing/2018/hyperlinkcolor" val="tx"/>
                    </a:ext>
                  </a:extLst>
                </a:hlinkClick>
              </a:rPr>
              <a:t>www.ombuds.brussels</a:t>
            </a:r>
            <a:r>
              <a:rPr kumimoji="1" lang="nl-BE" sz="2400" dirty="0">
                <a:solidFill>
                  <a:schemeClr val="accent1">
                    <a:lumMod val="50000"/>
                  </a:schemeClr>
                </a:solidFill>
              </a:rPr>
              <a:t> </a:t>
            </a:r>
          </a:p>
          <a:p>
            <a:pPr lvl="1"/>
            <a:endParaRPr kumimoji="1" lang="nl-BE" dirty="0">
              <a:solidFill>
                <a:schemeClr val="accent1">
                  <a:lumMod val="50000"/>
                </a:schemeClr>
              </a:solidFill>
            </a:endParaRPr>
          </a:p>
          <a:p>
            <a:pPr lvl="1"/>
            <a:r>
              <a:rPr kumimoji="1" lang="nl-BE" dirty="0">
                <a:solidFill>
                  <a:schemeClr val="accent1">
                    <a:lumMod val="50000"/>
                  </a:schemeClr>
                </a:solidFill>
              </a:rPr>
              <a:t>Info supplémentaire : </a:t>
            </a:r>
            <a:r>
              <a:rPr kumimoji="1" lang="nl-BE" i="1" dirty="0" err="1">
                <a:solidFill>
                  <a:schemeClr val="accent1">
                    <a:lumMod val="50000"/>
                  </a:schemeClr>
                </a:solidFill>
              </a:rPr>
              <a:t>voir</a:t>
            </a:r>
            <a:r>
              <a:rPr kumimoji="1" lang="nl-BE" i="1" dirty="0">
                <a:solidFill>
                  <a:schemeClr val="accent1">
                    <a:lumMod val="50000"/>
                  </a:schemeClr>
                </a:solidFill>
              </a:rPr>
              <a:t> supra </a:t>
            </a:r>
            <a:r>
              <a:rPr kumimoji="1" lang="nl-BE" i="1" dirty="0" err="1">
                <a:solidFill>
                  <a:schemeClr val="accent1">
                    <a:lumMod val="50000"/>
                  </a:schemeClr>
                </a:solidFill>
              </a:rPr>
              <a:t>Fiscalité</a:t>
            </a:r>
            <a:endParaRPr kumimoji="1" lang="nl-BE" i="1" dirty="0">
              <a:solidFill>
                <a:schemeClr val="accent1">
                  <a:lumMod val="50000"/>
                </a:schemeClr>
              </a:solidFill>
            </a:endParaRPr>
          </a:p>
          <a:p>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F9AC536B-814C-4331-AA8B-16FADFDE688F}"/>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DA0C0C8E-ED88-4545-ABA7-D5D7DC9121B0}"/>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0695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Amendes LEZ</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490436"/>
            <a:ext cx="9708995" cy="3567173"/>
          </a:xfrm>
        </p:spPr>
        <p:txBody>
          <a:bodyPr anchor="ctr">
            <a:normAutofit/>
          </a:bodyPr>
          <a:lstStyle/>
          <a:p>
            <a:pPr marL="0" indent="0">
              <a:buNone/>
            </a:pPr>
            <a:r>
              <a:rPr kumimoji="1" lang="nl-BE" sz="2400" b="1" dirty="0" err="1">
                <a:solidFill>
                  <a:schemeClr val="accent1">
                    <a:lumMod val="50000"/>
                  </a:schemeClr>
                </a:solidFill>
              </a:rPr>
              <a:t>Situation</a:t>
            </a:r>
            <a:r>
              <a:rPr kumimoji="1" lang="nl-BE" sz="2400" b="1" dirty="0">
                <a:solidFill>
                  <a:schemeClr val="accent1">
                    <a:lumMod val="50000"/>
                  </a:schemeClr>
                </a:solidFill>
              </a:rPr>
              <a:t> </a:t>
            </a:r>
          </a:p>
          <a:p>
            <a:pPr marL="0" indent="0">
              <a:buNone/>
            </a:pPr>
            <a:r>
              <a:rPr kumimoji="1" lang="nl-BE" sz="2400" i="1" dirty="0">
                <a:solidFill>
                  <a:schemeClr val="accent1">
                    <a:lumMod val="50000"/>
                  </a:schemeClr>
                </a:solidFill>
              </a:rPr>
              <a:t>“</a:t>
            </a:r>
            <a:r>
              <a:rPr kumimoji="1" lang="nl-BE" sz="2400" i="1" dirty="0" err="1">
                <a:solidFill>
                  <a:schemeClr val="accent1">
                    <a:lumMod val="50000"/>
                  </a:schemeClr>
                </a:solidFill>
              </a:rPr>
              <a:t>Une</a:t>
            </a:r>
            <a:r>
              <a:rPr kumimoji="1" lang="nl-BE" sz="2400" i="1" dirty="0">
                <a:solidFill>
                  <a:schemeClr val="accent1">
                    <a:lumMod val="50000"/>
                  </a:schemeClr>
                </a:solidFill>
              </a:rPr>
              <a:t> </a:t>
            </a:r>
            <a:r>
              <a:rPr kumimoji="1" lang="nl-BE" sz="2400" i="1" dirty="0" err="1">
                <a:solidFill>
                  <a:schemeClr val="accent1">
                    <a:lumMod val="50000"/>
                  </a:schemeClr>
                </a:solidFill>
              </a:rPr>
              <a:t>personne</a:t>
            </a:r>
            <a:r>
              <a:rPr kumimoji="1" lang="nl-BE" sz="2400" i="1" dirty="0">
                <a:solidFill>
                  <a:schemeClr val="accent1">
                    <a:lumMod val="50000"/>
                  </a:schemeClr>
                </a:solidFill>
              </a:rPr>
              <a:t> </a:t>
            </a:r>
            <a:r>
              <a:rPr kumimoji="1" lang="nl-BE" sz="2400" i="1" dirty="0" err="1">
                <a:solidFill>
                  <a:schemeClr val="accent1">
                    <a:lumMod val="50000"/>
                  </a:schemeClr>
                </a:solidFill>
              </a:rPr>
              <a:t>reçoit</a:t>
            </a:r>
            <a:r>
              <a:rPr kumimoji="1" lang="nl-BE" sz="2400" i="1" dirty="0">
                <a:solidFill>
                  <a:schemeClr val="accent1">
                    <a:lumMod val="50000"/>
                  </a:schemeClr>
                </a:solidFill>
              </a:rPr>
              <a:t> </a:t>
            </a:r>
            <a:r>
              <a:rPr kumimoji="1" lang="nl-BE" sz="2400" i="1" dirty="0" err="1">
                <a:solidFill>
                  <a:schemeClr val="accent1">
                    <a:lumMod val="50000"/>
                  </a:schemeClr>
                </a:solidFill>
              </a:rPr>
              <a:t>une</a:t>
            </a:r>
            <a:r>
              <a:rPr kumimoji="1" lang="nl-BE" sz="2400" i="1" dirty="0">
                <a:solidFill>
                  <a:schemeClr val="accent1">
                    <a:lumMod val="50000"/>
                  </a:schemeClr>
                </a:solidFill>
              </a:rPr>
              <a:t> </a:t>
            </a:r>
            <a:r>
              <a:rPr kumimoji="1" lang="nl-BE" sz="2400" i="1" dirty="0" err="1">
                <a:solidFill>
                  <a:schemeClr val="accent1">
                    <a:lumMod val="50000"/>
                  </a:schemeClr>
                </a:solidFill>
              </a:rPr>
              <a:t>amende</a:t>
            </a:r>
            <a:r>
              <a:rPr kumimoji="1" lang="nl-BE" sz="2400" i="1" dirty="0">
                <a:solidFill>
                  <a:schemeClr val="accent1">
                    <a:lumMod val="50000"/>
                  </a:schemeClr>
                </a:solidFill>
              </a:rPr>
              <a:t> pour </a:t>
            </a:r>
            <a:r>
              <a:rPr kumimoji="1" lang="nl-BE" sz="2400" i="1" dirty="0" err="1">
                <a:solidFill>
                  <a:schemeClr val="accent1">
                    <a:lumMod val="50000"/>
                  </a:schemeClr>
                </a:solidFill>
              </a:rPr>
              <a:t>avoir</a:t>
            </a:r>
            <a:r>
              <a:rPr kumimoji="1" lang="nl-BE" sz="2400" i="1" dirty="0">
                <a:solidFill>
                  <a:schemeClr val="accent1">
                    <a:lumMod val="50000"/>
                  </a:schemeClr>
                </a:solidFill>
              </a:rPr>
              <a:t> </a:t>
            </a:r>
            <a:r>
              <a:rPr kumimoji="1" lang="nl-BE" sz="2400" i="1" dirty="0" err="1">
                <a:solidFill>
                  <a:schemeClr val="accent1">
                    <a:lumMod val="50000"/>
                  </a:schemeClr>
                </a:solidFill>
              </a:rPr>
              <a:t>roulé</a:t>
            </a:r>
            <a:r>
              <a:rPr kumimoji="1" lang="nl-BE" sz="2400" i="1" dirty="0">
                <a:solidFill>
                  <a:schemeClr val="accent1">
                    <a:lumMod val="50000"/>
                  </a:schemeClr>
                </a:solidFill>
              </a:rPr>
              <a:t> dans la LEZ </a:t>
            </a:r>
            <a:r>
              <a:rPr kumimoji="1" lang="nl-BE" sz="2400" i="1" dirty="0" err="1">
                <a:solidFill>
                  <a:schemeClr val="accent1">
                    <a:lumMod val="50000"/>
                  </a:schemeClr>
                </a:solidFill>
              </a:rPr>
              <a:t>avec</a:t>
            </a:r>
            <a:r>
              <a:rPr kumimoji="1" lang="nl-BE" sz="2400" i="1" dirty="0">
                <a:solidFill>
                  <a:schemeClr val="accent1">
                    <a:lumMod val="50000"/>
                  </a:schemeClr>
                </a:solidFill>
              </a:rPr>
              <a:t> </a:t>
            </a:r>
            <a:r>
              <a:rPr kumimoji="1" lang="nl-BE" sz="2400" i="1" dirty="0" err="1">
                <a:solidFill>
                  <a:schemeClr val="accent1">
                    <a:lumMod val="50000"/>
                  </a:schemeClr>
                </a:solidFill>
              </a:rPr>
              <a:t>un</a:t>
            </a:r>
            <a:r>
              <a:rPr kumimoji="1" lang="nl-BE" sz="2400" i="1" dirty="0">
                <a:solidFill>
                  <a:schemeClr val="accent1">
                    <a:lumMod val="50000"/>
                  </a:schemeClr>
                </a:solidFill>
              </a:rPr>
              <a:t> </a:t>
            </a:r>
            <a:r>
              <a:rPr kumimoji="1" lang="nl-BE" sz="2400" i="1" dirty="0" err="1">
                <a:solidFill>
                  <a:schemeClr val="accent1">
                    <a:lumMod val="50000"/>
                  </a:schemeClr>
                </a:solidFill>
              </a:rPr>
              <a:t>véhicule</a:t>
            </a:r>
            <a:r>
              <a:rPr kumimoji="1" lang="nl-BE" sz="2400" i="1" dirty="0">
                <a:solidFill>
                  <a:schemeClr val="accent1">
                    <a:lumMod val="50000"/>
                  </a:schemeClr>
                </a:solidFill>
              </a:rPr>
              <a:t> non conforme </a:t>
            </a:r>
            <a:r>
              <a:rPr kumimoji="1" lang="nl-BE" sz="2400" i="1" dirty="0" err="1">
                <a:solidFill>
                  <a:schemeClr val="accent1">
                    <a:lumMod val="50000"/>
                  </a:schemeClr>
                </a:solidFill>
              </a:rPr>
              <a:t>aux</a:t>
            </a:r>
            <a:r>
              <a:rPr kumimoji="1" lang="nl-BE" sz="2400" i="1" dirty="0">
                <a:solidFill>
                  <a:schemeClr val="accent1">
                    <a:lumMod val="50000"/>
                  </a:schemeClr>
                </a:solidFill>
              </a:rPr>
              <a:t> </a:t>
            </a:r>
            <a:r>
              <a:rPr kumimoji="1" lang="nl-BE" sz="2400" i="1" dirty="0" err="1">
                <a:solidFill>
                  <a:schemeClr val="accent1">
                    <a:lumMod val="50000"/>
                  </a:schemeClr>
                </a:solidFill>
              </a:rPr>
              <a:t>normes</a:t>
            </a:r>
            <a:r>
              <a:rPr kumimoji="1" lang="nl-BE" sz="2400" i="1" dirty="0">
                <a:solidFill>
                  <a:schemeClr val="accent1">
                    <a:lumMod val="50000"/>
                  </a:schemeClr>
                </a:solidFill>
              </a:rPr>
              <a:t> ”</a:t>
            </a:r>
          </a:p>
        </p:txBody>
      </p:sp>
      <p:sp>
        <p:nvSpPr>
          <p:cNvPr id="11" name="ZoneTexte 10">
            <a:extLst>
              <a:ext uri="{FF2B5EF4-FFF2-40B4-BE49-F238E27FC236}">
                <a16:creationId xmlns:a16="http://schemas.microsoft.com/office/drawing/2014/main" id="{10BD91C7-384E-41A4-A00D-8D77257B4930}"/>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488B7BCD-C5CF-417F-950E-803318E7594F}"/>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1800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Illustration : Redevance LEZ</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86127"/>
            <a:ext cx="9708995" cy="4030973"/>
          </a:xfrm>
        </p:spPr>
        <p:txBody>
          <a:bodyPr anchor="ctr">
            <a:noAutofit/>
          </a:bodyPr>
          <a:lstStyle/>
          <a:p>
            <a:pPr lvl="1"/>
            <a:r>
              <a:rPr kumimoji="1" lang="nl-BE" b="1" dirty="0" err="1">
                <a:solidFill>
                  <a:schemeClr val="accent1">
                    <a:lumMod val="50000"/>
                  </a:schemeClr>
                </a:solidFill>
              </a:rPr>
              <a:t>Problème</a:t>
            </a:r>
            <a:r>
              <a:rPr kumimoji="1" lang="nl-BE" dirty="0">
                <a:solidFill>
                  <a:schemeClr val="accent1">
                    <a:lumMod val="50000"/>
                  </a:schemeClr>
                </a:solidFill>
              </a:rPr>
              <a:t> : vers </a:t>
            </a:r>
            <a:r>
              <a:rPr kumimoji="1" lang="nl-BE" dirty="0" err="1">
                <a:solidFill>
                  <a:schemeClr val="accent1">
                    <a:lumMod val="50000"/>
                  </a:schemeClr>
                </a:solidFill>
              </a:rPr>
              <a:t>qui</a:t>
            </a:r>
            <a:r>
              <a:rPr kumimoji="1" lang="nl-BE" dirty="0">
                <a:solidFill>
                  <a:schemeClr val="accent1">
                    <a:lumMod val="50000"/>
                  </a:schemeClr>
                </a:solidFill>
              </a:rPr>
              <a:t> se </a:t>
            </a:r>
            <a:r>
              <a:rPr kumimoji="1" lang="nl-BE" dirty="0" err="1">
                <a:solidFill>
                  <a:schemeClr val="accent1">
                    <a:lumMod val="50000"/>
                  </a:schemeClr>
                </a:solidFill>
              </a:rPr>
              <a:t>diriger</a:t>
            </a:r>
            <a:r>
              <a:rPr kumimoji="1" lang="nl-BE" dirty="0">
                <a:solidFill>
                  <a:schemeClr val="accent1">
                    <a:lumMod val="50000"/>
                  </a:schemeClr>
                </a:solidFill>
              </a:rPr>
              <a:t> ?</a:t>
            </a:r>
          </a:p>
          <a:p>
            <a:pPr lvl="1"/>
            <a:r>
              <a:rPr kumimoji="1" lang="nl-BE" b="1" dirty="0">
                <a:solidFill>
                  <a:schemeClr val="accent1">
                    <a:lumMod val="50000"/>
                  </a:schemeClr>
                </a:solidFill>
              </a:rPr>
              <a:t>Administration </a:t>
            </a:r>
            <a:r>
              <a:rPr kumimoji="1" lang="nl-BE" b="1" dirty="0" err="1">
                <a:solidFill>
                  <a:schemeClr val="accent1">
                    <a:lumMod val="50000"/>
                  </a:schemeClr>
                </a:solidFill>
              </a:rPr>
              <a:t>concernée</a:t>
            </a:r>
            <a:r>
              <a:rPr kumimoji="1" lang="nl-BE" b="1" dirty="0">
                <a:solidFill>
                  <a:schemeClr val="accent1">
                    <a:lumMod val="50000"/>
                  </a:schemeClr>
                </a:solidFill>
              </a:rPr>
              <a:t> </a:t>
            </a:r>
            <a:r>
              <a:rPr kumimoji="1" lang="nl-BE" dirty="0">
                <a:solidFill>
                  <a:schemeClr val="accent1">
                    <a:lumMod val="50000"/>
                  </a:schemeClr>
                </a:solidFill>
              </a:rPr>
              <a:t>: Bruxelles </a:t>
            </a:r>
            <a:r>
              <a:rPr kumimoji="1" lang="nl-BE" dirty="0" err="1">
                <a:solidFill>
                  <a:schemeClr val="accent1">
                    <a:lumMod val="50000"/>
                  </a:schemeClr>
                </a:solidFill>
              </a:rPr>
              <a:t>Fiscalité</a:t>
            </a:r>
            <a:r>
              <a:rPr kumimoji="1" lang="nl-BE" dirty="0">
                <a:solidFill>
                  <a:schemeClr val="accent1">
                    <a:lumMod val="50000"/>
                  </a:schemeClr>
                </a:solidFill>
              </a:rPr>
              <a:t>			</a:t>
            </a:r>
          </a:p>
          <a:p>
            <a:pPr lvl="1"/>
            <a:r>
              <a:rPr kumimoji="1" lang="nl-BE" b="1" dirty="0">
                <a:solidFill>
                  <a:schemeClr val="accent1">
                    <a:lumMod val="50000"/>
                  </a:schemeClr>
                </a:solidFill>
              </a:rPr>
              <a:t>Médiateur compétent </a:t>
            </a:r>
            <a:r>
              <a:rPr kumimoji="1" lang="nl-BE" dirty="0">
                <a:solidFill>
                  <a:schemeClr val="accent1">
                    <a:lumMod val="50000"/>
                  </a:schemeClr>
                </a:solidFill>
              </a:rPr>
              <a:t>: la </a:t>
            </a:r>
            <a:r>
              <a:rPr kumimoji="1" lang="nl-BE" dirty="0" err="1">
                <a:solidFill>
                  <a:schemeClr val="accent1">
                    <a:lumMod val="50000"/>
                  </a:schemeClr>
                </a:solidFill>
              </a:rPr>
              <a:t>Médiatrice</a:t>
            </a:r>
            <a:r>
              <a:rPr kumimoji="1" lang="nl-BE" dirty="0">
                <a:solidFill>
                  <a:schemeClr val="accent1">
                    <a:lumMod val="50000"/>
                  </a:schemeClr>
                </a:solidFill>
              </a:rPr>
              <a:t> </a:t>
            </a:r>
            <a:r>
              <a:rPr kumimoji="1" lang="nl-BE" dirty="0" err="1">
                <a:solidFill>
                  <a:schemeClr val="accent1">
                    <a:lumMod val="50000"/>
                  </a:schemeClr>
                </a:solidFill>
              </a:rPr>
              <a:t>bruxelloise</a:t>
            </a:r>
            <a:endParaRPr kumimoji="1" lang="nl-BE" dirty="0">
              <a:solidFill>
                <a:schemeClr val="accent1">
                  <a:lumMod val="50000"/>
                </a:schemeClr>
              </a:solidFill>
            </a:endParaRPr>
          </a:p>
          <a:p>
            <a:pPr lvl="1"/>
            <a:r>
              <a:rPr kumimoji="1" lang="nl-BE" b="1" dirty="0" err="1">
                <a:solidFill>
                  <a:schemeClr val="accent1">
                    <a:lumMod val="50000"/>
                  </a:schemeClr>
                </a:solidFill>
              </a:rPr>
              <a:t>Comment</a:t>
            </a:r>
            <a:r>
              <a:rPr kumimoji="1" lang="nl-BE" b="1" dirty="0">
                <a:solidFill>
                  <a:schemeClr val="accent1">
                    <a:lumMod val="50000"/>
                  </a:schemeClr>
                </a:solidFill>
              </a:rPr>
              <a:t> </a:t>
            </a:r>
            <a:r>
              <a:rPr kumimoji="1" lang="nl-BE" b="1" dirty="0" err="1">
                <a:solidFill>
                  <a:schemeClr val="accent1">
                    <a:lumMod val="50000"/>
                  </a:schemeClr>
                </a:solidFill>
              </a:rPr>
              <a:t>procéder</a:t>
            </a:r>
            <a:r>
              <a:rPr kumimoji="1" lang="nl-BE" b="1" dirty="0">
                <a:solidFill>
                  <a:schemeClr val="accent1">
                    <a:lumMod val="50000"/>
                  </a:schemeClr>
                </a:solidFill>
              </a:rPr>
              <a:t> ?</a:t>
            </a:r>
            <a:r>
              <a:rPr kumimoji="1" lang="nl-BE" dirty="0">
                <a:solidFill>
                  <a:schemeClr val="accent1">
                    <a:lumMod val="50000"/>
                  </a:schemeClr>
                </a:solidFill>
              </a:rPr>
              <a:t>		</a:t>
            </a:r>
          </a:p>
          <a:p>
            <a:pPr lvl="2"/>
            <a:r>
              <a:rPr kumimoji="1" lang="nl-BE" sz="2400" dirty="0">
                <a:solidFill>
                  <a:schemeClr val="accent1">
                    <a:lumMod val="50000"/>
                  </a:schemeClr>
                </a:solidFill>
              </a:rPr>
              <a:t>1ère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3">
                  <a:extLst>
                    <a:ext uri="{A12FA001-AC4F-418D-AE19-62706E023703}">
                      <ahyp:hlinkClr xmlns:ahyp="http://schemas.microsoft.com/office/drawing/2018/hyperlinkcolor" val="tx"/>
                    </a:ext>
                  </a:extLst>
                </a:hlinkClick>
              </a:rPr>
              <a:t>https://fiscalite.brussels/formulaire-de-plainte</a:t>
            </a:r>
            <a:endParaRPr kumimoji="1" lang="nl-BE" sz="2400" dirty="0">
              <a:solidFill>
                <a:schemeClr val="accent1">
                  <a:lumMod val="50000"/>
                </a:schemeClr>
              </a:solidFill>
            </a:endParaRPr>
          </a:p>
          <a:p>
            <a:pPr marL="2743200" lvl="6" indent="0">
              <a:buNone/>
            </a:pPr>
            <a:r>
              <a:rPr lang="fr-FR" sz="2400" dirty="0">
                <a:solidFill>
                  <a:srgbClr val="0563C1"/>
                </a:solidFill>
              </a:rPr>
              <a:t>Formulaire de contact | Low Emission Zone</a:t>
            </a:r>
            <a:endParaRPr lang="fr-FR" sz="2400" dirty="0">
              <a:solidFill>
                <a:schemeClr val="accent1">
                  <a:lumMod val="50000"/>
                </a:schemeClr>
              </a:solidFill>
            </a:endParaRPr>
          </a:p>
          <a:p>
            <a:pPr lvl="2"/>
            <a:r>
              <a:rPr kumimoji="1" lang="nl-BE" sz="2400" dirty="0">
                <a:solidFill>
                  <a:schemeClr val="accent1">
                    <a:lumMod val="50000"/>
                  </a:schemeClr>
                </a:solidFill>
              </a:rPr>
              <a:t>2ème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4">
                  <a:extLst>
                    <a:ext uri="{A12FA001-AC4F-418D-AE19-62706E023703}">
                      <ahyp:hlinkClr xmlns:ahyp="http://schemas.microsoft.com/office/drawing/2018/hyperlinkcolor" val="tx"/>
                    </a:ext>
                  </a:extLst>
                </a:hlinkClick>
              </a:rPr>
              <a:t>www.ombuds.brussels</a:t>
            </a:r>
            <a:r>
              <a:rPr kumimoji="1" lang="nl-BE" sz="2400" dirty="0">
                <a:solidFill>
                  <a:schemeClr val="accent1">
                    <a:lumMod val="50000"/>
                  </a:schemeClr>
                </a:solidFill>
              </a:rPr>
              <a:t> </a:t>
            </a:r>
          </a:p>
          <a:p>
            <a:pPr lvl="2"/>
            <a:endParaRPr kumimoji="1" lang="nl-BE" sz="2400" dirty="0">
              <a:solidFill>
                <a:schemeClr val="accent1">
                  <a:lumMod val="50000"/>
                </a:schemeClr>
              </a:solidFill>
            </a:endParaRPr>
          </a:p>
          <a:p>
            <a:pPr lvl="1"/>
            <a:r>
              <a:rPr kumimoji="1" lang="nl-BE" dirty="0">
                <a:solidFill>
                  <a:schemeClr val="accent1">
                    <a:lumMod val="50000"/>
                  </a:schemeClr>
                </a:solidFill>
              </a:rPr>
              <a:t>Info supplémentaire : </a:t>
            </a:r>
            <a:r>
              <a:rPr kumimoji="1" lang="nl-BE" i="1" dirty="0" err="1">
                <a:solidFill>
                  <a:schemeClr val="accent1">
                    <a:lumMod val="50000"/>
                  </a:schemeClr>
                </a:solidFill>
              </a:rPr>
              <a:t>voir</a:t>
            </a:r>
            <a:r>
              <a:rPr kumimoji="1" lang="nl-BE" i="1" dirty="0">
                <a:solidFill>
                  <a:schemeClr val="accent1">
                    <a:lumMod val="50000"/>
                  </a:schemeClr>
                </a:solidFill>
              </a:rPr>
              <a:t> supra </a:t>
            </a:r>
            <a:r>
              <a:rPr kumimoji="1" lang="nl-BE" i="1" dirty="0" err="1">
                <a:solidFill>
                  <a:schemeClr val="accent1">
                    <a:lumMod val="50000"/>
                  </a:schemeClr>
                </a:solidFill>
              </a:rPr>
              <a:t>Fiscalité</a:t>
            </a:r>
            <a:endParaRPr kumimoji="1" lang="nl-BE" i="1" dirty="0">
              <a:solidFill>
                <a:schemeClr val="accent1">
                  <a:lumMod val="50000"/>
                </a:schemeClr>
              </a:solidFill>
            </a:endParaRPr>
          </a:p>
        </p:txBody>
      </p:sp>
      <p:sp>
        <p:nvSpPr>
          <p:cNvPr id="11" name="ZoneTexte 10">
            <a:extLst>
              <a:ext uri="{FF2B5EF4-FFF2-40B4-BE49-F238E27FC236}">
                <a16:creationId xmlns:a16="http://schemas.microsoft.com/office/drawing/2014/main" id="{10BD91C7-384E-41A4-A00D-8D77257B4930}"/>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488B7BCD-C5CF-417F-950E-803318E7594F}"/>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75585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86128"/>
            <a:ext cx="9708995" cy="4030978"/>
          </a:xfrm>
        </p:spPr>
        <p:txBody>
          <a:bodyPr anchor="ctr">
            <a:noAutofit/>
          </a:bodyPr>
          <a:lstStyle/>
          <a:p>
            <a:pPr marL="0" indent="0">
              <a:buNone/>
            </a:pPr>
            <a:r>
              <a:rPr kumimoji="1" lang="nl-BE" sz="2400" b="1" dirty="0" err="1">
                <a:solidFill>
                  <a:schemeClr val="accent1">
                    <a:lumMod val="50000"/>
                  </a:schemeClr>
                </a:solidFill>
              </a:rPr>
              <a:t>Situation</a:t>
            </a:r>
            <a:r>
              <a:rPr kumimoji="1" lang="nl-BE" sz="2400" b="1" dirty="0">
                <a:solidFill>
                  <a:schemeClr val="accent1">
                    <a:lumMod val="50000"/>
                  </a:schemeClr>
                </a:solidFill>
              </a:rPr>
              <a:t> 1</a:t>
            </a:r>
          </a:p>
          <a:p>
            <a:pPr marL="0" indent="0">
              <a:buNone/>
            </a:pPr>
            <a:r>
              <a:rPr kumimoji="1" lang="nl-BE" sz="2400" i="1" dirty="0">
                <a:solidFill>
                  <a:schemeClr val="accent1">
                    <a:lumMod val="50000"/>
                  </a:schemeClr>
                </a:solidFill>
              </a:rPr>
              <a:t>“</a:t>
            </a:r>
            <a:r>
              <a:rPr kumimoji="1" lang="nl-BE" sz="2400" i="1" dirty="0" err="1">
                <a:solidFill>
                  <a:schemeClr val="accent1">
                    <a:lumMod val="50000"/>
                  </a:schemeClr>
                </a:solidFill>
              </a:rPr>
              <a:t>Une</a:t>
            </a:r>
            <a:r>
              <a:rPr kumimoji="1" lang="nl-BE" sz="2400" i="1" dirty="0">
                <a:solidFill>
                  <a:schemeClr val="accent1">
                    <a:lumMod val="50000"/>
                  </a:schemeClr>
                </a:solidFill>
              </a:rPr>
              <a:t> </a:t>
            </a:r>
            <a:r>
              <a:rPr kumimoji="1" lang="nl-BE" sz="2400" i="1" dirty="0" err="1">
                <a:solidFill>
                  <a:schemeClr val="accent1">
                    <a:lumMod val="50000"/>
                  </a:schemeClr>
                </a:solidFill>
              </a:rPr>
              <a:t>personne</a:t>
            </a:r>
            <a:r>
              <a:rPr kumimoji="1" lang="nl-BE" sz="2400" i="1" dirty="0">
                <a:solidFill>
                  <a:schemeClr val="accent1">
                    <a:lumMod val="50000"/>
                  </a:schemeClr>
                </a:solidFill>
              </a:rPr>
              <a:t> </a:t>
            </a:r>
            <a:r>
              <a:rPr kumimoji="1" lang="nl-BE" sz="2400" i="1" dirty="0" err="1">
                <a:solidFill>
                  <a:schemeClr val="accent1">
                    <a:lumMod val="50000"/>
                  </a:schemeClr>
                </a:solidFill>
              </a:rPr>
              <a:t>handicapée</a:t>
            </a:r>
            <a:r>
              <a:rPr kumimoji="1" lang="nl-BE" sz="2400" i="1" dirty="0">
                <a:solidFill>
                  <a:schemeClr val="accent1">
                    <a:lumMod val="50000"/>
                  </a:schemeClr>
                </a:solidFill>
              </a:rPr>
              <a:t> </a:t>
            </a:r>
            <a:r>
              <a:rPr kumimoji="1" lang="nl-BE" sz="2400" i="1" dirty="0" err="1">
                <a:solidFill>
                  <a:schemeClr val="accent1">
                    <a:lumMod val="50000"/>
                  </a:schemeClr>
                </a:solidFill>
              </a:rPr>
              <a:t>reçoit</a:t>
            </a:r>
            <a:r>
              <a:rPr kumimoji="1" lang="nl-BE" sz="2400" i="1" dirty="0">
                <a:solidFill>
                  <a:schemeClr val="accent1">
                    <a:lumMod val="50000"/>
                  </a:schemeClr>
                </a:solidFill>
              </a:rPr>
              <a:t> </a:t>
            </a:r>
            <a:r>
              <a:rPr kumimoji="1" lang="nl-BE" sz="2400" i="1" dirty="0" err="1">
                <a:solidFill>
                  <a:schemeClr val="accent1">
                    <a:lumMod val="50000"/>
                  </a:schemeClr>
                </a:solidFill>
              </a:rPr>
              <a:t>une</a:t>
            </a:r>
            <a:r>
              <a:rPr kumimoji="1" lang="nl-BE" sz="2400" i="1" dirty="0">
                <a:solidFill>
                  <a:schemeClr val="accent1">
                    <a:lumMod val="50000"/>
                  </a:schemeClr>
                </a:solidFill>
              </a:rPr>
              <a:t> </a:t>
            </a:r>
            <a:r>
              <a:rPr kumimoji="1" lang="nl-BE" sz="2400" i="1" dirty="0" err="1">
                <a:solidFill>
                  <a:schemeClr val="accent1">
                    <a:lumMod val="50000"/>
                  </a:schemeClr>
                </a:solidFill>
              </a:rPr>
              <a:t>redevance</a:t>
            </a:r>
            <a:r>
              <a:rPr kumimoji="1" lang="nl-BE" sz="2400" i="1" dirty="0">
                <a:solidFill>
                  <a:schemeClr val="accent1">
                    <a:lumMod val="50000"/>
                  </a:schemeClr>
                </a:solidFill>
              </a:rPr>
              <a:t> de stationnement </a:t>
            </a:r>
            <a:r>
              <a:rPr kumimoji="1" lang="nl-BE" sz="2400" i="1" dirty="0" err="1">
                <a:solidFill>
                  <a:schemeClr val="accent1">
                    <a:lumMod val="50000"/>
                  </a:schemeClr>
                </a:solidFill>
              </a:rPr>
              <a:t>alors</a:t>
            </a:r>
            <a:r>
              <a:rPr kumimoji="1" lang="nl-BE" sz="2400" i="1" dirty="0">
                <a:solidFill>
                  <a:schemeClr val="accent1">
                    <a:lumMod val="50000"/>
                  </a:schemeClr>
                </a:solidFill>
              </a:rPr>
              <a:t> que la carte de </a:t>
            </a:r>
            <a:r>
              <a:rPr kumimoji="1" lang="nl-BE" sz="2400" i="1" dirty="0" err="1">
                <a:solidFill>
                  <a:schemeClr val="accent1">
                    <a:lumMod val="50000"/>
                  </a:schemeClr>
                </a:solidFill>
              </a:rPr>
              <a:t>dérogation</a:t>
            </a:r>
            <a:r>
              <a:rPr kumimoji="1" lang="nl-BE" sz="2400" i="1" dirty="0">
                <a:solidFill>
                  <a:schemeClr val="accent1">
                    <a:lumMod val="50000"/>
                  </a:schemeClr>
                </a:solidFill>
              </a:rPr>
              <a:t> </a:t>
            </a:r>
            <a:r>
              <a:rPr kumimoji="1" lang="nl-BE" sz="2400" i="1" dirty="0" err="1">
                <a:solidFill>
                  <a:schemeClr val="accent1">
                    <a:lumMod val="50000"/>
                  </a:schemeClr>
                </a:solidFill>
              </a:rPr>
              <a:t>est</a:t>
            </a:r>
            <a:r>
              <a:rPr kumimoji="1" lang="nl-BE" sz="2400" i="1" dirty="0">
                <a:solidFill>
                  <a:schemeClr val="accent1">
                    <a:lumMod val="50000"/>
                  </a:schemeClr>
                </a:solidFill>
              </a:rPr>
              <a:t> </a:t>
            </a:r>
            <a:r>
              <a:rPr kumimoji="1" lang="nl-BE" sz="2400" i="1" dirty="0" err="1">
                <a:solidFill>
                  <a:schemeClr val="accent1">
                    <a:lumMod val="50000"/>
                  </a:schemeClr>
                </a:solidFill>
              </a:rPr>
              <a:t>placée</a:t>
            </a:r>
            <a:r>
              <a:rPr kumimoji="1" lang="nl-BE" sz="2400" i="1" dirty="0">
                <a:solidFill>
                  <a:schemeClr val="accent1">
                    <a:lumMod val="50000"/>
                  </a:schemeClr>
                </a:solidFill>
              </a:rPr>
              <a:t> derrière la </a:t>
            </a:r>
            <a:r>
              <a:rPr kumimoji="1" lang="nl-BE" sz="2400" i="1" dirty="0" err="1">
                <a:solidFill>
                  <a:schemeClr val="accent1">
                    <a:lumMod val="50000"/>
                  </a:schemeClr>
                </a:solidFill>
              </a:rPr>
              <a:t>vitre</a:t>
            </a:r>
            <a:r>
              <a:rPr kumimoji="1" lang="nl-BE" sz="2400" i="1" dirty="0">
                <a:solidFill>
                  <a:schemeClr val="accent1">
                    <a:lumMod val="50000"/>
                  </a:schemeClr>
                </a:solidFill>
              </a:rPr>
              <a:t> de </a:t>
            </a:r>
            <a:r>
              <a:rPr kumimoji="1" lang="nl-BE" sz="2400" i="1" dirty="0" err="1">
                <a:solidFill>
                  <a:schemeClr val="accent1">
                    <a:lumMod val="50000"/>
                  </a:schemeClr>
                </a:solidFill>
              </a:rPr>
              <a:t>son</a:t>
            </a:r>
            <a:r>
              <a:rPr kumimoji="1" lang="nl-BE" sz="2400" i="1" dirty="0">
                <a:solidFill>
                  <a:schemeClr val="accent1">
                    <a:lumMod val="50000"/>
                  </a:schemeClr>
                </a:solidFill>
              </a:rPr>
              <a:t> </a:t>
            </a:r>
            <a:r>
              <a:rPr kumimoji="1" lang="nl-BE" sz="2400" i="1" dirty="0" err="1">
                <a:solidFill>
                  <a:schemeClr val="accent1">
                    <a:lumMod val="50000"/>
                  </a:schemeClr>
                </a:solidFill>
              </a:rPr>
              <a:t>véhicule</a:t>
            </a:r>
            <a:r>
              <a:rPr kumimoji="1" lang="nl-BE" sz="2400" i="1" dirty="0">
                <a:solidFill>
                  <a:schemeClr val="accent1">
                    <a:lumMod val="50000"/>
                  </a:schemeClr>
                </a:solidFill>
              </a:rPr>
              <a:t>”</a:t>
            </a:r>
          </a:p>
        </p:txBody>
      </p:sp>
      <p:sp>
        <p:nvSpPr>
          <p:cNvPr id="11" name="ZoneTexte 10">
            <a:extLst>
              <a:ext uri="{FF2B5EF4-FFF2-40B4-BE49-F238E27FC236}">
                <a16:creationId xmlns:a16="http://schemas.microsoft.com/office/drawing/2014/main" id="{197005A4-C6D9-41DB-88BC-9B98EBE52A1C}"/>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C63F1DC9-FEBA-4365-A699-E5F33466BFD3}"/>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232E7649-E0A4-4F4B-830D-F50DE9445F16}"/>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rPr>
              <a:t>Illustration : </a:t>
            </a:r>
            <a:r>
              <a:rPr kumimoji="0" lang="fr-FR" sz="4000" b="1" i="0" u="none" strike="noStrike" kern="1200" cap="none" spc="0" normalizeH="0" baseline="0" noProof="0" dirty="0">
                <a:ln>
                  <a:noFill/>
                </a:ln>
                <a:solidFill>
                  <a:srgbClr val="FFFFFF"/>
                </a:solidFill>
                <a:effectLst/>
                <a:uLnTx/>
                <a:uFillTx/>
                <a:latin typeface="Calibri Light" panose="020F0302020204030204"/>
                <a:ea typeface="+mj-ea"/>
                <a:cs typeface="+mj-cs"/>
              </a:rPr>
              <a:t>stationnement des personnes en situation de handicap</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7248494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86128"/>
            <a:ext cx="9708995" cy="4030978"/>
          </a:xfrm>
        </p:spPr>
        <p:txBody>
          <a:bodyPr anchor="ctr">
            <a:noAutofit/>
          </a:bodyPr>
          <a:lstStyle/>
          <a:p>
            <a:pPr lvl="1"/>
            <a:r>
              <a:rPr kumimoji="1" lang="nl-BE" b="1" dirty="0" err="1">
                <a:solidFill>
                  <a:schemeClr val="accent1">
                    <a:lumMod val="50000"/>
                  </a:schemeClr>
                </a:solidFill>
              </a:rPr>
              <a:t>Problème</a:t>
            </a:r>
            <a:r>
              <a:rPr kumimoji="1" lang="nl-BE" dirty="0">
                <a:solidFill>
                  <a:schemeClr val="accent1">
                    <a:lumMod val="50000"/>
                  </a:schemeClr>
                </a:solidFill>
              </a:rPr>
              <a:t> </a:t>
            </a:r>
            <a:r>
              <a:rPr kumimoji="1" lang="fr-BE" b="1" dirty="0">
                <a:solidFill>
                  <a:schemeClr val="accent1">
                    <a:lumMod val="50000"/>
                  </a:schemeClr>
                </a:solidFill>
              </a:rPr>
              <a:t>:</a:t>
            </a:r>
            <a:r>
              <a:rPr lang="fr-BE" sz="2400" b="1" dirty="0">
                <a:solidFill>
                  <a:schemeClr val="accent1">
                    <a:lumMod val="50000"/>
                  </a:schemeClr>
                </a:solidFill>
              </a:rPr>
              <a:t> </a:t>
            </a:r>
            <a:r>
              <a:rPr kumimoji="1" lang="nl-BE" dirty="0">
                <a:solidFill>
                  <a:schemeClr val="accent1">
                    <a:lumMod val="50000"/>
                  </a:schemeClr>
                </a:solidFill>
              </a:rPr>
              <a:t>la </a:t>
            </a:r>
            <a:r>
              <a:rPr kumimoji="1" lang="nl-BE" dirty="0" err="1">
                <a:solidFill>
                  <a:schemeClr val="accent1">
                    <a:lumMod val="50000"/>
                  </a:schemeClr>
                </a:solidFill>
              </a:rPr>
              <a:t>visibilité</a:t>
            </a:r>
            <a:r>
              <a:rPr kumimoji="1" lang="nl-BE" dirty="0">
                <a:solidFill>
                  <a:schemeClr val="accent1">
                    <a:lumMod val="50000"/>
                  </a:schemeClr>
                </a:solidFill>
              </a:rPr>
              <a:t> de la carte de </a:t>
            </a:r>
            <a:r>
              <a:rPr kumimoji="1" lang="nl-BE" dirty="0" err="1">
                <a:solidFill>
                  <a:schemeClr val="accent1">
                    <a:lumMod val="50000"/>
                  </a:schemeClr>
                </a:solidFill>
              </a:rPr>
              <a:t>dérogation</a:t>
            </a:r>
            <a:r>
              <a:rPr kumimoji="1" lang="nl-BE" dirty="0">
                <a:solidFill>
                  <a:schemeClr val="accent1">
                    <a:lumMod val="50000"/>
                  </a:schemeClr>
                </a:solidFill>
              </a:rPr>
              <a:t> par la </a:t>
            </a:r>
            <a:r>
              <a:rPr kumimoji="1" lang="nl-BE" dirty="0" err="1">
                <a:solidFill>
                  <a:schemeClr val="accent1">
                    <a:lumMod val="50000"/>
                  </a:schemeClr>
                </a:solidFill>
              </a:rPr>
              <a:t>scancar</a:t>
            </a:r>
            <a:endParaRPr kumimoji="1" lang="nl-BE" dirty="0">
              <a:solidFill>
                <a:schemeClr val="accent1">
                  <a:lumMod val="50000"/>
                </a:schemeClr>
              </a:solidFill>
            </a:endParaRPr>
          </a:p>
          <a:p>
            <a:pPr lvl="1"/>
            <a:r>
              <a:rPr kumimoji="1" lang="nl-BE" b="1" dirty="0">
                <a:solidFill>
                  <a:schemeClr val="accent1">
                    <a:lumMod val="50000"/>
                  </a:schemeClr>
                </a:solidFill>
              </a:rPr>
              <a:t>Administration </a:t>
            </a:r>
            <a:r>
              <a:rPr kumimoji="1" lang="nl-BE" b="1" dirty="0" err="1">
                <a:solidFill>
                  <a:schemeClr val="accent1">
                    <a:lumMod val="50000"/>
                  </a:schemeClr>
                </a:solidFill>
              </a:rPr>
              <a:t>concernée</a:t>
            </a:r>
            <a:r>
              <a:rPr kumimoji="1" lang="nl-BE" b="1" dirty="0">
                <a:solidFill>
                  <a:schemeClr val="accent1">
                    <a:lumMod val="50000"/>
                  </a:schemeClr>
                </a:solidFill>
              </a:rPr>
              <a:t> </a:t>
            </a:r>
            <a:r>
              <a:rPr kumimoji="1" lang="nl-BE" dirty="0">
                <a:solidFill>
                  <a:schemeClr val="accent1">
                    <a:lumMod val="50000"/>
                  </a:schemeClr>
                </a:solidFill>
              </a:rPr>
              <a:t>: Parking Brussels</a:t>
            </a:r>
          </a:p>
          <a:p>
            <a:pPr lvl="1"/>
            <a:r>
              <a:rPr kumimoji="1" lang="nl-BE" b="1" dirty="0">
                <a:solidFill>
                  <a:schemeClr val="accent1">
                    <a:lumMod val="50000"/>
                  </a:schemeClr>
                </a:solidFill>
              </a:rPr>
              <a:t>Médiateur compétent </a:t>
            </a:r>
            <a:r>
              <a:rPr kumimoji="1" lang="nl-BE" dirty="0">
                <a:solidFill>
                  <a:schemeClr val="accent1">
                    <a:lumMod val="50000"/>
                  </a:schemeClr>
                </a:solidFill>
              </a:rPr>
              <a:t>:	la </a:t>
            </a:r>
            <a:r>
              <a:rPr kumimoji="1" lang="nl-BE" dirty="0" err="1">
                <a:solidFill>
                  <a:schemeClr val="accent1">
                    <a:lumMod val="50000"/>
                  </a:schemeClr>
                </a:solidFill>
              </a:rPr>
              <a:t>Médiatrice</a:t>
            </a:r>
            <a:r>
              <a:rPr kumimoji="1" lang="nl-BE" dirty="0">
                <a:solidFill>
                  <a:schemeClr val="accent1">
                    <a:lumMod val="50000"/>
                  </a:schemeClr>
                </a:solidFill>
              </a:rPr>
              <a:t> </a:t>
            </a:r>
            <a:r>
              <a:rPr kumimoji="1" lang="nl-BE" dirty="0" err="1">
                <a:solidFill>
                  <a:schemeClr val="accent1">
                    <a:lumMod val="50000"/>
                  </a:schemeClr>
                </a:solidFill>
              </a:rPr>
              <a:t>bruxelloise</a:t>
            </a:r>
            <a:endParaRPr kumimoji="1" lang="nl-BE" dirty="0">
              <a:solidFill>
                <a:schemeClr val="accent1">
                  <a:lumMod val="50000"/>
                </a:schemeClr>
              </a:solidFill>
            </a:endParaRPr>
          </a:p>
          <a:p>
            <a:pPr lvl="1"/>
            <a:r>
              <a:rPr kumimoji="1" lang="nl-BE" b="1" dirty="0" err="1">
                <a:solidFill>
                  <a:schemeClr val="accent1">
                    <a:lumMod val="50000"/>
                  </a:schemeClr>
                </a:solidFill>
              </a:rPr>
              <a:t>Comment</a:t>
            </a:r>
            <a:r>
              <a:rPr kumimoji="1" lang="nl-BE" b="1" dirty="0">
                <a:solidFill>
                  <a:schemeClr val="accent1">
                    <a:lumMod val="50000"/>
                  </a:schemeClr>
                </a:solidFill>
              </a:rPr>
              <a:t> </a:t>
            </a:r>
            <a:r>
              <a:rPr kumimoji="1" lang="nl-BE" b="1" dirty="0" err="1">
                <a:solidFill>
                  <a:schemeClr val="accent1">
                    <a:lumMod val="50000"/>
                  </a:schemeClr>
                </a:solidFill>
              </a:rPr>
              <a:t>procéder</a:t>
            </a:r>
            <a:r>
              <a:rPr kumimoji="1" lang="nl-BE" b="1" dirty="0">
                <a:solidFill>
                  <a:schemeClr val="accent1">
                    <a:lumMod val="50000"/>
                  </a:schemeClr>
                </a:solidFill>
              </a:rPr>
              <a:t> ?</a:t>
            </a:r>
            <a:r>
              <a:rPr kumimoji="1" lang="nl-BE" dirty="0">
                <a:solidFill>
                  <a:schemeClr val="accent1">
                    <a:lumMod val="50000"/>
                  </a:schemeClr>
                </a:solidFill>
              </a:rPr>
              <a:t>	</a:t>
            </a:r>
          </a:p>
          <a:p>
            <a:pPr lvl="2"/>
            <a:r>
              <a:rPr kumimoji="1" lang="nl-BE" sz="2400" dirty="0">
                <a:solidFill>
                  <a:schemeClr val="accent1">
                    <a:lumMod val="50000"/>
                  </a:schemeClr>
                </a:solidFill>
              </a:rPr>
              <a:t>1</a:t>
            </a:r>
            <a:r>
              <a:rPr kumimoji="1" lang="nl-BE" sz="2400" baseline="30000" dirty="0">
                <a:solidFill>
                  <a:schemeClr val="accent1">
                    <a:lumMod val="50000"/>
                  </a:schemeClr>
                </a:solidFill>
              </a:rPr>
              <a:t>ère</a:t>
            </a:r>
            <a:r>
              <a:rPr kumimoji="1" lang="nl-BE" sz="2400" dirty="0">
                <a:solidFill>
                  <a:schemeClr val="accent1">
                    <a:lumMod val="50000"/>
                  </a:schemeClr>
                </a:solidFill>
              </a:rPr>
              <a:t> </a:t>
            </a:r>
            <a:r>
              <a:rPr kumimoji="1" lang="nl-BE" sz="2400" dirty="0" err="1">
                <a:solidFill>
                  <a:schemeClr val="accent1">
                    <a:lumMod val="50000"/>
                  </a:schemeClr>
                </a:solidFill>
              </a:rPr>
              <a:t>ligne</a:t>
            </a:r>
            <a:r>
              <a:rPr kumimoji="1" lang="nl-BE" sz="2400" dirty="0">
                <a:solidFill>
                  <a:schemeClr val="accent1">
                    <a:lumMod val="50000"/>
                  </a:schemeClr>
                </a:solidFill>
              </a:rPr>
              <a:t> : [commune]@parking.brussels</a:t>
            </a:r>
          </a:p>
          <a:p>
            <a:pPr lvl="2"/>
            <a:r>
              <a:rPr kumimoji="1" lang="nl-BE" sz="2400" dirty="0">
                <a:solidFill>
                  <a:schemeClr val="accent1">
                    <a:lumMod val="50000"/>
                  </a:schemeClr>
                </a:solidFill>
              </a:rPr>
              <a:t>2</a:t>
            </a:r>
            <a:r>
              <a:rPr kumimoji="1" lang="nl-BE" sz="2400" baseline="30000" dirty="0">
                <a:solidFill>
                  <a:schemeClr val="accent1">
                    <a:lumMod val="50000"/>
                  </a:schemeClr>
                </a:solidFill>
              </a:rPr>
              <a:t>ème</a:t>
            </a:r>
            <a:r>
              <a:rPr kumimoji="1" lang="nl-BE" sz="2400" dirty="0">
                <a:solidFill>
                  <a:schemeClr val="accent1">
                    <a:lumMod val="50000"/>
                  </a:schemeClr>
                </a:solidFill>
              </a:rPr>
              <a:t>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3">
                  <a:extLst>
                    <a:ext uri="{A12FA001-AC4F-418D-AE19-62706E023703}">
                      <ahyp:hlinkClr xmlns:ahyp="http://schemas.microsoft.com/office/drawing/2018/hyperlinkcolor" val="tx"/>
                    </a:ext>
                  </a:extLst>
                </a:hlinkClick>
              </a:rPr>
              <a:t>www.ombuds.brussels</a:t>
            </a:r>
            <a:r>
              <a:rPr kumimoji="1" lang="nl-BE" sz="2400" dirty="0">
                <a:solidFill>
                  <a:schemeClr val="accent1">
                    <a:lumMod val="50000"/>
                  </a:schemeClr>
                </a:solidFill>
              </a:rPr>
              <a:t> </a:t>
            </a:r>
          </a:p>
        </p:txBody>
      </p:sp>
      <p:sp>
        <p:nvSpPr>
          <p:cNvPr id="11" name="ZoneTexte 10">
            <a:extLst>
              <a:ext uri="{FF2B5EF4-FFF2-40B4-BE49-F238E27FC236}">
                <a16:creationId xmlns:a16="http://schemas.microsoft.com/office/drawing/2014/main" id="{197005A4-C6D9-41DB-88BC-9B98EBE52A1C}"/>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C63F1DC9-FEBA-4365-A699-E5F33466BFD3}"/>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232E7649-E0A4-4F4B-830D-F50DE9445F16}"/>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rPr>
              <a:t>Illustration : </a:t>
            </a:r>
            <a:r>
              <a:rPr kumimoji="0" lang="fr-FR" sz="4000" b="1" i="0" u="none" strike="noStrike" kern="1200" cap="none" spc="0" normalizeH="0" baseline="0" noProof="0" dirty="0">
                <a:ln>
                  <a:noFill/>
                </a:ln>
                <a:solidFill>
                  <a:srgbClr val="FFFFFF"/>
                </a:solidFill>
                <a:effectLst/>
                <a:uLnTx/>
                <a:uFillTx/>
                <a:latin typeface="Calibri Light" panose="020F0302020204030204"/>
                <a:ea typeface="+mj-ea"/>
                <a:cs typeface="+mj-cs"/>
              </a:rPr>
              <a:t>stationnement des personnes en situation de handicap</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165746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86127"/>
            <a:ext cx="10611855" cy="4030971"/>
          </a:xfrm>
        </p:spPr>
        <p:txBody>
          <a:bodyPr anchor="ctr">
            <a:noAutofit/>
          </a:bodyPr>
          <a:lstStyle/>
          <a:p>
            <a:pPr marL="0" indent="0">
              <a:buNone/>
            </a:pPr>
            <a:r>
              <a:rPr kumimoji="1" lang="nl-BE" sz="2400" b="1" dirty="0" err="1">
                <a:solidFill>
                  <a:schemeClr val="accent1">
                    <a:lumMod val="50000"/>
                  </a:schemeClr>
                </a:solidFill>
              </a:rPr>
              <a:t>Situation</a:t>
            </a:r>
            <a:r>
              <a:rPr kumimoji="1" lang="nl-BE" sz="2400" b="1" dirty="0">
                <a:solidFill>
                  <a:schemeClr val="accent1">
                    <a:lumMod val="50000"/>
                  </a:schemeClr>
                </a:solidFill>
              </a:rPr>
              <a:t> 2</a:t>
            </a:r>
            <a:r>
              <a:rPr kumimoji="1" lang="nl-BE" sz="2400" b="1" i="1" dirty="0">
                <a:solidFill>
                  <a:schemeClr val="accent1">
                    <a:lumMod val="50000"/>
                  </a:schemeClr>
                </a:solidFill>
              </a:rPr>
              <a:t> </a:t>
            </a:r>
          </a:p>
          <a:p>
            <a:pPr marL="0" indent="0">
              <a:buNone/>
            </a:pPr>
            <a:r>
              <a:rPr kumimoji="1" lang="nl-BE" sz="2400" i="1" dirty="0">
                <a:solidFill>
                  <a:schemeClr val="accent1">
                    <a:lumMod val="50000"/>
                  </a:schemeClr>
                </a:solidFill>
              </a:rPr>
              <a:t>“</a:t>
            </a:r>
            <a:r>
              <a:rPr kumimoji="1" lang="nl-BE" sz="2400" i="1" dirty="0" err="1">
                <a:solidFill>
                  <a:schemeClr val="accent1">
                    <a:lumMod val="50000"/>
                  </a:schemeClr>
                </a:solidFill>
              </a:rPr>
              <a:t>Une</a:t>
            </a:r>
            <a:r>
              <a:rPr kumimoji="1" lang="nl-BE" sz="2400" i="1" dirty="0">
                <a:solidFill>
                  <a:schemeClr val="accent1">
                    <a:lumMod val="50000"/>
                  </a:schemeClr>
                </a:solidFill>
              </a:rPr>
              <a:t> </a:t>
            </a:r>
            <a:r>
              <a:rPr kumimoji="1" lang="nl-BE" sz="2400" i="1" dirty="0" err="1">
                <a:solidFill>
                  <a:schemeClr val="accent1">
                    <a:lumMod val="50000"/>
                  </a:schemeClr>
                </a:solidFill>
              </a:rPr>
              <a:t>personne</a:t>
            </a:r>
            <a:r>
              <a:rPr kumimoji="1" lang="nl-BE" sz="2400" i="1" dirty="0">
                <a:solidFill>
                  <a:schemeClr val="accent1">
                    <a:lumMod val="50000"/>
                  </a:schemeClr>
                </a:solidFill>
              </a:rPr>
              <a:t> </a:t>
            </a:r>
            <a:r>
              <a:rPr kumimoji="1" lang="nl-BE" sz="2400" i="1" dirty="0" err="1">
                <a:solidFill>
                  <a:schemeClr val="accent1">
                    <a:lumMod val="50000"/>
                  </a:schemeClr>
                </a:solidFill>
              </a:rPr>
              <a:t>handicapée</a:t>
            </a:r>
            <a:r>
              <a:rPr kumimoji="1" lang="nl-BE" sz="2400" i="1" dirty="0">
                <a:solidFill>
                  <a:schemeClr val="accent1">
                    <a:lumMod val="50000"/>
                  </a:schemeClr>
                </a:solidFill>
              </a:rPr>
              <a:t> a introduit </a:t>
            </a:r>
            <a:r>
              <a:rPr kumimoji="1" lang="nl-BE" sz="2400" i="1" dirty="0" err="1">
                <a:solidFill>
                  <a:schemeClr val="accent1">
                    <a:lumMod val="50000"/>
                  </a:schemeClr>
                </a:solidFill>
              </a:rPr>
              <a:t>une</a:t>
            </a:r>
            <a:r>
              <a:rPr kumimoji="1" lang="nl-BE" sz="2400" i="1" dirty="0">
                <a:solidFill>
                  <a:schemeClr val="accent1">
                    <a:lumMod val="50000"/>
                  </a:schemeClr>
                </a:solidFill>
              </a:rPr>
              <a:t> </a:t>
            </a:r>
            <a:r>
              <a:rPr kumimoji="1" lang="nl-BE" sz="2400" i="1" dirty="0" err="1">
                <a:solidFill>
                  <a:schemeClr val="accent1">
                    <a:lumMod val="50000"/>
                  </a:schemeClr>
                </a:solidFill>
              </a:rPr>
              <a:t>demande</a:t>
            </a:r>
            <a:r>
              <a:rPr kumimoji="1" lang="nl-BE" sz="2400" i="1" dirty="0">
                <a:solidFill>
                  <a:schemeClr val="accent1">
                    <a:lumMod val="50000"/>
                  </a:schemeClr>
                </a:solidFill>
              </a:rPr>
              <a:t> pour </a:t>
            </a:r>
            <a:r>
              <a:rPr kumimoji="1" lang="nl-BE" sz="2400" i="1" dirty="0" err="1">
                <a:solidFill>
                  <a:schemeClr val="accent1">
                    <a:lumMod val="50000"/>
                  </a:schemeClr>
                </a:solidFill>
              </a:rPr>
              <a:t>obtenir</a:t>
            </a:r>
            <a:r>
              <a:rPr kumimoji="1" lang="nl-BE" sz="2400" i="1" dirty="0">
                <a:solidFill>
                  <a:schemeClr val="accent1">
                    <a:lumMod val="50000"/>
                  </a:schemeClr>
                </a:solidFill>
              </a:rPr>
              <a:t> </a:t>
            </a:r>
            <a:r>
              <a:rPr kumimoji="1" lang="nl-BE" sz="2400" i="1" dirty="0" err="1">
                <a:solidFill>
                  <a:schemeClr val="accent1">
                    <a:lumMod val="50000"/>
                  </a:schemeClr>
                </a:solidFill>
              </a:rPr>
              <a:t>une</a:t>
            </a:r>
            <a:r>
              <a:rPr kumimoji="1" lang="nl-BE" sz="2400" i="1" dirty="0">
                <a:solidFill>
                  <a:schemeClr val="accent1">
                    <a:lumMod val="50000"/>
                  </a:schemeClr>
                </a:solidFill>
              </a:rPr>
              <a:t> carte de stationnement mais </a:t>
            </a:r>
            <a:r>
              <a:rPr kumimoji="1" lang="nl-BE" sz="2400" i="1" dirty="0" err="1">
                <a:solidFill>
                  <a:schemeClr val="accent1">
                    <a:lumMod val="50000"/>
                  </a:schemeClr>
                </a:solidFill>
              </a:rPr>
              <a:t>n’a</a:t>
            </a:r>
            <a:r>
              <a:rPr kumimoji="1" lang="nl-BE" sz="2400" i="1" dirty="0">
                <a:solidFill>
                  <a:schemeClr val="accent1">
                    <a:lumMod val="50000"/>
                  </a:schemeClr>
                </a:solidFill>
              </a:rPr>
              <a:t> pas </a:t>
            </a:r>
            <a:r>
              <a:rPr kumimoji="1" lang="nl-BE" sz="2400" i="1" dirty="0" err="1">
                <a:solidFill>
                  <a:schemeClr val="accent1">
                    <a:lumMod val="50000"/>
                  </a:schemeClr>
                </a:solidFill>
              </a:rPr>
              <a:t>encore</a:t>
            </a:r>
            <a:r>
              <a:rPr kumimoji="1" lang="nl-BE" sz="2400" i="1" dirty="0">
                <a:solidFill>
                  <a:schemeClr val="accent1">
                    <a:lumMod val="50000"/>
                  </a:schemeClr>
                </a:solidFill>
              </a:rPr>
              <a:t> reçu de </a:t>
            </a:r>
            <a:r>
              <a:rPr kumimoji="1" lang="nl-BE" sz="2400" i="1" dirty="0" err="1">
                <a:solidFill>
                  <a:schemeClr val="accent1">
                    <a:lumMod val="50000"/>
                  </a:schemeClr>
                </a:solidFill>
              </a:rPr>
              <a:t>réponse</a:t>
            </a:r>
            <a:r>
              <a:rPr kumimoji="1" lang="nl-BE" sz="2400" i="1" dirty="0">
                <a:solidFill>
                  <a:schemeClr val="accent1">
                    <a:lumMod val="50000"/>
                  </a:schemeClr>
                </a:solidFill>
              </a:rPr>
              <a:t> </a:t>
            </a:r>
            <a:r>
              <a:rPr kumimoji="1" lang="nl-BE" sz="2400" i="1" dirty="0" err="1">
                <a:solidFill>
                  <a:schemeClr val="accent1">
                    <a:lumMod val="50000"/>
                  </a:schemeClr>
                </a:solidFill>
              </a:rPr>
              <a:t>après</a:t>
            </a:r>
            <a:r>
              <a:rPr kumimoji="1" lang="nl-BE" sz="2400" i="1" dirty="0">
                <a:solidFill>
                  <a:schemeClr val="accent1">
                    <a:lumMod val="50000"/>
                  </a:schemeClr>
                </a:solidFill>
              </a:rPr>
              <a:t> 3 </a:t>
            </a:r>
            <a:r>
              <a:rPr kumimoji="1" lang="nl-BE" sz="2400" i="1" dirty="0" err="1">
                <a:solidFill>
                  <a:schemeClr val="accent1">
                    <a:lumMod val="50000"/>
                  </a:schemeClr>
                </a:solidFill>
              </a:rPr>
              <a:t>mois</a:t>
            </a:r>
            <a:r>
              <a:rPr kumimoji="1" lang="nl-BE" sz="2400" i="1" dirty="0">
                <a:solidFill>
                  <a:schemeClr val="accent1">
                    <a:lumMod val="50000"/>
                  </a:schemeClr>
                </a:solidFill>
              </a:rPr>
              <a:t> </a:t>
            </a:r>
            <a:r>
              <a:rPr kumimoji="1" lang="nl-BE" sz="2400" i="1" dirty="0" err="1">
                <a:solidFill>
                  <a:schemeClr val="accent1">
                    <a:lumMod val="50000"/>
                  </a:schemeClr>
                </a:solidFill>
              </a:rPr>
              <a:t>d’attente</a:t>
            </a:r>
            <a:r>
              <a:rPr kumimoji="1" lang="nl-BE" sz="2400" i="1" dirty="0">
                <a:solidFill>
                  <a:schemeClr val="accent1">
                    <a:lumMod val="50000"/>
                  </a:schemeClr>
                </a:solidFill>
              </a:rPr>
              <a:t>. </a:t>
            </a:r>
            <a:r>
              <a:rPr kumimoji="1" lang="nl-BE" sz="2400" i="1" dirty="0" err="1">
                <a:solidFill>
                  <a:schemeClr val="accent1">
                    <a:lumMod val="50000"/>
                  </a:schemeClr>
                </a:solidFill>
              </a:rPr>
              <a:t>Entre-temps</a:t>
            </a:r>
            <a:r>
              <a:rPr kumimoji="1" lang="nl-BE" sz="2400" i="1" dirty="0">
                <a:solidFill>
                  <a:schemeClr val="accent1">
                    <a:lumMod val="50000"/>
                  </a:schemeClr>
                </a:solidFill>
              </a:rPr>
              <a:t> </a:t>
            </a:r>
            <a:r>
              <a:rPr kumimoji="1" lang="nl-BE" sz="2400" i="1" dirty="0" err="1">
                <a:solidFill>
                  <a:schemeClr val="accent1">
                    <a:lumMod val="50000"/>
                  </a:schemeClr>
                </a:solidFill>
              </a:rPr>
              <a:t>cette</a:t>
            </a:r>
            <a:r>
              <a:rPr kumimoji="1" lang="nl-BE" sz="2400" i="1" dirty="0">
                <a:solidFill>
                  <a:schemeClr val="accent1">
                    <a:lumMod val="50000"/>
                  </a:schemeClr>
                </a:solidFill>
              </a:rPr>
              <a:t> </a:t>
            </a:r>
            <a:r>
              <a:rPr kumimoji="1" lang="nl-BE" sz="2400" i="1" dirty="0" err="1">
                <a:solidFill>
                  <a:schemeClr val="accent1">
                    <a:lumMod val="50000"/>
                  </a:schemeClr>
                </a:solidFill>
              </a:rPr>
              <a:t>personne</a:t>
            </a:r>
            <a:r>
              <a:rPr kumimoji="1" lang="nl-BE" sz="2400" i="1" dirty="0">
                <a:solidFill>
                  <a:schemeClr val="accent1">
                    <a:lumMod val="50000"/>
                  </a:schemeClr>
                </a:solidFill>
              </a:rPr>
              <a:t> </a:t>
            </a:r>
            <a:r>
              <a:rPr kumimoji="1" lang="nl-BE" sz="2400" i="1" dirty="0" err="1">
                <a:solidFill>
                  <a:schemeClr val="accent1">
                    <a:lumMod val="50000"/>
                  </a:schemeClr>
                </a:solidFill>
              </a:rPr>
              <a:t>reçoit</a:t>
            </a:r>
            <a:r>
              <a:rPr kumimoji="1" lang="nl-BE" sz="2400" i="1" dirty="0">
                <a:solidFill>
                  <a:schemeClr val="accent1">
                    <a:lumMod val="50000"/>
                  </a:schemeClr>
                </a:solidFill>
              </a:rPr>
              <a:t> des </a:t>
            </a:r>
            <a:r>
              <a:rPr kumimoji="1" lang="nl-BE" sz="2400" i="1" dirty="0" err="1">
                <a:solidFill>
                  <a:schemeClr val="accent1">
                    <a:lumMod val="50000"/>
                  </a:schemeClr>
                </a:solidFill>
              </a:rPr>
              <a:t>redevances</a:t>
            </a:r>
            <a:r>
              <a:rPr kumimoji="1" lang="nl-BE" sz="2400" i="1" dirty="0">
                <a:solidFill>
                  <a:schemeClr val="accent1">
                    <a:lumMod val="50000"/>
                  </a:schemeClr>
                </a:solidFill>
              </a:rPr>
              <a:t>.”</a:t>
            </a:r>
          </a:p>
        </p:txBody>
      </p:sp>
      <p:sp>
        <p:nvSpPr>
          <p:cNvPr id="11" name="ZoneTexte 10">
            <a:extLst>
              <a:ext uri="{FF2B5EF4-FFF2-40B4-BE49-F238E27FC236}">
                <a16:creationId xmlns:a16="http://schemas.microsoft.com/office/drawing/2014/main" id="{7EC9B278-4936-4B49-8A37-04787A632825}"/>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98DB136C-E5FD-4CB9-B4DB-8637855B6B68}"/>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1E2F2B59-C5A0-4238-BC39-C422A3039151}"/>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rPr>
              <a:t>Illustration : </a:t>
            </a:r>
            <a:r>
              <a:rPr kumimoji="0" lang="fr-FR" sz="4000" b="1" i="0" u="none" strike="noStrike" kern="1200" cap="none" spc="0" normalizeH="0" baseline="0" noProof="0" dirty="0">
                <a:ln>
                  <a:noFill/>
                </a:ln>
                <a:solidFill>
                  <a:srgbClr val="FFFFFF"/>
                </a:solidFill>
                <a:effectLst/>
                <a:uLnTx/>
                <a:uFillTx/>
                <a:latin typeface="Calibri Light" panose="020F0302020204030204"/>
                <a:ea typeface="+mj-ea"/>
                <a:cs typeface="+mj-cs"/>
              </a:rPr>
              <a:t>stationnement des personnes en situation de handicap</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351390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186127"/>
            <a:ext cx="10611855" cy="4030971"/>
          </a:xfrm>
        </p:spPr>
        <p:txBody>
          <a:bodyPr anchor="ctr">
            <a:noAutofit/>
          </a:bodyPr>
          <a:lstStyle/>
          <a:p>
            <a:pPr lvl="1"/>
            <a:r>
              <a:rPr kumimoji="1" lang="nl-BE" b="1" dirty="0" err="1">
                <a:solidFill>
                  <a:schemeClr val="accent1">
                    <a:lumMod val="50000"/>
                  </a:schemeClr>
                </a:solidFill>
              </a:rPr>
              <a:t>Problème</a:t>
            </a:r>
            <a:r>
              <a:rPr kumimoji="1" lang="nl-BE" dirty="0">
                <a:solidFill>
                  <a:schemeClr val="accent1">
                    <a:lumMod val="50000"/>
                  </a:schemeClr>
                </a:solidFill>
              </a:rPr>
              <a:t> </a:t>
            </a:r>
            <a:r>
              <a:rPr kumimoji="1" lang="fr-BE" b="1" dirty="0">
                <a:solidFill>
                  <a:schemeClr val="accent1">
                    <a:lumMod val="50000"/>
                  </a:schemeClr>
                </a:solidFill>
              </a:rPr>
              <a:t>:</a:t>
            </a:r>
            <a:r>
              <a:rPr kumimoji="1" lang="fr-BE" b="1" i="1" dirty="0">
                <a:solidFill>
                  <a:schemeClr val="accent1">
                    <a:lumMod val="50000"/>
                  </a:schemeClr>
                </a:solidFill>
              </a:rPr>
              <a:t> </a:t>
            </a:r>
            <a:r>
              <a:rPr kumimoji="1" lang="nl-BE" dirty="0" err="1">
                <a:solidFill>
                  <a:schemeClr val="accent1">
                    <a:lumMod val="50000"/>
                  </a:schemeClr>
                </a:solidFill>
              </a:rPr>
              <a:t>le</a:t>
            </a:r>
            <a:r>
              <a:rPr kumimoji="1" lang="nl-BE" dirty="0">
                <a:solidFill>
                  <a:schemeClr val="accent1">
                    <a:lumMod val="50000"/>
                  </a:schemeClr>
                </a:solidFill>
              </a:rPr>
              <a:t> </a:t>
            </a:r>
            <a:r>
              <a:rPr kumimoji="1" lang="nl-BE" dirty="0" err="1">
                <a:solidFill>
                  <a:schemeClr val="accent1">
                    <a:lumMod val="50000"/>
                  </a:schemeClr>
                </a:solidFill>
              </a:rPr>
              <a:t>délai</a:t>
            </a:r>
            <a:r>
              <a:rPr kumimoji="1" lang="nl-BE" dirty="0">
                <a:solidFill>
                  <a:schemeClr val="accent1">
                    <a:lumMod val="50000"/>
                  </a:schemeClr>
                </a:solidFill>
              </a:rPr>
              <a:t> de </a:t>
            </a:r>
            <a:r>
              <a:rPr kumimoji="1" lang="nl-BE" dirty="0" err="1">
                <a:solidFill>
                  <a:schemeClr val="accent1">
                    <a:lumMod val="50000"/>
                  </a:schemeClr>
                </a:solidFill>
              </a:rPr>
              <a:t>délivrance</a:t>
            </a:r>
            <a:endParaRPr kumimoji="1" lang="nl-BE" dirty="0">
              <a:solidFill>
                <a:schemeClr val="accent1">
                  <a:lumMod val="50000"/>
                </a:schemeClr>
              </a:solidFill>
            </a:endParaRPr>
          </a:p>
          <a:p>
            <a:pPr lvl="1"/>
            <a:r>
              <a:rPr kumimoji="1" lang="nl-BE" b="1" dirty="0">
                <a:solidFill>
                  <a:schemeClr val="accent1">
                    <a:lumMod val="50000"/>
                  </a:schemeClr>
                </a:solidFill>
              </a:rPr>
              <a:t>Administration </a:t>
            </a:r>
            <a:r>
              <a:rPr kumimoji="1" lang="nl-BE" b="1" dirty="0" err="1">
                <a:solidFill>
                  <a:schemeClr val="accent1">
                    <a:lumMod val="50000"/>
                  </a:schemeClr>
                </a:solidFill>
              </a:rPr>
              <a:t>concernée</a:t>
            </a:r>
            <a:r>
              <a:rPr kumimoji="1" lang="nl-BE" b="1" dirty="0">
                <a:solidFill>
                  <a:schemeClr val="accent1">
                    <a:lumMod val="50000"/>
                  </a:schemeClr>
                </a:solidFill>
              </a:rPr>
              <a:t> </a:t>
            </a:r>
            <a:r>
              <a:rPr kumimoji="1" lang="nl-BE" dirty="0">
                <a:solidFill>
                  <a:schemeClr val="accent1">
                    <a:lumMod val="50000"/>
                  </a:schemeClr>
                </a:solidFill>
              </a:rPr>
              <a:t>: SPF </a:t>
            </a:r>
            <a:r>
              <a:rPr kumimoji="1" lang="nl-BE" dirty="0" err="1">
                <a:solidFill>
                  <a:schemeClr val="accent1">
                    <a:lumMod val="50000"/>
                  </a:schemeClr>
                </a:solidFill>
              </a:rPr>
              <a:t>sécurité</a:t>
            </a:r>
            <a:r>
              <a:rPr kumimoji="1" lang="nl-BE" dirty="0">
                <a:solidFill>
                  <a:schemeClr val="accent1">
                    <a:lumMod val="50000"/>
                  </a:schemeClr>
                </a:solidFill>
              </a:rPr>
              <a:t> sociale – DG </a:t>
            </a:r>
            <a:r>
              <a:rPr kumimoji="1" lang="nl-BE" dirty="0" err="1">
                <a:solidFill>
                  <a:schemeClr val="accent1">
                    <a:lumMod val="50000"/>
                  </a:schemeClr>
                </a:solidFill>
              </a:rPr>
              <a:t>personnes</a:t>
            </a:r>
            <a:r>
              <a:rPr kumimoji="1" lang="nl-BE" dirty="0">
                <a:solidFill>
                  <a:schemeClr val="accent1">
                    <a:lumMod val="50000"/>
                  </a:schemeClr>
                </a:solidFill>
              </a:rPr>
              <a:t> </a:t>
            </a:r>
            <a:r>
              <a:rPr kumimoji="1" lang="nl-BE" dirty="0" err="1">
                <a:solidFill>
                  <a:schemeClr val="accent1">
                    <a:lumMod val="50000"/>
                  </a:schemeClr>
                </a:solidFill>
              </a:rPr>
              <a:t>handicapées</a:t>
            </a:r>
            <a:endParaRPr kumimoji="1" lang="nl-BE" dirty="0">
              <a:solidFill>
                <a:schemeClr val="accent1">
                  <a:lumMod val="50000"/>
                </a:schemeClr>
              </a:solidFill>
            </a:endParaRPr>
          </a:p>
          <a:p>
            <a:pPr lvl="1"/>
            <a:r>
              <a:rPr kumimoji="1" lang="nl-BE" b="1" dirty="0">
                <a:solidFill>
                  <a:schemeClr val="accent1">
                    <a:lumMod val="50000"/>
                  </a:schemeClr>
                </a:solidFill>
              </a:rPr>
              <a:t>Médiateur compétent </a:t>
            </a:r>
            <a:r>
              <a:rPr kumimoji="1" lang="nl-BE" dirty="0">
                <a:solidFill>
                  <a:schemeClr val="accent1">
                    <a:lumMod val="50000"/>
                  </a:schemeClr>
                </a:solidFill>
              </a:rPr>
              <a:t>:	la Médiateur </a:t>
            </a:r>
            <a:r>
              <a:rPr kumimoji="1" lang="nl-BE" dirty="0" err="1">
                <a:solidFill>
                  <a:schemeClr val="accent1">
                    <a:lumMod val="50000"/>
                  </a:schemeClr>
                </a:solidFill>
              </a:rPr>
              <a:t>fédéral</a:t>
            </a:r>
            <a:endParaRPr kumimoji="1" lang="nl-BE" dirty="0">
              <a:solidFill>
                <a:schemeClr val="accent1">
                  <a:lumMod val="50000"/>
                </a:schemeClr>
              </a:solidFill>
            </a:endParaRPr>
          </a:p>
          <a:p>
            <a:pPr lvl="1"/>
            <a:r>
              <a:rPr kumimoji="1" lang="nl-BE" b="1" dirty="0" err="1">
                <a:solidFill>
                  <a:schemeClr val="accent1">
                    <a:lumMod val="50000"/>
                  </a:schemeClr>
                </a:solidFill>
              </a:rPr>
              <a:t>Comment</a:t>
            </a:r>
            <a:r>
              <a:rPr kumimoji="1" lang="nl-BE" b="1" dirty="0">
                <a:solidFill>
                  <a:schemeClr val="accent1">
                    <a:lumMod val="50000"/>
                  </a:schemeClr>
                </a:solidFill>
              </a:rPr>
              <a:t> </a:t>
            </a:r>
            <a:r>
              <a:rPr kumimoji="1" lang="nl-BE" b="1" dirty="0" err="1">
                <a:solidFill>
                  <a:schemeClr val="accent1">
                    <a:lumMod val="50000"/>
                  </a:schemeClr>
                </a:solidFill>
              </a:rPr>
              <a:t>procéder</a:t>
            </a:r>
            <a:r>
              <a:rPr kumimoji="1" lang="nl-BE" b="1" dirty="0">
                <a:solidFill>
                  <a:schemeClr val="accent1">
                    <a:lumMod val="50000"/>
                  </a:schemeClr>
                </a:solidFill>
              </a:rPr>
              <a:t> ?</a:t>
            </a:r>
            <a:r>
              <a:rPr kumimoji="1" lang="nl-BE" dirty="0">
                <a:solidFill>
                  <a:schemeClr val="accent1">
                    <a:lumMod val="50000"/>
                  </a:schemeClr>
                </a:solidFill>
              </a:rPr>
              <a:t>	</a:t>
            </a:r>
          </a:p>
          <a:p>
            <a:pPr lvl="2"/>
            <a:r>
              <a:rPr kumimoji="1" lang="nl-BE" sz="2400" dirty="0">
                <a:solidFill>
                  <a:schemeClr val="accent1">
                    <a:lumMod val="50000"/>
                  </a:schemeClr>
                </a:solidFill>
              </a:rPr>
              <a:t>1</a:t>
            </a:r>
            <a:r>
              <a:rPr kumimoji="1" lang="nl-BE" sz="2400" baseline="30000" dirty="0">
                <a:solidFill>
                  <a:schemeClr val="accent1">
                    <a:lumMod val="50000"/>
                  </a:schemeClr>
                </a:solidFill>
              </a:rPr>
              <a:t>ère</a:t>
            </a:r>
            <a:r>
              <a:rPr kumimoji="1" lang="nl-BE" sz="2400" dirty="0">
                <a:solidFill>
                  <a:schemeClr val="accent1">
                    <a:lumMod val="50000"/>
                  </a:schemeClr>
                </a:solidFill>
              </a:rPr>
              <a:t>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3">
                  <a:extLst>
                    <a:ext uri="{A12FA001-AC4F-418D-AE19-62706E023703}">
                      <ahyp:hlinkClr xmlns:ahyp="http://schemas.microsoft.com/office/drawing/2018/hyperlinkcolor" val="tx"/>
                    </a:ext>
                  </a:extLst>
                </a:hlinkClick>
              </a:rPr>
              <a:t>https://handicap.belgium.be/fr/contact/introduire-plainte.htm</a:t>
            </a:r>
            <a:endParaRPr kumimoji="1" lang="nl-BE" sz="2400" dirty="0">
              <a:solidFill>
                <a:schemeClr val="accent1">
                  <a:lumMod val="50000"/>
                </a:schemeClr>
              </a:solidFill>
            </a:endParaRPr>
          </a:p>
          <a:p>
            <a:pPr lvl="2"/>
            <a:r>
              <a:rPr kumimoji="1" lang="nl-BE" sz="2400" dirty="0">
                <a:solidFill>
                  <a:schemeClr val="accent1">
                    <a:lumMod val="50000"/>
                  </a:schemeClr>
                </a:solidFill>
              </a:rPr>
              <a:t>2</a:t>
            </a:r>
            <a:r>
              <a:rPr kumimoji="1" lang="nl-BE" sz="2400" baseline="30000" dirty="0">
                <a:solidFill>
                  <a:schemeClr val="accent1">
                    <a:lumMod val="50000"/>
                  </a:schemeClr>
                </a:solidFill>
              </a:rPr>
              <a:t>ème</a:t>
            </a:r>
            <a:r>
              <a:rPr kumimoji="1" lang="nl-BE" sz="2400" dirty="0">
                <a:solidFill>
                  <a:schemeClr val="accent1">
                    <a:lumMod val="50000"/>
                  </a:schemeClr>
                </a:solidFill>
              </a:rPr>
              <a:t>  </a:t>
            </a:r>
            <a:r>
              <a:rPr kumimoji="1" lang="nl-BE" sz="2400" dirty="0" err="1">
                <a:solidFill>
                  <a:schemeClr val="accent1">
                    <a:lumMod val="50000"/>
                  </a:schemeClr>
                </a:solidFill>
              </a:rPr>
              <a:t>ligne</a:t>
            </a:r>
            <a:r>
              <a:rPr kumimoji="1" lang="nl-BE" sz="2400" dirty="0">
                <a:solidFill>
                  <a:schemeClr val="accent1">
                    <a:lumMod val="50000"/>
                  </a:schemeClr>
                </a:solidFill>
              </a:rPr>
              <a:t> : </a:t>
            </a:r>
            <a:r>
              <a:rPr kumimoji="1" lang="nl-BE" sz="2400" dirty="0">
                <a:solidFill>
                  <a:schemeClr val="accent1">
                    <a:lumMod val="50000"/>
                  </a:schemeClr>
                </a:solidFill>
                <a:hlinkClick r:id="rId4">
                  <a:extLst>
                    <a:ext uri="{A12FA001-AC4F-418D-AE19-62706E023703}">
                      <ahyp:hlinkClr xmlns:ahyp="http://schemas.microsoft.com/office/drawing/2018/hyperlinkcolor" val="tx"/>
                    </a:ext>
                  </a:extLst>
                </a:hlinkClick>
              </a:rPr>
              <a:t>www.mediateurfederal.b</a:t>
            </a:r>
            <a:r>
              <a:rPr kumimoji="1" lang="nl-BE" sz="2400" dirty="0">
                <a:solidFill>
                  <a:schemeClr val="accent1">
                    <a:lumMod val="50000"/>
                  </a:schemeClr>
                </a:solidFill>
              </a:rPr>
              <a:t>e</a:t>
            </a:r>
          </a:p>
          <a:p>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7EC9B278-4936-4B49-8A37-04787A632825}"/>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98DB136C-E5FD-4CB9-B4DB-8637855B6B68}"/>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itre 1">
            <a:extLst>
              <a:ext uri="{FF2B5EF4-FFF2-40B4-BE49-F238E27FC236}">
                <a16:creationId xmlns:a16="http://schemas.microsoft.com/office/drawing/2014/main" id="{1E2F2B59-C5A0-4238-BC39-C422A3039151}"/>
              </a:ext>
            </a:extLst>
          </p:cNvPr>
          <p:cNvSpPr txBox="1">
            <a:spLocks/>
          </p:cNvSpPr>
          <p:nvPr/>
        </p:nvSpPr>
        <p:spPr>
          <a:xfrm>
            <a:off x="958506" y="800392"/>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rPr>
              <a:t>Illustration : </a:t>
            </a:r>
            <a:r>
              <a:rPr kumimoji="0" lang="fr-FR" sz="4000" b="1" i="0" u="none" strike="noStrike" kern="1200" cap="none" spc="0" normalizeH="0" baseline="0" noProof="0" dirty="0">
                <a:ln>
                  <a:noFill/>
                </a:ln>
                <a:solidFill>
                  <a:srgbClr val="FFFFFF"/>
                </a:solidFill>
                <a:effectLst/>
                <a:uLnTx/>
                <a:uFillTx/>
                <a:latin typeface="Calibri Light" panose="020F0302020204030204"/>
                <a:ea typeface="+mj-ea"/>
                <a:cs typeface="+mj-cs"/>
              </a:rPr>
              <a:t>stationnement des personnes en situation de handicap</a:t>
            </a:r>
            <a:endParaRPr kumimoji="0" lang="fr-BE" sz="4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247239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59E881-58A1-3D29-9081-0753E5F91478}"/>
              </a:ext>
            </a:extLst>
          </p:cNvPr>
          <p:cNvSpPr>
            <a:spLocks noGrp="1"/>
          </p:cNvSpPr>
          <p:nvPr>
            <p:ph type="title"/>
          </p:nvPr>
        </p:nvSpPr>
        <p:spPr>
          <a:xfrm>
            <a:off x="958506" y="800392"/>
            <a:ext cx="10264697" cy="1212102"/>
          </a:xfrm>
        </p:spPr>
        <p:txBody>
          <a:bodyPr>
            <a:normAutofit/>
          </a:bodyPr>
          <a:lstStyle/>
          <a:p>
            <a:r>
              <a:rPr lang="fr-BE" sz="4000" dirty="0">
                <a:solidFill>
                  <a:srgbClr val="FFFFFF"/>
                </a:solidFill>
              </a:rPr>
              <a:t>Mobilité-Stationnement - Parking Brussels (3)</a:t>
            </a:r>
          </a:p>
        </p:txBody>
      </p:sp>
      <p:sp>
        <p:nvSpPr>
          <p:cNvPr id="3" name="Espace réservé du contenu 2">
            <a:extLst>
              <a:ext uri="{FF2B5EF4-FFF2-40B4-BE49-F238E27FC236}">
                <a16:creationId xmlns:a16="http://schemas.microsoft.com/office/drawing/2014/main" id="{BC315599-AC2B-D1E2-D933-4C596A55DE01}"/>
              </a:ext>
            </a:extLst>
          </p:cNvPr>
          <p:cNvSpPr>
            <a:spLocks noGrp="1"/>
          </p:cNvSpPr>
          <p:nvPr>
            <p:ph idx="1"/>
          </p:nvPr>
        </p:nvSpPr>
        <p:spPr>
          <a:xfrm>
            <a:off x="1367624" y="2490436"/>
            <a:ext cx="9708995" cy="3567173"/>
          </a:xfrm>
        </p:spPr>
        <p:txBody>
          <a:bodyPr anchor="ctr">
            <a:normAutofit/>
          </a:bodyPr>
          <a:lstStyle/>
          <a:p>
            <a:pPr marL="0" indent="0">
              <a:buNone/>
            </a:pPr>
            <a:endParaRPr kumimoji="1" lang="nl-BE" sz="2400" dirty="0">
              <a:solidFill>
                <a:schemeClr val="accent1">
                  <a:lumMod val="50000"/>
                </a:schemeClr>
              </a:solidFill>
            </a:endParaRPr>
          </a:p>
          <a:p>
            <a:r>
              <a:rPr kumimoji="1" lang="nl-BE" sz="2400" b="1" dirty="0" err="1">
                <a:solidFill>
                  <a:schemeClr val="accent1">
                    <a:lumMod val="50000"/>
                  </a:schemeClr>
                </a:solidFill>
              </a:rPr>
              <a:t>Quelques</a:t>
            </a:r>
            <a:r>
              <a:rPr kumimoji="1" lang="nl-BE" sz="2400" b="1" dirty="0">
                <a:solidFill>
                  <a:schemeClr val="accent1">
                    <a:lumMod val="50000"/>
                  </a:schemeClr>
                </a:solidFill>
              </a:rPr>
              <a:t> </a:t>
            </a:r>
            <a:r>
              <a:rPr kumimoji="1" lang="nl-BE" sz="2400" b="1" dirty="0" err="1">
                <a:solidFill>
                  <a:schemeClr val="accent1">
                    <a:lumMod val="50000"/>
                  </a:schemeClr>
                </a:solidFill>
              </a:rPr>
              <a:t>conseils</a:t>
            </a:r>
            <a:endParaRPr kumimoji="1" lang="nl-BE" sz="2400" b="1" dirty="0">
              <a:solidFill>
                <a:schemeClr val="accent1">
                  <a:lumMod val="50000"/>
                </a:schemeClr>
              </a:solidFill>
            </a:endParaRPr>
          </a:p>
          <a:p>
            <a:pPr lvl="1"/>
            <a:r>
              <a:rPr kumimoji="1" lang="nl-BE" dirty="0">
                <a:solidFill>
                  <a:schemeClr val="accent1">
                    <a:lumMod val="50000"/>
                  </a:schemeClr>
                </a:solidFill>
              </a:rPr>
              <a:t>Ne </a:t>
            </a:r>
            <a:r>
              <a:rPr kumimoji="1" lang="nl-BE" dirty="0" err="1">
                <a:solidFill>
                  <a:schemeClr val="accent1">
                    <a:lumMod val="50000"/>
                  </a:schemeClr>
                </a:solidFill>
              </a:rPr>
              <a:t>tardez</a:t>
            </a:r>
            <a:r>
              <a:rPr kumimoji="1" lang="nl-BE" dirty="0">
                <a:solidFill>
                  <a:schemeClr val="accent1">
                    <a:lumMod val="50000"/>
                  </a:schemeClr>
                </a:solidFill>
              </a:rPr>
              <a:t> pas à </a:t>
            </a:r>
            <a:r>
              <a:rPr kumimoji="1" lang="nl-BE" dirty="0" err="1">
                <a:solidFill>
                  <a:schemeClr val="accent1">
                    <a:lumMod val="50000"/>
                  </a:schemeClr>
                </a:solidFill>
              </a:rPr>
              <a:t>introduire</a:t>
            </a:r>
            <a:r>
              <a:rPr kumimoji="1" lang="nl-BE" dirty="0">
                <a:solidFill>
                  <a:schemeClr val="accent1">
                    <a:lumMod val="50000"/>
                  </a:schemeClr>
                </a:solidFill>
              </a:rPr>
              <a:t> </a:t>
            </a:r>
            <a:r>
              <a:rPr kumimoji="1" lang="nl-BE" dirty="0" err="1">
                <a:solidFill>
                  <a:schemeClr val="accent1">
                    <a:lumMod val="50000"/>
                  </a:schemeClr>
                </a:solidFill>
              </a:rPr>
              <a:t>votre</a:t>
            </a:r>
            <a:r>
              <a:rPr kumimoji="1" lang="nl-BE" dirty="0">
                <a:solidFill>
                  <a:schemeClr val="accent1">
                    <a:lumMod val="50000"/>
                  </a:schemeClr>
                </a:solidFill>
              </a:rPr>
              <a:t> </a:t>
            </a:r>
            <a:r>
              <a:rPr kumimoji="1" lang="nl-BE" dirty="0" err="1">
                <a:solidFill>
                  <a:schemeClr val="accent1">
                    <a:lumMod val="50000"/>
                  </a:schemeClr>
                </a:solidFill>
              </a:rPr>
              <a:t>plainte</a:t>
            </a:r>
            <a:r>
              <a:rPr kumimoji="1" lang="nl-BE" dirty="0">
                <a:solidFill>
                  <a:schemeClr val="accent1">
                    <a:lumMod val="50000"/>
                  </a:schemeClr>
                </a:solidFill>
              </a:rPr>
              <a:t> en première </a:t>
            </a:r>
            <a:r>
              <a:rPr kumimoji="1" lang="nl-BE" dirty="0" err="1">
                <a:solidFill>
                  <a:schemeClr val="accent1">
                    <a:lumMod val="50000"/>
                  </a:schemeClr>
                </a:solidFill>
              </a:rPr>
              <a:t>ligne</a:t>
            </a:r>
            <a:endParaRPr kumimoji="1" lang="nl-BE" dirty="0">
              <a:solidFill>
                <a:schemeClr val="accent1">
                  <a:lumMod val="50000"/>
                </a:schemeClr>
              </a:solidFill>
            </a:endParaRPr>
          </a:p>
          <a:p>
            <a:pPr lvl="1"/>
            <a:r>
              <a:rPr kumimoji="1" lang="nl-BE" dirty="0" err="1">
                <a:solidFill>
                  <a:schemeClr val="accent1">
                    <a:lumMod val="50000"/>
                  </a:schemeClr>
                </a:solidFill>
              </a:rPr>
              <a:t>Huissier</a:t>
            </a:r>
            <a:r>
              <a:rPr kumimoji="1" lang="nl-BE" dirty="0">
                <a:solidFill>
                  <a:schemeClr val="accent1">
                    <a:lumMod val="50000"/>
                  </a:schemeClr>
                </a:solidFill>
              </a:rPr>
              <a:t> = </a:t>
            </a:r>
            <a:r>
              <a:rPr kumimoji="1" lang="nl-BE" dirty="0" err="1">
                <a:solidFill>
                  <a:schemeClr val="accent1">
                    <a:lumMod val="50000"/>
                  </a:schemeClr>
                </a:solidFill>
              </a:rPr>
              <a:t>paiement</a:t>
            </a:r>
            <a:r>
              <a:rPr kumimoji="1" lang="nl-BE" dirty="0">
                <a:solidFill>
                  <a:schemeClr val="accent1">
                    <a:lumMod val="50000"/>
                  </a:schemeClr>
                </a:solidFill>
              </a:rPr>
              <a:t> </a:t>
            </a:r>
            <a:r>
              <a:rPr kumimoji="1" lang="nl-BE" dirty="0" err="1">
                <a:solidFill>
                  <a:schemeClr val="accent1">
                    <a:lumMod val="50000"/>
                  </a:schemeClr>
                </a:solidFill>
              </a:rPr>
              <a:t>aux</a:t>
            </a:r>
            <a:r>
              <a:rPr kumimoji="1" lang="nl-BE" dirty="0">
                <a:solidFill>
                  <a:schemeClr val="accent1">
                    <a:lumMod val="50000"/>
                  </a:schemeClr>
                </a:solidFill>
              </a:rPr>
              <a:t> </a:t>
            </a:r>
            <a:r>
              <a:rPr kumimoji="1" lang="nl-BE" dirty="0" err="1">
                <a:solidFill>
                  <a:schemeClr val="accent1">
                    <a:lumMod val="50000"/>
                  </a:schemeClr>
                </a:solidFill>
              </a:rPr>
              <a:t>huissiers</a:t>
            </a:r>
            <a:endParaRPr kumimoji="1" lang="nl-BE" dirty="0">
              <a:solidFill>
                <a:schemeClr val="accent1">
                  <a:lumMod val="50000"/>
                </a:schemeClr>
              </a:solidFill>
            </a:endParaRPr>
          </a:p>
          <a:p>
            <a:pPr lvl="1"/>
            <a:endParaRPr kumimoji="1" lang="nl-BE" dirty="0">
              <a:solidFill>
                <a:schemeClr val="accent1">
                  <a:lumMod val="50000"/>
                </a:schemeClr>
              </a:solidFill>
            </a:endParaRPr>
          </a:p>
          <a:p>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F8369AD3-7BDD-4274-B01A-11E7F226CFBD}"/>
              </a:ext>
            </a:extLst>
          </p:cNvPr>
          <p:cNvSpPr txBox="1"/>
          <p:nvPr/>
        </p:nvSpPr>
        <p:spPr>
          <a:xfrm>
            <a:off x="126121" y="621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La Médiatrice bruxelloise · De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Brusselse</a:t>
            </a:r>
            <a:r>
              <a:rPr kumimoji="0" lang="fr-BE" sz="1800" b="1" i="0" u="none" strike="noStrike" kern="1200" cap="none" spc="25"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sz="1800" b="1" i="0" u="none" strike="noStrike" kern="1200" cap="none" spc="25" normalizeH="0" baseline="0" noProof="0" dirty="0" err="1">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Ombudsvrouw</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r>
              <a:rPr kumimoji="0" lang="fr-BE" sz="1400" b="0" i="0" u="none" strike="noStrike" kern="1200" cap="none" spc="25"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ombuds.brussels</a:t>
            </a:r>
            <a:endParaRPr kumimoji="0" lang="fr-B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794C409F-7DF5-4150-BC04-89A8BCFB6226}"/>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8343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EBA614E-86AA-4272-7CC9-665A186E5A58}"/>
              </a:ext>
            </a:extLst>
          </p:cNvPr>
          <p:cNvSpPr>
            <a:spLocks noGrp="1"/>
          </p:cNvSpPr>
          <p:nvPr>
            <p:ph type="title"/>
          </p:nvPr>
        </p:nvSpPr>
        <p:spPr>
          <a:xfrm>
            <a:off x="795342" y="637953"/>
            <a:ext cx="8272458" cy="3189507"/>
          </a:xfrm>
        </p:spPr>
        <p:txBody>
          <a:bodyPr vert="horz" lIns="91440" tIns="45720" rIns="91440" bIns="45720" rtlCol="0" anchor="b">
            <a:normAutofit/>
          </a:bodyPr>
          <a:lstStyle/>
          <a:p>
            <a:r>
              <a:rPr lang="en-US" sz="8000" kern="1200" dirty="0">
                <a:solidFill>
                  <a:srgbClr val="FFFFFF"/>
                </a:solidFill>
                <a:latin typeface="+mj-lt"/>
                <a:ea typeface="+mj-ea"/>
                <a:cs typeface="+mj-cs"/>
              </a:rPr>
              <a:t>Conclusion</a:t>
            </a:r>
          </a:p>
        </p:txBody>
      </p:sp>
      <p:sp>
        <p:nvSpPr>
          <p:cNvPr id="50"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texte 2">
            <a:extLst>
              <a:ext uri="{FF2B5EF4-FFF2-40B4-BE49-F238E27FC236}">
                <a16:creationId xmlns:a16="http://schemas.microsoft.com/office/drawing/2014/main" id="{29496650-BAE5-75D0-8093-2111AA56DDBA}"/>
              </a:ext>
            </a:extLst>
          </p:cNvPr>
          <p:cNvSpPr>
            <a:spLocks noGrp="1"/>
          </p:cNvSpPr>
          <p:nvPr>
            <p:ph type="body" idx="1"/>
          </p:nvPr>
        </p:nvSpPr>
        <p:spPr>
          <a:xfrm>
            <a:off x="795342" y="4377268"/>
            <a:ext cx="7970903" cy="1280582"/>
          </a:xfrm>
        </p:spPr>
        <p:txBody>
          <a:bodyPr vert="horz" lIns="91440" tIns="45720" rIns="91440" bIns="45720" rtlCol="0" anchor="t">
            <a:normAutofit/>
          </a:bodyPr>
          <a:lstStyle/>
          <a:p>
            <a:endParaRPr lang="en-US" sz="3200" kern="1200" dirty="0">
              <a:solidFill>
                <a:srgbClr val="FEFFFF"/>
              </a:solidFill>
              <a:latin typeface="+mn-lt"/>
              <a:ea typeface="+mn-ea"/>
              <a:cs typeface="+mn-cs"/>
            </a:endParaRPr>
          </a:p>
        </p:txBody>
      </p:sp>
      <p:sp>
        <p:nvSpPr>
          <p:cNvPr id="56"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0626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32887CF5-A8B3-7E12-4717-E577CD18570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Objectifs</a:t>
            </a:r>
          </a:p>
        </p:txBody>
      </p:sp>
      <p:sp>
        <p:nvSpPr>
          <p:cNvPr id="3" name="Espace réservé du contenu 2">
            <a:extLst>
              <a:ext uri="{FF2B5EF4-FFF2-40B4-BE49-F238E27FC236}">
                <a16:creationId xmlns:a16="http://schemas.microsoft.com/office/drawing/2014/main" id="{874CFD60-85D1-0BD8-2B50-A6ACA9B7A786}"/>
              </a:ext>
            </a:extLst>
          </p:cNvPr>
          <p:cNvSpPr>
            <a:spLocks noGrp="1"/>
          </p:cNvSpPr>
          <p:nvPr>
            <p:ph idx="1"/>
          </p:nvPr>
        </p:nvSpPr>
        <p:spPr>
          <a:xfrm>
            <a:off x="1359235" y="2177170"/>
            <a:ext cx="9708995" cy="4030979"/>
          </a:xfrm>
        </p:spPr>
        <p:txBody>
          <a:bodyPr anchor="ctr">
            <a:noAutofit/>
          </a:bodyPr>
          <a:lstStyle/>
          <a:p>
            <a:pPr marL="0" indent="0">
              <a:buNone/>
            </a:pPr>
            <a:r>
              <a:rPr lang="fr-BE" sz="2400" dirty="0">
                <a:solidFill>
                  <a:schemeClr val="accent1">
                    <a:lumMod val="50000"/>
                  </a:schemeClr>
                </a:solidFill>
              </a:rPr>
              <a:t>1) Pour chaque citoyen nous essayons d’obtenir un </a:t>
            </a:r>
            <a:r>
              <a:rPr lang="fr-BE" sz="2400" b="1" dirty="0">
                <a:solidFill>
                  <a:schemeClr val="accent1">
                    <a:lumMod val="50000"/>
                  </a:schemeClr>
                </a:solidFill>
              </a:rPr>
              <a:t>résultat</a:t>
            </a:r>
            <a:r>
              <a:rPr lang="fr-BE" sz="2400" dirty="0">
                <a:solidFill>
                  <a:schemeClr val="accent1">
                    <a:lumMod val="50000"/>
                  </a:schemeClr>
                </a:solidFill>
              </a:rPr>
              <a:t> :</a:t>
            </a:r>
          </a:p>
          <a:p>
            <a:pPr lvl="1"/>
            <a:r>
              <a:rPr lang="fr-BE" dirty="0">
                <a:solidFill>
                  <a:schemeClr val="accent1">
                    <a:lumMod val="50000"/>
                  </a:schemeClr>
                </a:solidFill>
              </a:rPr>
              <a:t>clarification ou orientation</a:t>
            </a:r>
          </a:p>
          <a:p>
            <a:pPr lvl="1"/>
            <a:r>
              <a:rPr lang="fr-BE" dirty="0">
                <a:solidFill>
                  <a:schemeClr val="accent1">
                    <a:lumMod val="50000"/>
                  </a:schemeClr>
                </a:solidFill>
              </a:rPr>
              <a:t>conciliation</a:t>
            </a:r>
          </a:p>
          <a:p>
            <a:pPr lvl="1"/>
            <a:r>
              <a:rPr lang="fr-BE" dirty="0">
                <a:solidFill>
                  <a:schemeClr val="accent1">
                    <a:lumMod val="50000"/>
                  </a:schemeClr>
                </a:solidFill>
              </a:rPr>
              <a:t>rectification </a:t>
            </a:r>
          </a:p>
          <a:p>
            <a:pPr lvl="1"/>
            <a:endParaRPr lang="fr-BE" dirty="0">
              <a:solidFill>
                <a:schemeClr val="accent1">
                  <a:lumMod val="50000"/>
                </a:schemeClr>
              </a:solidFill>
            </a:endParaRPr>
          </a:p>
          <a:p>
            <a:pPr marL="0" indent="0">
              <a:buNone/>
            </a:pPr>
            <a:r>
              <a:rPr lang="fr-BE" sz="2400" dirty="0">
                <a:solidFill>
                  <a:schemeClr val="accent1">
                    <a:lumMod val="50000"/>
                  </a:schemeClr>
                </a:solidFill>
              </a:rPr>
              <a:t>2) Nous répertorions et </a:t>
            </a:r>
            <a:r>
              <a:rPr lang="fr-BE" sz="2400" b="1" dirty="0">
                <a:solidFill>
                  <a:schemeClr val="accent1">
                    <a:lumMod val="50000"/>
                  </a:schemeClr>
                </a:solidFill>
              </a:rPr>
              <a:t>analysons les signaux </a:t>
            </a:r>
            <a:r>
              <a:rPr lang="fr-BE" sz="2400" dirty="0">
                <a:solidFill>
                  <a:schemeClr val="accent1">
                    <a:lumMod val="50000"/>
                  </a:schemeClr>
                </a:solidFill>
              </a:rPr>
              <a:t>qui émanent des plaintes afin de les exploiter</a:t>
            </a:r>
          </a:p>
          <a:p>
            <a:pPr marL="0" indent="0" algn="ctr">
              <a:buNone/>
            </a:pPr>
            <a:r>
              <a:rPr lang="fr-BE" sz="2400" b="1" dirty="0">
                <a:solidFill>
                  <a:schemeClr val="accent1">
                    <a:lumMod val="50000"/>
                  </a:schemeClr>
                </a:solidFill>
              </a:rPr>
              <a:t>plaintes -&gt; signaux -&gt; enquêtes -&gt; recommandations -&gt; rapports</a:t>
            </a:r>
            <a:endParaRPr lang="fr-BE" sz="2400" dirty="0">
              <a:solidFill>
                <a:schemeClr val="accent1">
                  <a:lumMod val="50000"/>
                </a:schemeClr>
              </a:solidFill>
            </a:endParaRPr>
          </a:p>
        </p:txBody>
      </p:sp>
      <p:sp>
        <p:nvSpPr>
          <p:cNvPr id="11" name="ZoneTexte 10">
            <a:extLst>
              <a:ext uri="{FF2B5EF4-FFF2-40B4-BE49-F238E27FC236}">
                <a16:creationId xmlns:a16="http://schemas.microsoft.com/office/drawing/2014/main" id="{C61D46FF-BE18-4558-9BA6-EA8919E9E766}"/>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CC5F8E75-70B0-47E5-8E10-62FA59A185B4}"/>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91837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32887CF5-A8B3-7E12-4717-E577CD185706}"/>
              </a:ext>
            </a:extLst>
          </p:cNvPr>
          <p:cNvSpPr>
            <a:spLocks noGrp="1"/>
          </p:cNvSpPr>
          <p:nvPr>
            <p:ph type="title"/>
          </p:nvPr>
        </p:nvSpPr>
        <p:spPr>
          <a:xfrm>
            <a:off x="958506" y="800392"/>
            <a:ext cx="10264697" cy="1212102"/>
          </a:xfrm>
        </p:spPr>
        <p:txBody>
          <a:bodyPr>
            <a:normAutofit/>
          </a:bodyPr>
          <a:lstStyle/>
          <a:p>
            <a:r>
              <a:rPr lang="fr-BE" sz="4000" b="1" dirty="0">
                <a:solidFill>
                  <a:srgbClr val="FFFFFF"/>
                </a:solidFill>
              </a:rPr>
              <a:t>Collaboration avec vous</a:t>
            </a:r>
          </a:p>
        </p:txBody>
      </p:sp>
      <p:sp>
        <p:nvSpPr>
          <p:cNvPr id="3" name="Espace réservé du contenu 2">
            <a:extLst>
              <a:ext uri="{FF2B5EF4-FFF2-40B4-BE49-F238E27FC236}">
                <a16:creationId xmlns:a16="http://schemas.microsoft.com/office/drawing/2014/main" id="{874CFD60-85D1-0BD8-2B50-A6ACA9B7A786}"/>
              </a:ext>
            </a:extLst>
          </p:cNvPr>
          <p:cNvSpPr>
            <a:spLocks noGrp="1"/>
          </p:cNvSpPr>
          <p:nvPr>
            <p:ph idx="1"/>
          </p:nvPr>
        </p:nvSpPr>
        <p:spPr>
          <a:xfrm>
            <a:off x="1367623" y="2186127"/>
            <a:ext cx="9708995" cy="4030976"/>
          </a:xfrm>
        </p:spPr>
        <p:txBody>
          <a:bodyPr anchor="ctr">
            <a:normAutofit/>
          </a:bodyPr>
          <a:lstStyle/>
          <a:p>
            <a:r>
              <a:rPr lang="fr-BE" sz="2400" dirty="0">
                <a:solidFill>
                  <a:schemeClr val="accent1">
                    <a:lumMod val="50000"/>
                  </a:schemeClr>
                </a:solidFill>
              </a:rPr>
              <a:t>Importance des </a:t>
            </a:r>
            <a:r>
              <a:rPr lang="fr-BE" sz="2400" b="1" dirty="0">
                <a:solidFill>
                  <a:schemeClr val="accent1">
                    <a:lumMod val="50000"/>
                  </a:schemeClr>
                </a:solidFill>
              </a:rPr>
              <a:t>constats de terrain </a:t>
            </a:r>
          </a:p>
          <a:p>
            <a:endParaRPr lang="fr-BE" sz="2400" dirty="0">
              <a:solidFill>
                <a:schemeClr val="accent1">
                  <a:lumMod val="50000"/>
                </a:schemeClr>
              </a:solidFill>
            </a:endParaRPr>
          </a:p>
          <a:p>
            <a:r>
              <a:rPr lang="fr-BE" sz="2400" b="1" dirty="0">
                <a:solidFill>
                  <a:schemeClr val="accent1">
                    <a:lumMod val="50000"/>
                  </a:schemeClr>
                </a:solidFill>
              </a:rPr>
              <a:t>Transmettez-nous vos signaux !</a:t>
            </a:r>
          </a:p>
          <a:p>
            <a:endParaRPr lang="fr-BE" sz="2400" dirty="0">
              <a:solidFill>
                <a:schemeClr val="accent1">
                  <a:lumMod val="50000"/>
                </a:schemeClr>
              </a:solidFill>
            </a:endParaRPr>
          </a:p>
          <a:p>
            <a:r>
              <a:rPr lang="fr-BE" sz="2400" dirty="0">
                <a:solidFill>
                  <a:schemeClr val="accent1">
                    <a:lumMod val="50000"/>
                  </a:schemeClr>
                </a:solidFill>
              </a:rPr>
              <a:t>Comment : via le Centre d’appui des services de médiation de dettes</a:t>
            </a:r>
          </a:p>
        </p:txBody>
      </p:sp>
      <p:sp>
        <p:nvSpPr>
          <p:cNvPr id="11" name="ZoneTexte 10">
            <a:extLst>
              <a:ext uri="{FF2B5EF4-FFF2-40B4-BE49-F238E27FC236}">
                <a16:creationId xmlns:a16="http://schemas.microsoft.com/office/drawing/2014/main" id="{425F70AE-9D49-4F4B-A938-99D12E11BA2C}"/>
              </a:ext>
            </a:extLst>
          </p:cNvPr>
          <p:cNvSpPr txBox="1"/>
          <p:nvPr/>
        </p:nvSpPr>
        <p:spPr>
          <a:xfrm>
            <a:off x="126121" y="6217106"/>
            <a:ext cx="6096000" cy="584775"/>
          </a:xfrm>
          <a:prstGeom prst="rect">
            <a:avLst/>
          </a:prstGeom>
          <a:noFill/>
        </p:spPr>
        <p:txBody>
          <a:bodyPr wrap="square">
            <a:spAutoFit/>
          </a:bodyPr>
          <a:lstStyle/>
          <a:p>
            <a:pPr>
              <a:tabLst>
                <a:tab pos="2865755" algn="ctr"/>
                <a:tab pos="5731510" algn="r"/>
              </a:tabLst>
            </a:pP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La Médiatrice bruxelloise · De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Brusselse</a:t>
            </a:r>
            <a:r>
              <a:rPr lang="fr-BE" sz="1800" b="1" spc="25" dirty="0">
                <a:solidFill>
                  <a:srgbClr val="4472C4"/>
                </a:solidFill>
                <a:effectLst/>
                <a:latin typeface="Calibri" panose="020F0502020204030204" pitchFamily="34" charset="0"/>
                <a:ea typeface="Calibri" panose="020F0502020204030204" pitchFamily="34" charset="0"/>
                <a:cs typeface="Calibri" panose="020F0502020204030204" pitchFamily="34" charset="0"/>
              </a:rPr>
              <a:t> </a:t>
            </a:r>
            <a:r>
              <a:rPr lang="fr-BE" sz="1800" b="1" spc="25" dirty="0" err="1">
                <a:solidFill>
                  <a:srgbClr val="4472C4"/>
                </a:solidFill>
                <a:effectLst/>
                <a:latin typeface="Calibri" panose="020F0502020204030204" pitchFamily="34" charset="0"/>
                <a:ea typeface="Calibri" panose="020F0502020204030204" pitchFamily="34" charset="0"/>
                <a:cs typeface="Calibri" panose="020F0502020204030204" pitchFamily="34" charset="0"/>
              </a:rPr>
              <a:t>Ombudsvrouw</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2865755" algn="ctr"/>
                <a:tab pos="5731510" algn="r"/>
              </a:tabLst>
            </a:pPr>
            <a:r>
              <a:rPr lang="fr-BE" sz="1400" b="0" spc="25" dirty="0" err="1">
                <a:solidFill>
                  <a:srgbClr val="7F7F7F"/>
                </a:solidFill>
                <a:effectLst/>
                <a:latin typeface="Calibri" panose="020F0502020204030204" pitchFamily="34" charset="0"/>
                <a:ea typeface="Calibri" panose="020F0502020204030204" pitchFamily="34" charset="0"/>
                <a:cs typeface="Calibri" panose="020F0502020204030204" pitchFamily="34" charset="0"/>
              </a:rPr>
              <a:t>ombuds.brussels</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12">
            <a:extLst>
              <a:ext uri="{FF2B5EF4-FFF2-40B4-BE49-F238E27FC236}">
                <a16:creationId xmlns:a16="http://schemas.microsoft.com/office/drawing/2014/main" id="{C152EA42-448F-438E-BBE4-BA30FEACFA0A}"/>
              </a:ext>
            </a:extLst>
          </p:cNvPr>
          <p:cNvCxnSpPr>
            <a:cxnSpLocks/>
          </p:cNvCxnSpPr>
          <p:nvPr/>
        </p:nvCxnSpPr>
        <p:spPr>
          <a:xfrm>
            <a:off x="201622" y="6208150"/>
            <a:ext cx="117778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68120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783CBB27-389C-416E-EC6F-023CD3531D5E}"/>
              </a:ext>
            </a:extLst>
          </p:cNvPr>
          <p:cNvSpPr>
            <a:spLocks noGrp="1"/>
          </p:cNvSpPr>
          <p:nvPr>
            <p:ph type="title"/>
          </p:nvPr>
        </p:nvSpPr>
        <p:spPr>
          <a:xfrm>
            <a:off x="958506" y="800392"/>
            <a:ext cx="10264697" cy="1212102"/>
          </a:xfrm>
        </p:spPr>
        <p:txBody>
          <a:bodyPr>
            <a:normAutofit/>
          </a:bodyPr>
          <a:lstStyle/>
          <a:p>
            <a:pPr algn="ctr"/>
            <a:r>
              <a:rPr lang="fr-BE" sz="4800" b="1" dirty="0">
                <a:solidFill>
                  <a:srgbClr val="FFFFFF"/>
                </a:solidFill>
              </a:rPr>
              <a:t>MERCI – DANK U !</a:t>
            </a:r>
          </a:p>
        </p:txBody>
      </p:sp>
      <p:sp>
        <p:nvSpPr>
          <p:cNvPr id="3" name="Espace réservé du contenu 2">
            <a:extLst>
              <a:ext uri="{FF2B5EF4-FFF2-40B4-BE49-F238E27FC236}">
                <a16:creationId xmlns:a16="http://schemas.microsoft.com/office/drawing/2014/main" id="{7A79C6CE-9F84-7A61-CC47-E65A8F881440}"/>
              </a:ext>
            </a:extLst>
          </p:cNvPr>
          <p:cNvSpPr>
            <a:spLocks noGrp="1"/>
          </p:cNvSpPr>
          <p:nvPr>
            <p:ph idx="1"/>
          </p:nvPr>
        </p:nvSpPr>
        <p:spPr>
          <a:xfrm>
            <a:off x="1408813" y="2177171"/>
            <a:ext cx="9708995" cy="4250000"/>
          </a:xfrm>
        </p:spPr>
        <p:txBody>
          <a:bodyPr anchor="ctr">
            <a:normAutofit/>
          </a:bodyPr>
          <a:lstStyle/>
          <a:p>
            <a:pPr marL="0" indent="0" algn="ctr">
              <a:buNone/>
            </a:pPr>
            <a:r>
              <a:rPr lang="fr-BE" sz="3200" b="1" dirty="0">
                <a:solidFill>
                  <a:schemeClr val="accent1"/>
                </a:solidFill>
              </a:rPr>
              <a:t>La Médiatrice bruxelloise · De </a:t>
            </a:r>
            <a:r>
              <a:rPr lang="fr-BE" sz="3200" b="1" dirty="0" err="1">
                <a:solidFill>
                  <a:schemeClr val="accent1"/>
                </a:solidFill>
              </a:rPr>
              <a:t>Brusselse</a:t>
            </a:r>
            <a:r>
              <a:rPr lang="fr-BE" sz="3200" b="1" dirty="0">
                <a:solidFill>
                  <a:schemeClr val="accent1"/>
                </a:solidFill>
              </a:rPr>
              <a:t> </a:t>
            </a:r>
            <a:r>
              <a:rPr lang="fr-BE" sz="3200" b="1" dirty="0" err="1">
                <a:solidFill>
                  <a:schemeClr val="accent1"/>
                </a:solidFill>
              </a:rPr>
              <a:t>Ombudsvrouw</a:t>
            </a:r>
            <a:endParaRPr lang="fr-BE" sz="3200" b="1" dirty="0">
              <a:solidFill>
                <a:schemeClr val="accent1"/>
              </a:solidFill>
            </a:endParaRPr>
          </a:p>
          <a:p>
            <a:pPr marL="0" indent="0" algn="ctr">
              <a:buNone/>
            </a:pPr>
            <a:endParaRPr lang="fr-BE" sz="2600" dirty="0"/>
          </a:p>
          <a:p>
            <a:pPr marL="0" indent="0" algn="ctr">
              <a:buNone/>
            </a:pPr>
            <a:r>
              <a:rPr lang="fr-BE" sz="2400" dirty="0"/>
              <a:t>Place de la Vieille Halle aux Blés 1, 1000 Bruxelles</a:t>
            </a:r>
          </a:p>
          <a:p>
            <a:pPr marL="0" indent="0" algn="ctr">
              <a:buNone/>
            </a:pPr>
            <a:r>
              <a:rPr lang="fr-BE" sz="2400" dirty="0"/>
              <a:t> Oud </a:t>
            </a:r>
            <a:r>
              <a:rPr lang="fr-BE" sz="2400" dirty="0" err="1"/>
              <a:t>Korenhuis</a:t>
            </a:r>
            <a:r>
              <a:rPr lang="fr-BE" sz="2400" dirty="0"/>
              <a:t> 1, 1000 Brussel</a:t>
            </a:r>
          </a:p>
          <a:p>
            <a:pPr marL="0" indent="0" algn="ctr">
              <a:buNone/>
            </a:pPr>
            <a:endParaRPr lang="fr-BE" sz="2400" dirty="0">
              <a:hlinkClick r:id="rId3"/>
            </a:endParaRPr>
          </a:p>
          <a:p>
            <a:pPr marL="0" indent="0" algn="ctr">
              <a:buNone/>
            </a:pPr>
            <a:r>
              <a:rPr lang="fr-BE" sz="2400" dirty="0" err="1">
                <a:hlinkClick r:id="rId3"/>
              </a:rPr>
              <a:t>contact@ombuds.brussels</a:t>
            </a:r>
            <a:endParaRPr lang="fr-BE" sz="2400" dirty="0"/>
          </a:p>
          <a:p>
            <a:pPr marL="0" indent="0" algn="ctr">
              <a:buNone/>
            </a:pPr>
            <a:r>
              <a:rPr lang="fr-BE" sz="2400" dirty="0"/>
              <a:t>02 549 67 00</a:t>
            </a:r>
            <a:endParaRPr lang="fr-BE" sz="2600" dirty="0"/>
          </a:p>
        </p:txBody>
      </p:sp>
    </p:spTree>
    <p:extLst>
      <p:ext uri="{BB962C8B-B14F-4D97-AF65-F5344CB8AC3E}">
        <p14:creationId xmlns:p14="http://schemas.microsoft.com/office/powerpoint/2010/main" val="224415072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2656</TotalTime>
  <Words>3771</Words>
  <Application>Microsoft Office PowerPoint</Application>
  <PresentationFormat>Breedbeeld</PresentationFormat>
  <Paragraphs>526</Paragraphs>
  <Slides>56</Slides>
  <Notes>56</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56</vt:i4>
      </vt:variant>
    </vt:vector>
  </HeadingPairs>
  <TitlesOfParts>
    <vt:vector size="62" baseType="lpstr">
      <vt:lpstr>Akkurat</vt:lpstr>
      <vt:lpstr>Arial</vt:lpstr>
      <vt:lpstr>Calibri</vt:lpstr>
      <vt:lpstr>Calibri Light</vt:lpstr>
      <vt:lpstr>Symbol</vt:lpstr>
      <vt:lpstr>Thème Office</vt:lpstr>
      <vt:lpstr>PowerPoint-presentatie</vt:lpstr>
      <vt:lpstr>Son rôle, ses missions et ses moyens d’action</vt:lpstr>
      <vt:lpstr>Rôle </vt:lpstr>
      <vt:lpstr>Missions</vt:lpstr>
      <vt:lpstr>Moyens d’action</vt:lpstr>
      <vt:lpstr>Les plaintes</vt:lpstr>
      <vt:lpstr> 3 conditions</vt:lpstr>
      <vt:lpstr>Qui ?</vt:lpstr>
      <vt:lpstr>Quels types de problèmes ?</vt:lpstr>
      <vt:lpstr>Quelles administrations ?</vt:lpstr>
      <vt:lpstr>Quelles administrations ?</vt:lpstr>
      <vt:lpstr>Comment introduire une plainte ?</vt:lpstr>
      <vt:lpstr>Quelle démarche préalable ? </vt:lpstr>
      <vt:lpstr>Comment travaillons nous?</vt:lpstr>
      <vt:lpstr>Un cycle vertueux</vt:lpstr>
      <vt:lpstr>Les critères d’évaluation</vt:lpstr>
      <vt:lpstr>Illustrations</vt:lpstr>
      <vt:lpstr>Illustration : fiscalité régionale (Bruxelles Fiscalité)</vt:lpstr>
      <vt:lpstr>Illustration : précompte immobilier</vt:lpstr>
      <vt:lpstr>Illustration : taxes</vt:lpstr>
      <vt:lpstr>Illustration : Recouvrement amendes</vt:lpstr>
      <vt:lpstr>Illustration : problèmes avec Bruxelles Fiscalité</vt:lpstr>
      <vt:lpstr>Illustration : montant indu</vt:lpstr>
      <vt:lpstr>Illustration : montant indu</vt:lpstr>
      <vt:lpstr>Illustration : plan de paiement</vt:lpstr>
      <vt:lpstr>Illustration : plan de paiement</vt:lpstr>
      <vt:lpstr>Illustration : recouvrement forcé</vt:lpstr>
      <vt:lpstr>Illustrations</vt:lpstr>
      <vt:lpstr>Illustration : mobilité stationnement (Parking Bruxelles)</vt:lpstr>
      <vt:lpstr>Mobilité-Stationnement – Redevances de stationnement (1)</vt:lpstr>
      <vt:lpstr>Mobilité-Stationnement – Redevances de stationnement (2)</vt:lpstr>
      <vt:lpstr>Mobilité-Stationnement – Redevances de stationnement (3)</vt:lpstr>
      <vt:lpstr>Mobilité-Stationnement – Redevances de stationnement (3)</vt:lpstr>
      <vt:lpstr>Mobilité-Stationnement – Redevances de stationnement (4)</vt:lpstr>
      <vt:lpstr>Mobilité-Stationnement – Redevances de stationnement (4)</vt:lpstr>
      <vt:lpstr>Illlustration : Redevances de stationnement</vt:lpstr>
      <vt:lpstr>Illlustration : Redevances de stationnement</vt:lpstr>
      <vt:lpstr>PowerPoint-presentatie</vt:lpstr>
      <vt:lpstr>PowerPoint-presentatie</vt:lpstr>
      <vt:lpstr>PowerPoint-presentatie</vt:lpstr>
      <vt:lpstr>PowerPoint-presentatie</vt:lpstr>
      <vt:lpstr>PowerPoint-presentatie</vt:lpstr>
      <vt:lpstr>PowerPoint-presentatie</vt:lpstr>
      <vt:lpstr>Illustration : taxe de circulation</vt:lpstr>
      <vt:lpstr>Illustration : taxe de circulation</vt:lpstr>
      <vt:lpstr>Illustration : Amendes LEZ</vt:lpstr>
      <vt:lpstr>Illustration : Redevance LEZ</vt:lpstr>
      <vt:lpstr>PowerPoint-presentatie</vt:lpstr>
      <vt:lpstr>PowerPoint-presentatie</vt:lpstr>
      <vt:lpstr>PowerPoint-presentatie</vt:lpstr>
      <vt:lpstr>PowerPoint-presentatie</vt:lpstr>
      <vt:lpstr>Mobilité-Stationnement - Parking Brussels (3)</vt:lpstr>
      <vt:lpstr>Conclusion</vt:lpstr>
      <vt:lpstr>Objectifs</vt:lpstr>
      <vt:lpstr>Collaboration avec vous</vt:lpstr>
      <vt:lpstr>MERCI – DANK 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 de médiation bruxellois</dc:title>
  <dc:creator>cath.debruecker@gmail.com</dc:creator>
  <cp:lastModifiedBy>Sammy De Ridder</cp:lastModifiedBy>
  <cp:revision>102</cp:revision>
  <cp:lastPrinted>2022-11-24T11:30:12Z</cp:lastPrinted>
  <dcterms:created xsi:type="dcterms:W3CDTF">2022-06-21T09:19:58Z</dcterms:created>
  <dcterms:modified xsi:type="dcterms:W3CDTF">2022-11-24T11:32:54Z</dcterms:modified>
</cp:coreProperties>
</file>