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0"/>
  </p:notesMasterIdLst>
  <p:sldIdLst>
    <p:sldId id="256" r:id="rId2"/>
    <p:sldId id="257" r:id="rId3"/>
    <p:sldId id="258" r:id="rId4"/>
    <p:sldId id="264" r:id="rId5"/>
    <p:sldId id="277" r:id="rId6"/>
    <p:sldId id="278" r:id="rId7"/>
    <p:sldId id="279" r:id="rId8"/>
    <p:sldId id="280" r:id="rId9"/>
    <p:sldId id="259" r:id="rId10"/>
    <p:sldId id="314" r:id="rId11"/>
    <p:sldId id="285" r:id="rId12"/>
    <p:sldId id="286" r:id="rId13"/>
    <p:sldId id="288" r:id="rId14"/>
    <p:sldId id="289" r:id="rId15"/>
    <p:sldId id="290" r:id="rId16"/>
    <p:sldId id="292" r:id="rId17"/>
    <p:sldId id="293" r:id="rId18"/>
    <p:sldId id="294" r:id="rId19"/>
    <p:sldId id="295" r:id="rId20"/>
    <p:sldId id="304" r:id="rId21"/>
    <p:sldId id="298" r:id="rId22"/>
    <p:sldId id="300" r:id="rId23"/>
    <p:sldId id="301" r:id="rId24"/>
    <p:sldId id="302" r:id="rId25"/>
    <p:sldId id="262" r:id="rId26"/>
    <p:sldId id="263" r:id="rId27"/>
    <p:sldId id="305" r:id="rId28"/>
    <p:sldId id="306" r:id="rId29"/>
    <p:sldId id="307" r:id="rId30"/>
    <p:sldId id="308" r:id="rId31"/>
    <p:sldId id="265" r:id="rId32"/>
    <p:sldId id="309" r:id="rId33"/>
    <p:sldId id="310" r:id="rId34"/>
    <p:sldId id="311" r:id="rId35"/>
    <p:sldId id="312" r:id="rId36"/>
    <p:sldId id="313" r:id="rId37"/>
    <p:sldId id="266" r:id="rId38"/>
    <p:sldId id="268" r:id="rId39"/>
    <p:sldId id="269" r:id="rId40"/>
    <p:sldId id="270" r:id="rId41"/>
    <p:sldId id="271" r:id="rId42"/>
    <p:sldId id="261" r:id="rId43"/>
    <p:sldId id="272" r:id="rId44"/>
    <p:sldId id="273" r:id="rId45"/>
    <p:sldId id="274" r:id="rId46"/>
    <p:sldId id="275" r:id="rId47"/>
    <p:sldId id="276" r:id="rId48"/>
    <p:sldId id="267"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85CA3EE-6EA9-4A58-8CAC-FF2DA858B0D8}">
          <p14:sldIdLst>
            <p14:sldId id="256"/>
            <p14:sldId id="257"/>
            <p14:sldId id="258"/>
            <p14:sldId id="264"/>
            <p14:sldId id="277"/>
            <p14:sldId id="278"/>
            <p14:sldId id="279"/>
            <p14:sldId id="280"/>
            <p14:sldId id="259"/>
            <p14:sldId id="314"/>
            <p14:sldId id="285"/>
            <p14:sldId id="286"/>
            <p14:sldId id="288"/>
            <p14:sldId id="289"/>
            <p14:sldId id="290"/>
            <p14:sldId id="292"/>
            <p14:sldId id="293"/>
            <p14:sldId id="294"/>
            <p14:sldId id="295"/>
            <p14:sldId id="304"/>
            <p14:sldId id="298"/>
            <p14:sldId id="300"/>
            <p14:sldId id="301"/>
            <p14:sldId id="302"/>
            <p14:sldId id="262"/>
            <p14:sldId id="263"/>
            <p14:sldId id="305"/>
            <p14:sldId id="306"/>
            <p14:sldId id="307"/>
            <p14:sldId id="308"/>
            <p14:sldId id="265"/>
            <p14:sldId id="309"/>
            <p14:sldId id="310"/>
            <p14:sldId id="311"/>
            <p14:sldId id="312"/>
            <p14:sldId id="313"/>
            <p14:sldId id="266"/>
            <p14:sldId id="268"/>
            <p14:sldId id="269"/>
            <p14:sldId id="270"/>
            <p14:sldId id="271"/>
            <p14:sldId id="261"/>
            <p14:sldId id="272"/>
            <p14:sldId id="273"/>
            <p14:sldId id="274"/>
            <p14:sldId id="275"/>
            <p14:sldId id="27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79" d="100"/>
          <a:sy n="79" d="100"/>
        </p:scale>
        <p:origin x="738"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BAA3CA-367A-4DC6-B0C0-0D2D2109DFB6}" type="datetimeFigureOut">
              <a:rPr lang="fr-BE" smtClean="0"/>
              <a:t>11-03-22</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B32876-2352-4D41-BF3B-743118CFD197}" type="slidenum">
              <a:rPr lang="fr-BE" smtClean="0"/>
              <a:t>‹N°›</a:t>
            </a:fld>
            <a:endParaRPr lang="fr-BE"/>
          </a:p>
        </p:txBody>
      </p:sp>
    </p:spTree>
    <p:extLst>
      <p:ext uri="{BB962C8B-B14F-4D97-AF65-F5344CB8AC3E}">
        <p14:creationId xmlns:p14="http://schemas.microsoft.com/office/powerpoint/2010/main" val="3875703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75552142-E8BF-4047-B181-27F9DEB8AE1B}"/>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1" name="Rectangle 2">
            <a:extLst>
              <a:ext uri="{FF2B5EF4-FFF2-40B4-BE49-F238E27FC236}">
                <a16:creationId xmlns:a16="http://schemas.microsoft.com/office/drawing/2014/main" id="{C98B84A4-5591-42BD-8266-B51194D98ABB}"/>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15AB0A9D-0659-46C6-B425-A8B3F6E6116D}"/>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39" name="Rectangle 2">
            <a:extLst>
              <a:ext uri="{FF2B5EF4-FFF2-40B4-BE49-F238E27FC236}">
                <a16:creationId xmlns:a16="http://schemas.microsoft.com/office/drawing/2014/main" id="{DDD0A372-6822-431B-A369-BB26720CFB95}"/>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id="{79B2877E-5614-4DD8-B880-E271B75C3FF1}"/>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7" name="Rectangle 2">
            <a:extLst>
              <a:ext uri="{FF2B5EF4-FFF2-40B4-BE49-F238E27FC236}">
                <a16:creationId xmlns:a16="http://schemas.microsoft.com/office/drawing/2014/main" id="{91587BAE-CE0C-4ABD-B93A-03135EA1FD07}"/>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8C934CD3-C7C7-407A-B277-45698AB31FA6}"/>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5" name="Rectangle 2">
            <a:extLst>
              <a:ext uri="{FF2B5EF4-FFF2-40B4-BE49-F238E27FC236}">
                <a16:creationId xmlns:a16="http://schemas.microsoft.com/office/drawing/2014/main" id="{E8033CAD-65AC-4110-82F8-FAEDF66E09C3}"/>
              </a:ext>
            </a:extLst>
          </p:cNvPr>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t>3/11/2022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3/11/2022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3/11/2022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3/11/2022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hyperlink" Target="mailto:s.vanderbruggen@mediationdedettes.b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2927" y="802298"/>
            <a:ext cx="8201925" cy="2541431"/>
          </a:xfrm>
        </p:spPr>
        <p:txBody>
          <a:bodyPr>
            <a:normAutofit fontScale="90000"/>
          </a:bodyPr>
          <a:lstStyle/>
          <a:p>
            <a:r>
              <a:rPr lang="fr-BE" cap="none" dirty="0"/>
              <a:t>Échanges des</a:t>
            </a:r>
            <a:r>
              <a:rPr lang="fr-BE" dirty="0"/>
              <a:t/>
            </a:r>
            <a:br>
              <a:rPr lang="fr-BE" dirty="0"/>
            </a:br>
            <a:r>
              <a:rPr lang="fr-BE" dirty="0">
                <a:effectLst>
                  <a:outerShdw blurRad="38100" dist="38100" dir="2700000" algn="tl">
                    <a:srgbClr val="000000">
                      <a:alpha val="43137"/>
                    </a:srgbClr>
                  </a:outerShdw>
                </a:effectLst>
              </a:rPr>
              <a:t>BONNES PRATIQUES </a:t>
            </a:r>
            <a:r>
              <a:rPr lang="fr-BE" dirty="0"/>
              <a:t/>
            </a:r>
            <a:br>
              <a:rPr lang="fr-BE" dirty="0"/>
            </a:br>
            <a:r>
              <a:rPr lang="fr-BE" cap="none" dirty="0"/>
              <a:t>en médiation de dettes</a:t>
            </a:r>
          </a:p>
        </p:txBody>
      </p:sp>
      <p:sp>
        <p:nvSpPr>
          <p:cNvPr id="3" name="Sous-titre 2"/>
          <p:cNvSpPr>
            <a:spLocks noGrp="1"/>
          </p:cNvSpPr>
          <p:nvPr>
            <p:ph type="subTitle" idx="1"/>
          </p:nvPr>
        </p:nvSpPr>
        <p:spPr>
          <a:xfrm>
            <a:off x="2852926" y="3787236"/>
            <a:ext cx="8201925" cy="1040796"/>
          </a:xfrm>
        </p:spPr>
        <p:txBody>
          <a:bodyPr/>
          <a:lstStyle/>
          <a:p>
            <a:r>
              <a:rPr lang="fr-BE" cap="none" dirty="0"/>
              <a:t>Table ronde du 24/02/2022 organisée par le CAMD, le Centre d‘Appui aux Services de Médiation de Dettes de la région Bruxelles-capitale</a:t>
            </a:r>
          </a:p>
        </p:txBody>
      </p:sp>
      <p:sp>
        <p:nvSpPr>
          <p:cNvPr id="4" name="Rectangle 3"/>
          <p:cNvSpPr/>
          <p:nvPr/>
        </p:nvSpPr>
        <p:spPr>
          <a:xfrm>
            <a:off x="5971607" y="3244334"/>
            <a:ext cx="248786" cy="369332"/>
          </a:xfrm>
          <a:prstGeom prst="rect">
            <a:avLst/>
          </a:prstGeom>
        </p:spPr>
        <p:txBody>
          <a:bodyPr wrap="none">
            <a:spAutoFit/>
          </a:bodyPr>
          <a:lstStyle/>
          <a:p>
            <a:r>
              <a:rPr lang="fr-BE" dirty="0"/>
              <a:t> </a:t>
            </a:r>
          </a:p>
        </p:txBody>
      </p:sp>
      <p:sp>
        <p:nvSpPr>
          <p:cNvPr id="5" name="Rectangle 4"/>
          <p:cNvSpPr/>
          <p:nvPr/>
        </p:nvSpPr>
        <p:spPr>
          <a:xfrm>
            <a:off x="5971607" y="3244334"/>
            <a:ext cx="248786" cy="369332"/>
          </a:xfrm>
          <a:prstGeom prst="rect">
            <a:avLst/>
          </a:prstGeom>
        </p:spPr>
        <p:txBody>
          <a:bodyPr wrap="none">
            <a:spAutoFit/>
          </a:bodyPr>
          <a:lstStyle/>
          <a:p>
            <a:r>
              <a:rPr lang="fr-BE" dirty="0"/>
              <a:t> </a:t>
            </a:r>
          </a:p>
        </p:txBody>
      </p:sp>
      <p:pic>
        <p:nvPicPr>
          <p:cNvPr id="1026" name="Picture 2" descr="Signature 12-08-20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2926" y="5001602"/>
            <a:ext cx="7285564" cy="111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033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Les règles de la table ronde</a:t>
            </a:r>
          </a:p>
        </p:txBody>
      </p:sp>
      <p:sp>
        <p:nvSpPr>
          <p:cNvPr id="3" name="Espace réservé du contenu 2"/>
          <p:cNvSpPr>
            <a:spLocks noGrp="1"/>
          </p:cNvSpPr>
          <p:nvPr>
            <p:ph idx="1"/>
          </p:nvPr>
        </p:nvSpPr>
        <p:spPr>
          <a:xfrm>
            <a:off x="524256" y="1954772"/>
            <a:ext cx="11021567" cy="4360684"/>
          </a:xfrm>
        </p:spPr>
        <p:txBody>
          <a:bodyPr>
            <a:normAutofit fontScale="85000" lnSpcReduction="20000"/>
          </a:bodyPr>
          <a:lstStyle/>
          <a:p>
            <a:pPr lvl="1"/>
            <a:r>
              <a:rPr lang="fr-BE" sz="2800" dirty="0"/>
              <a:t>La réunion est enregistrée. (Possibilité de demander l’enregistrement par la suite).</a:t>
            </a:r>
          </a:p>
          <a:p>
            <a:pPr lvl="1"/>
            <a:r>
              <a:rPr lang="fr-BE" sz="2800" dirty="0"/>
              <a:t>Durée d’environ 2h30 (Objectif 16h00).</a:t>
            </a:r>
          </a:p>
          <a:p>
            <a:pPr lvl="1"/>
            <a:r>
              <a:rPr lang="fr-BE" sz="2800" dirty="0"/>
              <a:t>6 sujets différents qui commencent par une présentation de 5-10 minutes.</a:t>
            </a:r>
          </a:p>
          <a:p>
            <a:pPr lvl="1"/>
            <a:r>
              <a:rPr lang="fr-BE" sz="2800" dirty="0"/>
              <a:t>Le micro de tout le monde doit être désactivé pendant les présentations.</a:t>
            </a:r>
          </a:p>
          <a:p>
            <a:pPr lvl="1"/>
            <a:r>
              <a:rPr lang="fr-BE" sz="2800" dirty="0"/>
              <a:t>Ces présentations seront suivies d’un moment d’échange et de questions puis d’un petit sondage.</a:t>
            </a:r>
          </a:p>
          <a:p>
            <a:pPr lvl="1"/>
            <a:r>
              <a:rPr lang="fr-BE" sz="2800" dirty="0"/>
              <a:t>Pour intervenir pendant un moment d’échange, lever la main (onglet "participant") et attendre que l'orateur vous donne la parole.</a:t>
            </a:r>
          </a:p>
          <a:p>
            <a:pPr lvl="1"/>
            <a:r>
              <a:rPr lang="fr-BE" sz="2800" dirty="0"/>
              <a:t>Possibilité d’utiliser le tchat (onglet "discussion") </a:t>
            </a:r>
          </a:p>
          <a:p>
            <a:pPr lvl="1"/>
            <a:r>
              <a:rPr lang="fr-BE" sz="2800" dirty="0"/>
              <a:t>Les power-points + un compte-rendu seront disponibles sur le site du CAMD</a:t>
            </a:r>
          </a:p>
          <a:p>
            <a:endParaRPr lang="fr-BE" dirty="0"/>
          </a:p>
        </p:txBody>
      </p:sp>
    </p:spTree>
    <p:extLst>
      <p:ext uri="{BB962C8B-B14F-4D97-AF65-F5344CB8AC3E}">
        <p14:creationId xmlns:p14="http://schemas.microsoft.com/office/powerpoint/2010/main" val="1944970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Plan</a:t>
            </a:r>
          </a:p>
        </p:txBody>
      </p:sp>
      <p:sp>
        <p:nvSpPr>
          <p:cNvPr id="3" name="Espace réservé du contenu 2"/>
          <p:cNvSpPr>
            <a:spLocks noGrp="1"/>
          </p:cNvSpPr>
          <p:nvPr>
            <p:ph idx="1"/>
          </p:nvPr>
        </p:nvSpPr>
        <p:spPr>
          <a:xfrm>
            <a:off x="573024" y="1853754"/>
            <a:ext cx="10765535" cy="4339782"/>
          </a:xfrm>
        </p:spPr>
        <p:txBody>
          <a:bodyPr>
            <a:normAutofit fontScale="92500" lnSpcReduction="10000"/>
          </a:bodyPr>
          <a:lstStyle/>
          <a:p>
            <a:pPr marL="457200" indent="-457200">
              <a:buFont typeface="+mj-lt"/>
              <a:buAutoNum type="arabicPeriod"/>
            </a:pPr>
            <a:r>
              <a:rPr lang="fr-BE" b="1" u="sng" dirty="0"/>
              <a:t>Une facture </a:t>
            </a:r>
            <a:r>
              <a:rPr lang="fr-BE" b="1" u="sng" dirty="0" err="1"/>
              <a:t>Sibelga</a:t>
            </a:r>
            <a:r>
              <a:rPr lang="fr-BE" dirty="0"/>
              <a:t> - Une expérience du CAFA/St Gilles présentée par Melissa </a:t>
            </a:r>
            <a:r>
              <a:rPr lang="fr-BE" dirty="0" err="1"/>
              <a:t>Tilquin</a:t>
            </a:r>
            <a:endParaRPr lang="fr-BE" dirty="0"/>
          </a:p>
          <a:p>
            <a:pPr marL="457200" lvl="0" indent="-457200">
              <a:buFont typeface="+mj-lt"/>
              <a:buAutoNum type="arabicPeriod"/>
            </a:pPr>
            <a:r>
              <a:rPr lang="fr-BE" b="1" u="sng" dirty="0"/>
              <a:t>Une demande de RAD au SPF Finances </a:t>
            </a:r>
            <a:r>
              <a:rPr lang="fr-BE" dirty="0"/>
              <a:t>– Une expérience du CPAS d’Uccle présentée par Patricia </a:t>
            </a:r>
            <a:r>
              <a:rPr lang="fr-BE" dirty="0" err="1"/>
              <a:t>Mandiangu</a:t>
            </a:r>
            <a:r>
              <a:rPr lang="fr-BE" dirty="0"/>
              <a:t> </a:t>
            </a:r>
            <a:r>
              <a:rPr lang="fr-BE" dirty="0" err="1"/>
              <a:t>Fundu</a:t>
            </a:r>
            <a:endParaRPr lang="fr-BE" dirty="0"/>
          </a:p>
          <a:p>
            <a:pPr marL="457200" lvl="0" indent="-457200">
              <a:buFont typeface="+mj-lt"/>
              <a:buAutoNum type="arabicPeriod"/>
            </a:pPr>
            <a:r>
              <a:rPr lang="fr-BE" b="1" u="sng" dirty="0"/>
              <a:t>Un dossier d’indépendant en collaboration avec le CED </a:t>
            </a:r>
            <a:r>
              <a:rPr lang="fr-BE" dirty="0"/>
              <a:t>- Une expérience du CPAS de Bruxelles présentée par Laetitia Claes</a:t>
            </a:r>
          </a:p>
          <a:p>
            <a:pPr marL="457200" lvl="0" indent="-457200">
              <a:buFont typeface="+mj-lt"/>
              <a:buAutoNum type="arabicPeriod"/>
            </a:pPr>
            <a:r>
              <a:rPr lang="fr-BE" b="1" u="sng" dirty="0"/>
              <a:t>Le remplacement d’un médiateur en RCD </a:t>
            </a:r>
            <a:r>
              <a:rPr lang="fr-BE" dirty="0"/>
              <a:t>- Une expérience du CPAS d’Uccle présentée par Alphonsine </a:t>
            </a:r>
            <a:r>
              <a:rPr lang="fr-BE" dirty="0" err="1"/>
              <a:t>Umumararungu</a:t>
            </a:r>
            <a:endParaRPr lang="fr-BE" dirty="0"/>
          </a:p>
          <a:p>
            <a:pPr marL="457200" lvl="0" indent="-457200">
              <a:buFont typeface="+mj-lt"/>
              <a:buAutoNum type="arabicPeriod"/>
            </a:pPr>
            <a:r>
              <a:rPr lang="fr-BE" b="1" u="sng" dirty="0"/>
              <a:t>La négociation d’un crédit à la consommation</a:t>
            </a:r>
            <a:r>
              <a:rPr lang="fr-BE" dirty="0"/>
              <a:t> - Une expérience de </a:t>
            </a:r>
            <a:r>
              <a:rPr lang="fr-BE" dirty="0" err="1"/>
              <a:t>l’asbl</a:t>
            </a:r>
            <a:r>
              <a:rPr lang="fr-BE" dirty="0"/>
              <a:t> TELE-SERVICE présentée par Claire de Schaetzen</a:t>
            </a:r>
          </a:p>
          <a:p>
            <a:pPr marL="457200" lvl="0" indent="-457200">
              <a:buFont typeface="+mj-lt"/>
              <a:buAutoNum type="arabicPeriod"/>
            </a:pPr>
            <a:r>
              <a:rPr lang="fr-BE" b="1" u="sng" dirty="0"/>
              <a:t>Un dossier de surtaxe de la STIB + appel à l’</a:t>
            </a:r>
            <a:r>
              <a:rPr lang="fr-BE" b="1" u="sng" dirty="0" err="1"/>
              <a:t>ombusman</a:t>
            </a:r>
            <a:r>
              <a:rPr lang="fr-BE" dirty="0"/>
              <a:t> - Une expérience du CAMD présentée par Simon van der Bruggen</a:t>
            </a:r>
          </a:p>
          <a:p>
            <a:endParaRPr lang="fr-BE" dirty="0"/>
          </a:p>
        </p:txBody>
      </p:sp>
    </p:spTree>
    <p:extLst>
      <p:ext uri="{BB962C8B-B14F-4D97-AF65-F5344CB8AC3E}">
        <p14:creationId xmlns:p14="http://schemas.microsoft.com/office/powerpoint/2010/main" val="3189242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475488"/>
            <a:ext cx="10323333" cy="1110195"/>
          </a:xfrm>
        </p:spPr>
        <p:txBody>
          <a:bodyPr>
            <a:normAutofit fontScale="90000"/>
          </a:bodyPr>
          <a:lstStyle/>
          <a:p>
            <a:pPr lvl="0"/>
            <a:r>
              <a:rPr lang="fr-BE" sz="4400" b="1" u="sng" dirty="0"/>
              <a:t>Une facture Sibelga</a:t>
            </a:r>
            <a:r>
              <a:rPr lang="fr-BE" dirty="0"/>
              <a:t/>
            </a:r>
            <a:br>
              <a:rPr lang="fr-BE" dirty="0"/>
            </a:br>
            <a:endParaRPr lang="fr-BE" dirty="0"/>
          </a:p>
        </p:txBody>
      </p:sp>
      <p:sp>
        <p:nvSpPr>
          <p:cNvPr id="3" name="Espace réservé du contenu 2"/>
          <p:cNvSpPr>
            <a:spLocks noGrp="1"/>
          </p:cNvSpPr>
          <p:nvPr>
            <p:ph idx="1"/>
          </p:nvPr>
        </p:nvSpPr>
        <p:spPr/>
        <p:txBody>
          <a:bodyPr/>
          <a:lstStyle/>
          <a:p>
            <a:pPr marL="0" lvl="0" indent="0">
              <a:buNone/>
            </a:pPr>
            <a:r>
              <a:rPr lang="fr-BE" dirty="0"/>
              <a:t>Une expérience du CAFA/St Gilles présentée par Melissa </a:t>
            </a:r>
            <a:r>
              <a:rPr lang="fr-BE" dirty="0" err="1"/>
              <a:t>Tilquin</a:t>
            </a:r>
            <a:endParaRPr lang="fr-BE" dirty="0"/>
          </a:p>
        </p:txBody>
      </p:sp>
      <p:pic>
        <p:nvPicPr>
          <p:cNvPr id="4098" name="Picture 2" descr="Sibelga — Wikipé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1579" y="2493376"/>
            <a:ext cx="9288842" cy="365663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2">
            <a:extLst>
              <a:ext uri="{FF2B5EF4-FFF2-40B4-BE49-F238E27FC236}">
                <a16:creationId xmlns:a16="http://schemas.microsoft.com/office/drawing/2014/main" id="{2FA95393-EB47-4764-879A-56A6E179A1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6480" y="6150007"/>
            <a:ext cx="10154616"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0042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8">
            <a:extLst>
              <a:ext uri="{FF2B5EF4-FFF2-40B4-BE49-F238E27FC236}">
                <a16:creationId xmlns:a16="http://schemas.microsoft.com/office/drawing/2014/main" id="{9D2C50FD-675D-4A1C-93C7-FE3FB53A6BA7}"/>
              </a:ext>
            </a:extLst>
          </p:cNvPr>
          <p:cNvSpPr txBox="1">
            <a:spLocks noChangeArrowheads="1"/>
          </p:cNvSpPr>
          <p:nvPr/>
        </p:nvSpPr>
        <p:spPr bwMode="auto">
          <a:xfrm>
            <a:off x="609599" y="463826"/>
            <a:ext cx="10774018" cy="5639685"/>
          </a:xfrm>
          <a:prstGeom prst="rect">
            <a:avLst/>
          </a:prstGeom>
          <a:noFill/>
          <a:ln>
            <a:noFill/>
          </a:ln>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lnSpc>
                <a:spcPct val="80000"/>
              </a:lnSpc>
              <a:spcBef>
                <a:spcPct val="50000"/>
              </a:spcBef>
              <a:buClr>
                <a:srgbClr val="D41217"/>
              </a:buClr>
              <a:buSzPct val="100000"/>
              <a:defRPr/>
            </a:pPr>
            <a:r>
              <a:rPr lang="fr-FR" altLang="fr-FR" b="1" dirty="0">
                <a:latin typeface="Corbel" panose="020B0503020204020204" pitchFamily="34" charset="0"/>
                <a:cs typeface="Arial" panose="020B0604020202020204" pitchFamily="34" charset="0"/>
              </a:rPr>
              <a:t>Madame M. se présente chez Eco&amp;co avec une facture de Sibelga d’un montant de 4244,01 euros pour une consommation non mesurée pour la période du 03/12/2018 au 30/06/2020. </a:t>
            </a:r>
          </a:p>
          <a:p>
            <a:pPr algn="just" eaLnBrk="1" hangingPunct="1">
              <a:lnSpc>
                <a:spcPct val="80000"/>
              </a:lnSpc>
              <a:spcBef>
                <a:spcPct val="50000"/>
              </a:spcBef>
              <a:buClr>
                <a:srgbClr val="D41217"/>
              </a:buClr>
              <a:buSzPct val="100000"/>
              <a:defRPr/>
            </a:pPr>
            <a:endParaRPr lang="fr-FR" altLang="fr-FR" b="1" dirty="0">
              <a:latin typeface="Corbel" panose="020B0503020204020204" pitchFamily="34" charset="0"/>
              <a:cs typeface="Arial" panose="020B0604020202020204" pitchFamily="34" charset="0"/>
            </a:endParaRPr>
          </a:p>
          <a:p>
            <a:pPr algn="just" eaLnBrk="1" hangingPunct="1">
              <a:lnSpc>
                <a:spcPct val="80000"/>
              </a:lnSpc>
              <a:spcBef>
                <a:spcPct val="50000"/>
              </a:spcBef>
              <a:buClr>
                <a:srgbClr val="D41217"/>
              </a:buClr>
              <a:buSzPct val="100000"/>
              <a:defRPr/>
            </a:pPr>
            <a:r>
              <a:rPr lang="fr-FR" altLang="fr-FR" b="1" dirty="0">
                <a:latin typeface="Corbel" panose="020B0503020204020204" pitchFamily="34" charset="0"/>
                <a:cs typeface="Arial" panose="020B0604020202020204" pitchFamily="34" charset="0"/>
              </a:rPr>
              <a:t>En date du 15,01/2021, un technicien Sibelga a constaté que la barrette de tension était ouverte sur le compteur de Madame M. Cette manipulation a pour but de réduire la consommation enregistrée par le compteur et facturée par le fournisseur. </a:t>
            </a:r>
          </a:p>
          <a:p>
            <a:pPr algn="just" eaLnBrk="1" hangingPunct="1">
              <a:lnSpc>
                <a:spcPct val="80000"/>
              </a:lnSpc>
              <a:spcBef>
                <a:spcPct val="50000"/>
              </a:spcBef>
              <a:buClr>
                <a:srgbClr val="D41217"/>
              </a:buClr>
              <a:buSzPct val="100000"/>
              <a:defRPr/>
            </a:pPr>
            <a:endParaRPr lang="fr-FR" altLang="fr-FR" b="1" dirty="0">
              <a:latin typeface="Corbel" panose="020B0503020204020204" pitchFamily="34" charset="0"/>
              <a:cs typeface="Arial" panose="020B0604020202020204" pitchFamily="34" charset="0"/>
            </a:endParaRPr>
          </a:p>
          <a:p>
            <a:pPr algn="just" eaLnBrk="1" hangingPunct="1">
              <a:lnSpc>
                <a:spcPct val="80000"/>
              </a:lnSpc>
              <a:spcBef>
                <a:spcPct val="50000"/>
              </a:spcBef>
              <a:buClr>
                <a:srgbClr val="D41217"/>
              </a:buClr>
              <a:buSzPct val="100000"/>
              <a:defRPr/>
            </a:pPr>
            <a:r>
              <a:rPr lang="fr-FR" altLang="fr-FR" b="1" dirty="0">
                <a:latin typeface="Corbel" panose="020B0503020204020204" pitchFamily="34" charset="0"/>
                <a:cs typeface="Arial" panose="020B0604020202020204" pitchFamily="34" charset="0"/>
              </a:rPr>
              <a:t>Dès lors qu’il y a atteinte à l’installation de comptage, c’est l’occupant des lieux qui en est le seul bénéficiaire. Il n’appartient pas à Sibelga de désigner l’auteur des manipulations, mais bien de facturer le bénéficiaire direct de celle-ci. </a:t>
            </a:r>
          </a:p>
          <a:p>
            <a:pPr algn="just" eaLnBrk="1" hangingPunct="1">
              <a:lnSpc>
                <a:spcPct val="80000"/>
              </a:lnSpc>
              <a:spcBef>
                <a:spcPct val="50000"/>
              </a:spcBef>
              <a:buClr>
                <a:srgbClr val="D41217"/>
              </a:buClr>
              <a:buSzPct val="100000"/>
              <a:defRPr/>
            </a:pPr>
            <a:endParaRPr lang="fr-FR" altLang="fr-FR" b="1" dirty="0">
              <a:latin typeface="Corbel" panose="020B0503020204020204" pitchFamily="34" charset="0"/>
              <a:cs typeface="Arial" panose="020B0604020202020204" pitchFamily="34" charset="0"/>
            </a:endParaRPr>
          </a:p>
          <a:p>
            <a:pPr algn="just" eaLnBrk="1" hangingPunct="1">
              <a:lnSpc>
                <a:spcPct val="80000"/>
              </a:lnSpc>
              <a:spcBef>
                <a:spcPct val="50000"/>
              </a:spcBef>
              <a:buClr>
                <a:srgbClr val="D41217"/>
              </a:buClr>
              <a:buSzPct val="100000"/>
              <a:defRPr/>
            </a:pPr>
            <a:r>
              <a:rPr lang="fr-FR" altLang="fr-FR" b="1" dirty="0">
                <a:latin typeface="Corbel" panose="020B0503020204020204" pitchFamily="34" charset="0"/>
                <a:cs typeface="Arial" panose="020B0604020202020204" pitchFamily="34" charset="0"/>
              </a:rPr>
              <a:t>La facture contient dès lors des frais administratifs, les frais de déplacement des techniciens et de la mise en conformité de l’installation.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4">
            <a:extLst>
              <a:ext uri="{FF2B5EF4-FFF2-40B4-BE49-F238E27FC236}">
                <a16:creationId xmlns:a16="http://schemas.microsoft.com/office/drawing/2014/main" id="{FF1788E3-19D7-4DCF-99D5-8F049CFF5E28}"/>
              </a:ext>
            </a:extLst>
          </p:cNvPr>
          <p:cNvSpPr txBox="1">
            <a:spLocks noChangeArrowheads="1"/>
          </p:cNvSpPr>
          <p:nvPr/>
        </p:nvSpPr>
        <p:spPr bwMode="auto">
          <a:xfrm>
            <a:off x="616226" y="265044"/>
            <a:ext cx="10959548"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p>
            <a:pPr eaLnBrk="1" hangingPunct="1">
              <a:spcBef>
                <a:spcPct val="50000"/>
              </a:spcBef>
              <a:buClr>
                <a:srgbClr val="000000"/>
              </a:buClr>
              <a:buSzPct val="100000"/>
              <a:buFont typeface="Times New Roman" panose="02020603050405020304" pitchFamily="18" charset="0"/>
              <a:buNone/>
            </a:pPr>
            <a:r>
              <a:rPr lang="fr-BE" altLang="fr-FR" sz="2400" b="1" dirty="0">
                <a:latin typeface="Corbel" panose="020B0503020204020204" pitchFamily="34" charset="0"/>
                <a:cs typeface="Times New Roman" panose="02020603050405020304" pitchFamily="18" charset="0"/>
              </a:rPr>
              <a:t>Dans le cadre de nos activités chez </a:t>
            </a:r>
            <a:r>
              <a:rPr lang="fr-BE" altLang="fr-FR" sz="2400" b="1" dirty="0" err="1">
                <a:latin typeface="Corbel" panose="020B0503020204020204" pitchFamily="34" charset="0"/>
                <a:cs typeface="Times New Roman" panose="02020603050405020304" pitchFamily="18" charset="0"/>
              </a:rPr>
              <a:t>Eco&amp;co</a:t>
            </a:r>
            <a:r>
              <a:rPr lang="fr-BE" altLang="fr-FR" sz="2400" b="1" dirty="0">
                <a:latin typeface="Corbel" panose="020B0503020204020204" pitchFamily="34" charset="0"/>
                <a:cs typeface="Times New Roman" panose="02020603050405020304" pitchFamily="18" charset="0"/>
              </a:rPr>
              <a:t>, nous avons réalisé un audit énergétique au domicile de Madame M. le 14/06/2019 au cours duquel nous avons relevé l’index du compteur d’électricité en question. </a:t>
            </a:r>
          </a:p>
          <a:p>
            <a:pPr eaLnBrk="1" hangingPunct="1">
              <a:spcBef>
                <a:spcPct val="50000"/>
              </a:spcBef>
              <a:buClr>
                <a:srgbClr val="000000"/>
              </a:buClr>
              <a:buSzPct val="100000"/>
              <a:buFont typeface="Times New Roman" panose="02020603050405020304" pitchFamily="18" charset="0"/>
              <a:buNone/>
            </a:pPr>
            <a:endParaRPr lang="fr-BE" altLang="fr-FR" sz="2400" b="1" dirty="0">
              <a:latin typeface="Corbel" panose="020B0503020204020204" pitchFamily="34" charset="0"/>
              <a:cs typeface="Times New Roman" panose="02020603050405020304" pitchFamily="18" charset="0"/>
            </a:endParaRPr>
          </a:p>
          <a:p>
            <a:pPr eaLnBrk="1" hangingPunct="1">
              <a:spcBef>
                <a:spcPct val="50000"/>
              </a:spcBef>
              <a:buClr>
                <a:srgbClr val="000000"/>
              </a:buClr>
              <a:buSzPct val="100000"/>
              <a:buFont typeface="Times New Roman" panose="02020603050405020304" pitchFamily="18" charset="0"/>
              <a:buNone/>
            </a:pPr>
            <a:r>
              <a:rPr lang="fr-BE" altLang="fr-FR" sz="2400" b="1" dirty="0">
                <a:latin typeface="Corbel" panose="020B0503020204020204" pitchFamily="34" charset="0"/>
                <a:cs typeface="Times New Roman" panose="02020603050405020304" pitchFamily="18" charset="0"/>
              </a:rPr>
              <a:t>Cet index semblait correct par rapport aux consommations des années précédentes.</a:t>
            </a:r>
          </a:p>
          <a:p>
            <a:pPr eaLnBrk="1" hangingPunct="1">
              <a:spcBef>
                <a:spcPct val="50000"/>
              </a:spcBef>
              <a:buClr>
                <a:srgbClr val="000000"/>
              </a:buClr>
              <a:buSzPct val="100000"/>
              <a:buFont typeface="Times New Roman" panose="02020603050405020304" pitchFamily="18" charset="0"/>
              <a:buNone/>
            </a:pPr>
            <a:endParaRPr lang="fr-BE" altLang="fr-FR" sz="2400" b="1" dirty="0">
              <a:latin typeface="Corbel" panose="020B0503020204020204" pitchFamily="34" charset="0"/>
              <a:cs typeface="Times New Roman" panose="02020603050405020304" pitchFamily="18" charset="0"/>
            </a:endParaRPr>
          </a:p>
          <a:p>
            <a:pPr eaLnBrk="1" hangingPunct="1">
              <a:spcBef>
                <a:spcPct val="50000"/>
              </a:spcBef>
              <a:buClr>
                <a:srgbClr val="000000"/>
              </a:buClr>
              <a:buSzPct val="100000"/>
              <a:buFont typeface="Times New Roman" panose="02020603050405020304" pitchFamily="18" charset="0"/>
              <a:buNone/>
            </a:pPr>
            <a:r>
              <a:rPr lang="fr-BE" altLang="fr-FR" sz="2400" b="1" dirty="0">
                <a:latin typeface="Corbel" panose="020B0503020204020204" pitchFamily="34" charset="0"/>
                <a:cs typeface="Times New Roman" panose="02020603050405020304" pitchFamily="18" charset="0"/>
              </a:rPr>
              <a:t>Nous avons donc contacté </a:t>
            </a:r>
            <a:r>
              <a:rPr lang="fr-BE" altLang="fr-FR" sz="2400" b="1" dirty="0" err="1">
                <a:latin typeface="Corbel" panose="020B0503020204020204" pitchFamily="34" charset="0"/>
                <a:cs typeface="Times New Roman" panose="02020603050405020304" pitchFamily="18" charset="0"/>
              </a:rPr>
              <a:t>Sibelga</a:t>
            </a:r>
            <a:r>
              <a:rPr lang="fr-BE" altLang="fr-FR" sz="2400" b="1" dirty="0">
                <a:latin typeface="Corbel" panose="020B0503020204020204" pitchFamily="34" charset="0"/>
                <a:cs typeface="Times New Roman" panose="02020603050405020304" pitchFamily="18" charset="0"/>
              </a:rPr>
              <a:t> pour leur apporter notre analyse et leur proposer de leur fournir l’index afin qu’ils recalculent la facture à partir du 14/06/2019 et non du 03/12/2018. </a:t>
            </a:r>
          </a:p>
          <a:p>
            <a:pPr eaLnBrk="1" hangingPunct="1">
              <a:spcBef>
                <a:spcPct val="50000"/>
              </a:spcBef>
              <a:buClr>
                <a:srgbClr val="000000"/>
              </a:buClr>
              <a:buSzPct val="100000"/>
              <a:buFont typeface="Times New Roman" panose="02020603050405020304" pitchFamily="18" charset="0"/>
              <a:buNone/>
            </a:pPr>
            <a:endParaRPr lang="fr-BE" altLang="fr-FR" sz="2400" b="1" dirty="0">
              <a:latin typeface="Corbel" panose="020B0503020204020204" pitchFamily="34" charset="0"/>
              <a:cs typeface="Times New Roman" panose="02020603050405020304" pitchFamily="18" charset="0"/>
            </a:endParaRPr>
          </a:p>
          <a:p>
            <a:pPr eaLnBrk="1" hangingPunct="1">
              <a:spcBef>
                <a:spcPct val="50000"/>
              </a:spcBef>
              <a:buClr>
                <a:srgbClr val="000000"/>
              </a:buClr>
              <a:buSzPct val="100000"/>
              <a:buFont typeface="Times New Roman" panose="02020603050405020304" pitchFamily="18" charset="0"/>
              <a:buNone/>
            </a:pPr>
            <a:r>
              <a:rPr lang="fr-BE" altLang="fr-FR" sz="2400" b="1" dirty="0" err="1">
                <a:latin typeface="Corbel" panose="020B0503020204020204" pitchFamily="34" charset="0"/>
                <a:cs typeface="Times New Roman" panose="02020603050405020304" pitchFamily="18" charset="0"/>
              </a:rPr>
              <a:t>Sibelga</a:t>
            </a:r>
            <a:r>
              <a:rPr lang="fr-BE" altLang="fr-FR" sz="2400" b="1" dirty="0">
                <a:latin typeface="Corbel" panose="020B0503020204020204" pitchFamily="34" charset="0"/>
                <a:cs typeface="Times New Roman" panose="02020603050405020304" pitchFamily="18" charset="0"/>
              </a:rPr>
              <a:t> a dès lors sollicité une preuve du relevé d’index, telle une photo du compteur. Malheureusement, nous n’en n’avions pas.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7">
            <a:extLst>
              <a:ext uri="{FF2B5EF4-FFF2-40B4-BE49-F238E27FC236}">
                <a16:creationId xmlns:a16="http://schemas.microsoft.com/office/drawing/2014/main" id="{30BDE6AE-BF63-4EF0-92F6-73FDFD1F67CF}"/>
              </a:ext>
            </a:extLst>
          </p:cNvPr>
          <p:cNvSpPr txBox="1">
            <a:spLocks noChangeArrowheads="1"/>
          </p:cNvSpPr>
          <p:nvPr/>
        </p:nvSpPr>
        <p:spPr bwMode="auto">
          <a:xfrm>
            <a:off x="523461" y="967408"/>
            <a:ext cx="11145077"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spcBef>
                <a:spcPct val="50000"/>
              </a:spcBef>
              <a:buClr>
                <a:srgbClr val="000000"/>
              </a:buClr>
              <a:buSzPct val="100000"/>
              <a:buFont typeface="Times New Roman" panose="02020603050405020304" pitchFamily="18" charset="0"/>
              <a:buNone/>
            </a:pPr>
            <a:r>
              <a:rPr lang="fr-FR" altLang="fr-FR" sz="2400" b="1" dirty="0">
                <a:latin typeface="Corbel" panose="020B0503020204020204" pitchFamily="34" charset="0"/>
                <a:cs typeface="Arial" panose="020B0604020202020204" pitchFamily="34" charset="0"/>
              </a:rPr>
              <a:t>Il était possible de communiquer le document d’audit énergétique que nous remplissons lors de la visite ou le rapport d’audit énergétique remis à l’usagère. Ces deux documents contiennent l’index en question, mais également des données privées appartenant à Madame.</a:t>
            </a:r>
          </a:p>
          <a:p>
            <a:pPr algn="just" eaLnBrk="1" hangingPunct="1">
              <a:spcBef>
                <a:spcPct val="50000"/>
              </a:spcBef>
              <a:buClr>
                <a:srgbClr val="000000"/>
              </a:buClr>
              <a:buSzPct val="100000"/>
              <a:buFont typeface="Times New Roman" panose="02020603050405020304" pitchFamily="18" charset="0"/>
              <a:buNone/>
            </a:pPr>
            <a:endParaRPr lang="fr-FR" altLang="fr-FR" sz="2400" b="1" dirty="0">
              <a:latin typeface="Corbel" panose="020B0503020204020204" pitchFamily="34" charset="0"/>
              <a:cs typeface="Arial" panose="020B0604020202020204" pitchFamily="34" charset="0"/>
            </a:endParaRPr>
          </a:p>
          <a:p>
            <a:pPr algn="just" eaLnBrk="1" hangingPunct="1">
              <a:spcBef>
                <a:spcPct val="50000"/>
              </a:spcBef>
              <a:buClr>
                <a:srgbClr val="000000"/>
              </a:buClr>
              <a:buSzPct val="100000"/>
              <a:buFont typeface="Times New Roman" panose="02020603050405020304" pitchFamily="18" charset="0"/>
              <a:buNone/>
            </a:pPr>
            <a:r>
              <a:rPr lang="fr-FR" altLang="fr-FR" sz="2400" b="1" dirty="0">
                <a:latin typeface="Corbel" panose="020B0503020204020204" pitchFamily="34" charset="0"/>
                <a:cs typeface="Arial" panose="020B0604020202020204" pitchFamily="34" charset="0"/>
              </a:rPr>
              <a:t>Nous avons donc demandé l’autorisation à Madame M. pour transmettre ces deux documents. </a:t>
            </a:r>
          </a:p>
          <a:p>
            <a:pPr algn="just" eaLnBrk="1" hangingPunct="1">
              <a:spcBef>
                <a:spcPct val="50000"/>
              </a:spcBef>
              <a:buClr>
                <a:srgbClr val="000000"/>
              </a:buClr>
              <a:buSzPct val="100000"/>
              <a:buFont typeface="Times New Roman" panose="02020603050405020304" pitchFamily="18" charset="0"/>
              <a:buNone/>
            </a:pPr>
            <a:endParaRPr lang="fr-FR" altLang="fr-FR" sz="2400" b="1" dirty="0">
              <a:latin typeface="Corbel" panose="020B0503020204020204" pitchFamily="34" charset="0"/>
              <a:cs typeface="Arial" panose="020B0604020202020204" pitchFamily="34" charset="0"/>
            </a:endParaRPr>
          </a:p>
          <a:p>
            <a:pPr algn="just" eaLnBrk="1" hangingPunct="1">
              <a:spcBef>
                <a:spcPct val="50000"/>
              </a:spcBef>
              <a:buClr>
                <a:srgbClr val="000000"/>
              </a:buClr>
              <a:buSzPct val="100000"/>
              <a:buFont typeface="Times New Roman" panose="02020603050405020304" pitchFamily="18" charset="0"/>
              <a:buNone/>
            </a:pPr>
            <a:r>
              <a:rPr lang="fr-FR" altLang="fr-FR" sz="2400" b="1" dirty="0">
                <a:latin typeface="Corbel" panose="020B0503020204020204" pitchFamily="34" charset="0"/>
                <a:cs typeface="Arial" panose="020B0604020202020204" pitchFamily="34" charset="0"/>
              </a:rPr>
              <a:t>Nous avons respecté le principe de « minimisation des données » et rendu illisible toutes les informations qui ne devraient pas intéresser </a:t>
            </a:r>
            <a:r>
              <a:rPr lang="fr-FR" altLang="fr-FR" sz="2400" b="1" dirty="0" err="1">
                <a:latin typeface="Corbel" panose="020B0503020204020204" pitchFamily="34" charset="0"/>
                <a:cs typeface="Arial" panose="020B0604020202020204" pitchFamily="34" charset="0"/>
              </a:rPr>
              <a:t>Sibelga</a:t>
            </a:r>
            <a:r>
              <a:rPr lang="fr-FR" altLang="fr-FR" sz="2400" b="1" dirty="0">
                <a:latin typeface="Corbel" panose="020B0503020204020204" pitchFamily="34" charset="0"/>
                <a:cs typeface="Arial" panose="020B0604020202020204" pitchFamily="34" charset="0"/>
              </a:rPr>
              <a:t>. Seules les données relatives aux consommations sont restées visibles. </a:t>
            </a:r>
          </a:p>
          <a:p>
            <a:pPr algn="just" eaLnBrk="1" hangingPunct="1">
              <a:spcBef>
                <a:spcPct val="50000"/>
              </a:spcBef>
              <a:buClr>
                <a:srgbClr val="000000"/>
              </a:buClr>
              <a:buSzPct val="100000"/>
              <a:buFont typeface="Times New Roman" panose="02020603050405020304" pitchFamily="18" charset="0"/>
              <a:buNone/>
            </a:pPr>
            <a:endParaRPr lang="fr-FR" altLang="fr-FR" sz="2400" u="sng" dirty="0">
              <a:latin typeface="Times New Roman" panose="02020603050405020304" pitchFamily="18" charset="0"/>
              <a:cs typeface="Arial" panose="020B0604020202020204"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3">
            <a:extLst>
              <a:ext uri="{FF2B5EF4-FFF2-40B4-BE49-F238E27FC236}">
                <a16:creationId xmlns:a16="http://schemas.microsoft.com/office/drawing/2014/main" id="{90FDD734-777F-4BBF-A3EF-5BC2F366B989}"/>
              </a:ext>
            </a:extLst>
          </p:cNvPr>
          <p:cNvSpPr txBox="1">
            <a:spLocks noChangeArrowheads="1"/>
          </p:cNvSpPr>
          <p:nvPr/>
        </p:nvSpPr>
        <p:spPr bwMode="auto">
          <a:xfrm>
            <a:off x="463826" y="705177"/>
            <a:ext cx="11264348"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p>
            <a:pPr eaLnBrk="1" hangingPunct="1">
              <a:spcBef>
                <a:spcPct val="50000"/>
              </a:spcBef>
              <a:buClr>
                <a:srgbClr val="000000"/>
              </a:buClr>
              <a:buSzPct val="100000"/>
              <a:buFont typeface="Times New Roman" panose="02020603050405020304" pitchFamily="18" charset="0"/>
              <a:buNone/>
            </a:pPr>
            <a:r>
              <a:rPr lang="fr-BE" altLang="fr-FR" sz="2400" b="1" dirty="0">
                <a:latin typeface="Corbel" panose="020B0503020204020204" pitchFamily="34" charset="0"/>
                <a:cs typeface="Times New Roman" panose="02020603050405020304" pitchFamily="18" charset="0"/>
              </a:rPr>
              <a:t>Nous avons transmis les documents à </a:t>
            </a:r>
            <a:r>
              <a:rPr lang="fr-BE" altLang="fr-FR" sz="2400" b="1" dirty="0" err="1">
                <a:latin typeface="Corbel" panose="020B0503020204020204" pitchFamily="34" charset="0"/>
                <a:cs typeface="Times New Roman" panose="02020603050405020304" pitchFamily="18" charset="0"/>
              </a:rPr>
              <a:t>Sibelga</a:t>
            </a:r>
            <a:r>
              <a:rPr lang="fr-BE" altLang="fr-FR" sz="2400" b="1" dirty="0">
                <a:latin typeface="Corbel" panose="020B0503020204020204" pitchFamily="34" charset="0"/>
                <a:cs typeface="Times New Roman" panose="02020603050405020304" pitchFamily="18" charset="0"/>
              </a:rPr>
              <a:t> en mettant en lumière les éléments suivants : </a:t>
            </a:r>
          </a:p>
          <a:p>
            <a:pPr eaLnBrk="1" hangingPunct="1">
              <a:spcBef>
                <a:spcPct val="50000"/>
              </a:spcBef>
              <a:buClr>
                <a:srgbClr val="000000"/>
              </a:buClr>
              <a:buSzPct val="100000"/>
              <a:buFont typeface="Times New Roman" panose="02020603050405020304" pitchFamily="18" charset="0"/>
              <a:buNone/>
            </a:pPr>
            <a:r>
              <a:rPr lang="fr-BE" altLang="fr-FR" sz="2400" b="1" dirty="0">
                <a:latin typeface="Corbel" panose="020B0503020204020204" pitchFamily="34" charset="0"/>
                <a:cs typeface="Times New Roman" panose="02020603050405020304" pitchFamily="18" charset="0"/>
              </a:rPr>
              <a:t>Le relevé du compteur du 14/06/2019 fait apparaitre un index tout a fait en concordance avec les précédentes consommations annuelles. Ceci prouverait que la manipulation reprochée à Madame n’a pas eu lieu avant le 14/06/2019 et qu’il n’y a pas lieu de calculer la facture à partir du 03/12/2018. </a:t>
            </a:r>
          </a:p>
          <a:p>
            <a:pPr eaLnBrk="1" hangingPunct="1">
              <a:spcBef>
                <a:spcPct val="50000"/>
              </a:spcBef>
              <a:buClr>
                <a:srgbClr val="000000"/>
              </a:buClr>
              <a:buSzPct val="100000"/>
              <a:buFont typeface="Times New Roman" panose="02020603050405020304" pitchFamily="18" charset="0"/>
              <a:buNone/>
            </a:pPr>
            <a:endParaRPr lang="fr-BE" altLang="fr-FR" sz="2400" b="1" dirty="0">
              <a:latin typeface="Corbel" panose="020B0503020204020204" pitchFamily="34" charset="0"/>
              <a:cs typeface="Times New Roman" panose="02020603050405020304" pitchFamily="18" charset="0"/>
            </a:endParaRPr>
          </a:p>
          <a:p>
            <a:pPr eaLnBrk="1" hangingPunct="1">
              <a:spcBef>
                <a:spcPct val="50000"/>
              </a:spcBef>
              <a:buClr>
                <a:srgbClr val="000000"/>
              </a:buClr>
              <a:buSzPct val="100000"/>
              <a:buFont typeface="Times New Roman" panose="02020603050405020304" pitchFamily="18" charset="0"/>
              <a:buNone/>
            </a:pPr>
            <a:r>
              <a:rPr lang="fr-BE" altLang="fr-FR" sz="2400" b="1" dirty="0">
                <a:latin typeface="Corbel" panose="020B0503020204020204" pitchFamily="34" charset="0"/>
                <a:cs typeface="Times New Roman" panose="02020603050405020304" pitchFamily="18" charset="0"/>
              </a:rPr>
              <a:t>Nous avons sollicité un recalcul de la facture sur base de l’indexe communiqué et </a:t>
            </a:r>
            <a:r>
              <a:rPr lang="fr-BE" altLang="fr-FR" sz="2400" b="1" dirty="0" err="1">
                <a:latin typeface="Corbel" panose="020B0503020204020204" pitchFamily="34" charset="0"/>
                <a:cs typeface="Times New Roman" panose="02020603050405020304" pitchFamily="18" charset="0"/>
              </a:rPr>
              <a:t>Sibelga</a:t>
            </a:r>
            <a:r>
              <a:rPr lang="fr-BE" altLang="fr-FR" sz="2400" b="1" dirty="0">
                <a:latin typeface="Corbel" panose="020B0503020204020204" pitchFamily="34" charset="0"/>
                <a:cs typeface="Times New Roman" panose="02020603050405020304" pitchFamily="18" charset="0"/>
              </a:rPr>
              <a:t> a accédé à notre demande. </a:t>
            </a:r>
          </a:p>
          <a:p>
            <a:pPr eaLnBrk="1" hangingPunct="1">
              <a:spcBef>
                <a:spcPct val="50000"/>
              </a:spcBef>
              <a:buClr>
                <a:srgbClr val="000000"/>
              </a:buClr>
              <a:buSzPct val="100000"/>
              <a:buFont typeface="Times New Roman" panose="02020603050405020304" pitchFamily="18" charset="0"/>
              <a:buNone/>
            </a:pPr>
            <a:endParaRPr lang="fr-BE" altLang="fr-FR" sz="2400" b="1" dirty="0">
              <a:solidFill>
                <a:srgbClr val="C00000"/>
              </a:solidFill>
              <a:latin typeface="Corbel" panose="020B0503020204020204" pitchFamily="34" charset="0"/>
              <a:cs typeface="Times New Roman" panose="02020603050405020304" pitchFamily="18" charset="0"/>
            </a:endParaRPr>
          </a:p>
          <a:p>
            <a:pPr eaLnBrk="1" hangingPunct="1">
              <a:spcBef>
                <a:spcPct val="50000"/>
              </a:spcBef>
              <a:buClr>
                <a:srgbClr val="000000"/>
              </a:buClr>
              <a:buSzPct val="100000"/>
              <a:buFont typeface="Times New Roman" panose="02020603050405020304" pitchFamily="18" charset="0"/>
              <a:buNone/>
            </a:pPr>
            <a:r>
              <a:rPr lang="fr-BE" altLang="fr-FR" sz="2400" b="1" dirty="0">
                <a:solidFill>
                  <a:srgbClr val="C00000"/>
                </a:solidFill>
                <a:latin typeface="Corbel" panose="020B0503020204020204" pitchFamily="34" charset="0"/>
                <a:cs typeface="Times New Roman" panose="02020603050405020304" pitchFamily="18" charset="0"/>
              </a:rPr>
              <a:t>Suite au recalcul, la facture initiale d’un montant de 4244,01 euros a été ramenée à un montant de 1808,52 euros.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7" y="544467"/>
            <a:ext cx="9750309" cy="1049235"/>
          </a:xfrm>
        </p:spPr>
        <p:txBody>
          <a:bodyPr>
            <a:normAutofit fontScale="90000"/>
          </a:bodyPr>
          <a:lstStyle/>
          <a:p>
            <a:pPr lvl="0"/>
            <a:r>
              <a:rPr lang="fr-BE" sz="4400" b="1" u="sng" dirty="0"/>
              <a:t>Une demande de RAD </a:t>
            </a:r>
            <a:br>
              <a:rPr lang="fr-BE" sz="4400" b="1" u="sng" dirty="0"/>
            </a:br>
            <a:r>
              <a:rPr lang="fr-BE" b="1" u="sng" dirty="0"/>
              <a:t>au SPF Finances</a:t>
            </a:r>
            <a:r>
              <a:rPr lang="fr-BE" dirty="0"/>
              <a:t/>
            </a:r>
            <a:br>
              <a:rPr lang="fr-BE" dirty="0"/>
            </a:br>
            <a:endParaRPr lang="fr-BE" dirty="0"/>
          </a:p>
        </p:txBody>
      </p:sp>
      <p:sp>
        <p:nvSpPr>
          <p:cNvPr id="3" name="Espace réservé du contenu 2"/>
          <p:cNvSpPr>
            <a:spLocks noGrp="1"/>
          </p:cNvSpPr>
          <p:nvPr>
            <p:ph idx="1"/>
          </p:nvPr>
        </p:nvSpPr>
        <p:spPr/>
        <p:txBody>
          <a:bodyPr/>
          <a:lstStyle/>
          <a:p>
            <a:pPr marL="0" lvl="0" indent="0">
              <a:buNone/>
            </a:pPr>
            <a:r>
              <a:rPr lang="fr-BE" dirty="0"/>
              <a:t>Une expérience du CPAS d’Uccle présentée par Patricia </a:t>
            </a:r>
            <a:r>
              <a:rPr lang="fr-BE" dirty="0" err="1"/>
              <a:t>Mandiangu</a:t>
            </a:r>
            <a:r>
              <a:rPr lang="fr-BE" dirty="0"/>
              <a:t> </a:t>
            </a:r>
            <a:r>
              <a:rPr lang="fr-BE" dirty="0" err="1"/>
              <a:t>Fundu</a:t>
            </a:r>
            <a:endParaRPr lang="fr-BE" dirty="0"/>
          </a:p>
          <a:p>
            <a:pPr marL="0" indent="0">
              <a:buNone/>
            </a:pPr>
            <a:endParaRPr lang="fr-BE" dirty="0"/>
          </a:p>
        </p:txBody>
      </p:sp>
      <p:sp>
        <p:nvSpPr>
          <p:cNvPr id="4" name="AutoShape 2" descr="SPF Finances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5" name="AutoShape 4" descr="SPF Finances |"/>
          <p:cNvSpPr>
            <a:spLocks noChangeAspect="1" noChangeArrowheads="1"/>
          </p:cNvSpPr>
          <p:nvPr/>
        </p:nvSpPr>
        <p:spPr bwMode="auto">
          <a:xfrm>
            <a:off x="1451577" y="8352235"/>
            <a:ext cx="277969" cy="27797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pic>
        <p:nvPicPr>
          <p:cNvPr id="2054" name="Picture 6" descr="Déclaration d&amp;#39;impôt: le SPF Finances vous aide — Less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4853" y="2851520"/>
            <a:ext cx="8691771" cy="3561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473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329184" y="292608"/>
            <a:ext cx="11643360" cy="1806868"/>
          </a:xfrm>
          <a:prstGeom prst="rect">
            <a:avLst/>
          </a:prstGeom>
        </p:spPr>
        <p:txBody>
          <a:bodyPr>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fr-FR" sz="4800" dirty="0" smtClean="0"/>
              <a:t>RAD : Procédure spécifique pour des problèmes structurels de paiement.</a:t>
            </a:r>
            <a:endParaRPr lang="fr-BE" sz="4800" dirty="0"/>
          </a:p>
        </p:txBody>
      </p:sp>
      <p:sp>
        <p:nvSpPr>
          <p:cNvPr id="5" name="Espace réservé du contenu 2"/>
          <p:cNvSpPr txBox="1">
            <a:spLocks/>
          </p:cNvSpPr>
          <p:nvPr/>
        </p:nvSpPr>
        <p:spPr>
          <a:xfrm>
            <a:off x="957286" y="4301732"/>
            <a:ext cx="9603275" cy="2556268"/>
          </a:xfrm>
          <a:prstGeom prst="rect">
            <a:avLst/>
          </a:prstGeom>
          <a:noFill/>
          <a:ln w="9525" cap="flat" cmpd="sng" algn="ctr">
            <a:noFill/>
            <a:prstDash val="solid"/>
          </a:ln>
        </p:spPr>
        <p:style>
          <a:lnRef idx="1">
            <a:schemeClr val="accent3"/>
          </a:lnRef>
          <a:fillRef idx="3">
            <a:schemeClr val="accent3"/>
          </a:fillRef>
          <a:effectRef idx="2">
            <a:schemeClr val="accent3"/>
          </a:effectRef>
          <a:fontRef idx="minor">
            <a:schemeClr val="lt1"/>
          </a:fontRef>
        </p:style>
        <p:txBody>
          <a:bodyPr>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lt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lt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lt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lt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lt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lt1"/>
                </a:solidFill>
                <a:effectLst/>
                <a:latin typeface="+mn-lt"/>
                <a:ea typeface="+mn-ea"/>
                <a:cs typeface="+mn-cs"/>
              </a:defRPr>
            </a:lvl9pPr>
          </a:lstStyle>
          <a:p>
            <a:pPr marL="0" indent="0">
              <a:buFont typeface="Arial" panose="020B0604020202020204" pitchFamily="34" charset="0"/>
              <a:buNone/>
            </a:pPr>
            <a:r>
              <a:rPr lang="fr-BE" sz="2800" b="1" u="sng" dirty="0" smtClean="0">
                <a:solidFill>
                  <a:schemeClr val="tx2"/>
                </a:solidFill>
              </a:rPr>
              <a:t>En cas d’Accord</a:t>
            </a:r>
            <a:endParaRPr lang="fr-BE" sz="2800" u="sng" dirty="0" smtClean="0">
              <a:solidFill>
                <a:schemeClr val="tx2"/>
              </a:solidFill>
            </a:endParaRPr>
          </a:p>
          <a:p>
            <a:pPr algn="just">
              <a:buFont typeface="Wingdings" panose="05000000000000000000" pitchFamily="2" charset="2"/>
              <a:buChar char="à"/>
            </a:pPr>
            <a:r>
              <a:rPr lang="fr-FR" sz="2800" smtClean="0">
                <a:solidFill>
                  <a:schemeClr val="tx1"/>
                </a:solidFill>
              </a:rPr>
              <a:t>Plan de paiement de max. </a:t>
            </a:r>
            <a:r>
              <a:rPr lang="fr-FR" sz="2800" dirty="0" smtClean="0">
                <a:solidFill>
                  <a:schemeClr val="tx1"/>
                </a:solidFill>
              </a:rPr>
              <a:t>60 mois</a:t>
            </a:r>
          </a:p>
          <a:p>
            <a:pPr algn="just">
              <a:buFont typeface="Wingdings" panose="05000000000000000000" pitchFamily="2" charset="2"/>
              <a:buChar char="à"/>
            </a:pPr>
            <a:r>
              <a:rPr lang="fr-FR" sz="2800" dirty="0" smtClean="0">
                <a:solidFill>
                  <a:schemeClr val="tx1"/>
                </a:solidFill>
              </a:rPr>
              <a:t>Une exonération totale ou partielle des intérêts de retard</a:t>
            </a:r>
          </a:p>
          <a:p>
            <a:pPr marL="0" indent="0">
              <a:buFont typeface="Arial" panose="020B0604020202020204" pitchFamily="34" charset="0"/>
              <a:buNone/>
            </a:pPr>
            <a:endParaRPr lang="fr-BE" smtClean="0"/>
          </a:p>
          <a:p>
            <a:pPr marL="0" indent="0">
              <a:buFont typeface="Arial" panose="020B0604020202020204" pitchFamily="34" charset="0"/>
              <a:buNone/>
            </a:pPr>
            <a:endParaRPr lang="fr-BE" dirty="0"/>
          </a:p>
        </p:txBody>
      </p:sp>
      <p:sp>
        <p:nvSpPr>
          <p:cNvPr id="6" name="Espace réservé du contenu 2"/>
          <p:cNvSpPr txBox="1">
            <a:spLocks/>
          </p:cNvSpPr>
          <p:nvPr/>
        </p:nvSpPr>
        <p:spPr>
          <a:xfrm>
            <a:off x="957286" y="2099476"/>
            <a:ext cx="9603275" cy="2556268"/>
          </a:xfrm>
          <a:prstGeom prst="rect">
            <a:avLst/>
          </a:prstGeom>
          <a:noFill/>
          <a:ln w="9525" cap="flat" cmpd="sng" algn="ctr">
            <a:noFill/>
            <a:prstDash val="solid"/>
          </a:ln>
        </p:spPr>
        <p:style>
          <a:lnRef idx="1">
            <a:schemeClr val="accent3"/>
          </a:lnRef>
          <a:fillRef idx="3">
            <a:schemeClr val="accent3"/>
          </a:fillRef>
          <a:effectRef idx="2">
            <a:schemeClr val="accent3"/>
          </a:effectRef>
          <a:fontRef idx="minor">
            <a:schemeClr val="lt1"/>
          </a:fontRef>
        </p:style>
        <p:txBody>
          <a:bodyPr>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lt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lt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lt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lt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lt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lt1"/>
                </a:solidFill>
                <a:effectLst/>
                <a:latin typeface="+mn-lt"/>
                <a:ea typeface="+mn-ea"/>
                <a:cs typeface="+mn-cs"/>
              </a:defRPr>
            </a:lvl9pPr>
          </a:lstStyle>
          <a:p>
            <a:pPr marL="0" indent="0">
              <a:buFont typeface="Arial" panose="020B0604020202020204" pitchFamily="34" charset="0"/>
              <a:buNone/>
            </a:pPr>
            <a:r>
              <a:rPr lang="fr-BE" sz="2800" b="1" u="sng" dirty="0" smtClean="0">
                <a:solidFill>
                  <a:schemeClr val="tx2"/>
                </a:solidFill>
              </a:rPr>
              <a:t>Conditions d’octroi du RAD</a:t>
            </a:r>
            <a:endParaRPr lang="fr-BE" sz="2800" u="sng" dirty="0" smtClean="0">
              <a:solidFill>
                <a:schemeClr val="tx2"/>
              </a:solidFill>
            </a:endParaRPr>
          </a:p>
          <a:p>
            <a:pPr marL="514350" indent="-514350">
              <a:buFont typeface="+mj-lt"/>
              <a:buAutoNum type="arabicPeriod"/>
            </a:pPr>
            <a:r>
              <a:rPr lang="fr-FR" sz="2800">
                <a:solidFill>
                  <a:schemeClr val="tx1"/>
                </a:solidFill>
              </a:rPr>
              <a:t>Les dettes sont principalement </a:t>
            </a:r>
            <a:r>
              <a:rPr lang="fr-FR" sz="2800" b="1">
                <a:solidFill>
                  <a:schemeClr val="tx1"/>
                </a:solidFill>
              </a:rPr>
              <a:t>vis-à-vis du SPF Finances</a:t>
            </a:r>
            <a:endParaRPr lang="fr-FR" sz="2800" b="1">
              <a:solidFill>
                <a:schemeClr val="tx1"/>
              </a:solidFill>
              <a:sym typeface="Wingdings" pitchFamily="2" charset="2"/>
            </a:endParaRPr>
          </a:p>
          <a:p>
            <a:pPr marL="514350" indent="-514350">
              <a:buFont typeface="+mj-lt"/>
              <a:buAutoNum type="arabicPeriod"/>
            </a:pPr>
            <a:r>
              <a:rPr lang="fr-FR" sz="2800" dirty="0">
                <a:solidFill>
                  <a:schemeClr val="tx1"/>
                </a:solidFill>
                <a:sym typeface="Wingdings" pitchFamily="2" charset="2"/>
              </a:rPr>
              <a:t>Refus P</a:t>
            </a:r>
            <a:r>
              <a:rPr lang="fr-FR" sz="2800" dirty="0">
                <a:solidFill>
                  <a:schemeClr val="tx1"/>
                </a:solidFill>
              </a:rPr>
              <a:t>lan de paiement de max 12 mois </a:t>
            </a:r>
          </a:p>
          <a:p>
            <a:pPr marL="0" indent="0">
              <a:buFont typeface="Arial" panose="020B0604020202020204" pitchFamily="34" charset="0"/>
              <a:buNone/>
            </a:pPr>
            <a:endParaRPr lang="fr-BE" smtClean="0"/>
          </a:p>
          <a:p>
            <a:pPr marL="0" indent="0">
              <a:buFont typeface="Arial" panose="020B0604020202020204" pitchFamily="34" charset="0"/>
              <a:buNone/>
            </a:pPr>
            <a:endParaRPr lang="fr-BE" dirty="0"/>
          </a:p>
        </p:txBody>
      </p:sp>
      <p:pic>
        <p:nvPicPr>
          <p:cNvPr id="7" name="Image 6"/>
          <p:cNvPicPr>
            <a:picLocks noChangeAspect="1"/>
          </p:cNvPicPr>
          <p:nvPr/>
        </p:nvPicPr>
        <p:blipFill>
          <a:blip r:embed="rId2" cstate="print"/>
          <a:stretch>
            <a:fillRect/>
          </a:stretch>
        </p:blipFill>
        <p:spPr>
          <a:xfrm>
            <a:off x="10743840" y="2200815"/>
            <a:ext cx="898440" cy="898440"/>
          </a:xfrm>
          <a:prstGeom prst="rect">
            <a:avLst/>
          </a:prstGeom>
          <a:ln>
            <a:noFill/>
          </a:ln>
          <a:effectLst>
            <a:outerShdw blurRad="292100" dist="139700" dir="2700000" algn="tl" rotWithShape="0">
              <a:srgbClr val="333333">
                <a:alpha val="65000"/>
              </a:srgbClr>
            </a:outerShdw>
          </a:effectLst>
        </p:spPr>
      </p:pic>
      <p:pic>
        <p:nvPicPr>
          <p:cNvPr id="8" name="Image 7"/>
          <p:cNvPicPr>
            <a:picLocks noChangeAspect="1"/>
          </p:cNvPicPr>
          <p:nvPr/>
        </p:nvPicPr>
        <p:blipFill>
          <a:blip r:embed="rId3" cstate="print"/>
          <a:stretch>
            <a:fillRect/>
          </a:stretch>
        </p:blipFill>
        <p:spPr>
          <a:xfrm>
            <a:off x="10560561" y="4761120"/>
            <a:ext cx="1264998" cy="10218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Moins 8"/>
          <p:cNvSpPr/>
          <p:nvPr/>
        </p:nvSpPr>
        <p:spPr>
          <a:xfrm>
            <a:off x="-707136" y="1732934"/>
            <a:ext cx="13776960" cy="19775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4185114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004218" y="2450235"/>
            <a:ext cx="8183563" cy="1050925"/>
          </a:xfrm>
        </p:spPr>
        <p:txBody>
          <a:bodyPr>
            <a:normAutofit fontScale="90000"/>
          </a:bodyPr>
          <a:lstStyle/>
          <a:p>
            <a:pPr algn="ctr"/>
            <a:r>
              <a:rPr lang="fr-BE" sz="6000" dirty="0"/>
              <a:t>Cas Pratique</a:t>
            </a:r>
            <a:r>
              <a:rPr lang="fr-BE" sz="3600" dirty="0"/>
              <a:t/>
            </a:r>
            <a:br>
              <a:rPr lang="fr-BE" sz="3600" dirty="0"/>
            </a:br>
            <a:endParaRPr lang="fr-BE" sz="3600" dirty="0"/>
          </a:p>
        </p:txBody>
      </p:sp>
    </p:spTree>
    <p:extLst>
      <p:ext uri="{BB962C8B-B14F-4D97-AF65-F5344CB8AC3E}">
        <p14:creationId xmlns:p14="http://schemas.microsoft.com/office/powerpoint/2010/main" val="22014863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86924" y="1330992"/>
            <a:ext cx="9603275" cy="1049235"/>
          </a:xfrm>
        </p:spPr>
        <p:txBody>
          <a:bodyPr>
            <a:normAutofit/>
          </a:bodyPr>
          <a:lstStyle/>
          <a:p>
            <a:r>
              <a:rPr lang="fr-FR" sz="2700" dirty="0"/>
              <a:t>Suivi par notre centre depuis de </a:t>
            </a:r>
            <a:r>
              <a:rPr lang="fr-BE" sz="2700" dirty="0"/>
              <a:t>05/02/2019</a:t>
            </a:r>
            <a:endParaRPr lang="fr-FR" dirty="0"/>
          </a:p>
        </p:txBody>
      </p:sp>
      <p:sp>
        <p:nvSpPr>
          <p:cNvPr id="3" name="Espace réservé du contenu 2"/>
          <p:cNvSpPr>
            <a:spLocks noGrp="1"/>
          </p:cNvSpPr>
          <p:nvPr>
            <p:ph idx="4294967295"/>
          </p:nvPr>
        </p:nvSpPr>
        <p:spPr>
          <a:xfrm>
            <a:off x="1468582" y="2040659"/>
            <a:ext cx="9272570" cy="3676649"/>
          </a:xfrm>
          <a:noFill/>
          <a:ln>
            <a:noFill/>
          </a:ln>
        </p:spPr>
        <p:style>
          <a:lnRef idx="3">
            <a:schemeClr val="lt1"/>
          </a:lnRef>
          <a:fillRef idx="1">
            <a:schemeClr val="accent3"/>
          </a:fillRef>
          <a:effectRef idx="1">
            <a:schemeClr val="accent3"/>
          </a:effectRef>
          <a:fontRef idx="minor">
            <a:schemeClr val="lt1"/>
          </a:fontRef>
        </p:style>
        <p:txBody>
          <a:bodyPr>
            <a:noAutofit/>
          </a:bodyPr>
          <a:lstStyle/>
          <a:p>
            <a:pPr>
              <a:buFont typeface="Wingdings" pitchFamily="2" charset="2"/>
              <a:buChar char="Ø"/>
            </a:pPr>
            <a:r>
              <a:rPr lang="fr-FR" sz="2800" dirty="0">
                <a:solidFill>
                  <a:schemeClr val="tx1"/>
                </a:solidFill>
              </a:rPr>
              <a:t>Homme divorcé 52 ans </a:t>
            </a:r>
          </a:p>
          <a:p>
            <a:pPr>
              <a:buFont typeface="Wingdings" pitchFamily="2" charset="2"/>
              <a:buChar char="Ø"/>
            </a:pPr>
            <a:r>
              <a:rPr lang="fr-BE" sz="2800" dirty="0" smtClean="0">
                <a:solidFill>
                  <a:schemeClr val="tx1"/>
                </a:solidFill>
              </a:rPr>
              <a:t>Père </a:t>
            </a:r>
            <a:r>
              <a:rPr lang="fr-BE" sz="2800" dirty="0">
                <a:solidFill>
                  <a:schemeClr val="tx1"/>
                </a:solidFill>
              </a:rPr>
              <a:t>de deux enfants majeurs qui vivent avec lui, 1 semaine sur 2 dans un logement situé sur la commune d’Uccle. </a:t>
            </a:r>
            <a:endParaRPr lang="fr-BE" sz="2800" dirty="0" smtClean="0">
              <a:solidFill>
                <a:schemeClr val="tx1"/>
              </a:solidFill>
            </a:endParaRPr>
          </a:p>
          <a:p>
            <a:pPr>
              <a:buFont typeface="Wingdings" pitchFamily="2" charset="2"/>
              <a:buChar char="Ø"/>
            </a:pPr>
            <a:r>
              <a:rPr lang="fr-BE" sz="2800" dirty="0" smtClean="0">
                <a:solidFill>
                  <a:schemeClr val="tx1"/>
                </a:solidFill>
              </a:rPr>
              <a:t>Dette </a:t>
            </a:r>
            <a:r>
              <a:rPr lang="fr-BE" sz="2800" dirty="0">
                <a:solidFill>
                  <a:schemeClr val="tx1"/>
                </a:solidFill>
              </a:rPr>
              <a:t>de 6.861,53 euros </a:t>
            </a:r>
            <a:r>
              <a:rPr lang="fr-BE" sz="2800" dirty="0" smtClean="0">
                <a:solidFill>
                  <a:schemeClr val="tx1"/>
                </a:solidFill>
              </a:rPr>
              <a:t>(IPP)</a:t>
            </a:r>
          </a:p>
          <a:p>
            <a:pPr>
              <a:buFont typeface="Wingdings" pitchFamily="2" charset="2"/>
              <a:buChar char="Ø"/>
            </a:pPr>
            <a:r>
              <a:rPr lang="fr-BE" sz="2800" dirty="0" smtClean="0">
                <a:solidFill>
                  <a:schemeClr val="tx1"/>
                </a:solidFill>
              </a:rPr>
              <a:t>Refus </a:t>
            </a:r>
            <a:r>
              <a:rPr lang="fr-BE" sz="2800" dirty="0">
                <a:solidFill>
                  <a:schemeClr val="tx1"/>
                </a:solidFill>
              </a:rPr>
              <a:t>du plan de paiement à l’amiable</a:t>
            </a:r>
          </a:p>
          <a:p>
            <a:pPr>
              <a:buNone/>
            </a:pPr>
            <a:endParaRPr lang="fr-FR" sz="2800" dirty="0">
              <a:solidFill>
                <a:schemeClr val="tx1"/>
              </a:solidFill>
            </a:endParaRPr>
          </a:p>
          <a:p>
            <a:pPr>
              <a:buNone/>
            </a:pPr>
            <a:endParaRPr lang="fr-FR" sz="2800" dirty="0"/>
          </a:p>
          <a:p>
            <a:pPr>
              <a:buNone/>
            </a:pPr>
            <a:endParaRPr lang="fr-FR" sz="2800" dirty="0"/>
          </a:p>
        </p:txBody>
      </p:sp>
      <p:sp>
        <p:nvSpPr>
          <p:cNvPr id="4" name="AutoShape 2" descr="👍🏾 Pouce Vers Le Haut : Peau Mate Emoji"/>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pic>
        <p:nvPicPr>
          <p:cNvPr id="7" name="Image 6"/>
          <p:cNvPicPr>
            <a:picLocks noChangeAspect="1"/>
          </p:cNvPicPr>
          <p:nvPr/>
        </p:nvPicPr>
        <p:blipFill>
          <a:blip r:embed="rId2" cstate="print"/>
          <a:stretch>
            <a:fillRect/>
          </a:stretch>
        </p:blipFill>
        <p:spPr>
          <a:xfrm>
            <a:off x="9076229" y="939226"/>
            <a:ext cx="783531" cy="7835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339864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126836" y="206934"/>
            <a:ext cx="9439564" cy="5275263"/>
          </a:xfrm>
          <a:ln>
            <a:solidFill>
              <a:srgbClr val="747474"/>
            </a:solidFill>
          </a:ln>
        </p:spPr>
        <p:txBody>
          <a:bodyPr>
            <a:normAutofit/>
          </a:bodyPr>
          <a:lstStyle/>
          <a:p>
            <a:pPr marL="0" indent="0">
              <a:buNone/>
            </a:pPr>
            <a:endParaRPr lang="fr-BE" sz="2400" b="1" dirty="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endParaRPr>
          </a:p>
          <a:p>
            <a:pPr marL="0" indent="0">
              <a:buNone/>
            </a:pPr>
            <a:r>
              <a:rPr lang="fr-BE" sz="2400" b="1" dirty="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rPr>
              <a:t>IDENTIFICATION </a:t>
            </a:r>
          </a:p>
          <a:p>
            <a:pPr marL="0" indent="0">
              <a:buNone/>
            </a:pPr>
            <a:r>
              <a:rPr lang="en-US" sz="2400" dirty="0"/>
              <a:t>Nom et </a:t>
            </a:r>
            <a:r>
              <a:rPr lang="en-US" sz="2400" dirty="0" err="1"/>
              <a:t>Prénom</a:t>
            </a:r>
            <a:r>
              <a:rPr lang="en-US" sz="2400" dirty="0"/>
              <a:t>/ NN /</a:t>
            </a:r>
            <a:r>
              <a:rPr lang="en-US" sz="2400" dirty="0" err="1"/>
              <a:t>Numéro</a:t>
            </a:r>
            <a:r>
              <a:rPr lang="en-US" sz="2400" dirty="0"/>
              <a:t> </a:t>
            </a:r>
            <a:r>
              <a:rPr lang="en-US" sz="2400" dirty="0" err="1"/>
              <a:t>d’entreprise</a:t>
            </a:r>
            <a:r>
              <a:rPr lang="en-US" sz="2400" dirty="0"/>
              <a:t> (si </a:t>
            </a:r>
            <a:r>
              <a:rPr lang="en-US" sz="2400" dirty="0" err="1"/>
              <a:t>d’application</a:t>
            </a:r>
            <a:r>
              <a:rPr lang="en-US" sz="2400" dirty="0"/>
              <a:t>)/ </a:t>
            </a:r>
            <a:r>
              <a:rPr lang="en-US" sz="2400" dirty="0" err="1"/>
              <a:t>Etat</a:t>
            </a:r>
            <a:r>
              <a:rPr lang="en-US" sz="2400" dirty="0"/>
              <a:t> Civil</a:t>
            </a:r>
          </a:p>
          <a:p>
            <a:pPr marL="0" indent="0">
              <a:buNone/>
            </a:pPr>
            <a:r>
              <a:rPr lang="en-US" sz="2400" b="1" dirty="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rPr>
              <a:t>DONNÉES DE CONTACT</a:t>
            </a:r>
          </a:p>
          <a:p>
            <a:pPr marL="0" indent="0">
              <a:buNone/>
            </a:pPr>
            <a:r>
              <a:rPr lang="en-US" sz="2400" dirty="0" err="1"/>
              <a:t>Gsm</a:t>
            </a:r>
            <a:r>
              <a:rPr lang="en-US" sz="2400" dirty="0"/>
              <a:t>/</a:t>
            </a:r>
            <a:r>
              <a:rPr lang="en-US" sz="2400" dirty="0" err="1"/>
              <a:t>Adresse</a:t>
            </a:r>
            <a:r>
              <a:rPr lang="en-US" sz="2400" dirty="0"/>
              <a:t> mail</a:t>
            </a:r>
          </a:p>
          <a:p>
            <a:pPr marL="0" indent="0">
              <a:buNone/>
            </a:pPr>
            <a:r>
              <a:rPr lang="fr-BE" sz="2400" b="1" dirty="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rPr>
              <a:t>UNE REQUETE POUR OBTENIR UN RADINTRODUIT </a:t>
            </a:r>
          </a:p>
          <a:p>
            <a:pPr marL="0" indent="0">
              <a:buNone/>
            </a:pPr>
            <a:endParaRPr lang="fr-BE" dirty="0"/>
          </a:p>
        </p:txBody>
      </p:sp>
      <p:graphicFrame>
        <p:nvGraphicFramePr>
          <p:cNvPr id="4" name="Tableau 3"/>
          <p:cNvGraphicFramePr>
            <a:graphicFrameLocks noGrp="1"/>
          </p:cNvGraphicFramePr>
          <p:nvPr>
            <p:extLst/>
          </p:nvPr>
        </p:nvGraphicFramePr>
        <p:xfrm>
          <a:off x="1945330" y="3695390"/>
          <a:ext cx="6806565" cy="409330"/>
        </p:xfrm>
        <a:graphic>
          <a:graphicData uri="http://schemas.openxmlformats.org/drawingml/2006/table">
            <a:tbl>
              <a:tblPr firstRow="1" firstCol="1" lastRow="1" lastCol="1" bandRow="1" bandCol="1">
                <a:tableStyleId>{5C22544A-7EE6-4342-B048-85BDC9FD1C3A}</a:tableStyleId>
              </a:tblPr>
              <a:tblGrid>
                <a:gridCol w="2268855">
                  <a:extLst>
                    <a:ext uri="{9D8B030D-6E8A-4147-A177-3AD203B41FA5}">
                      <a16:colId xmlns:a16="http://schemas.microsoft.com/office/drawing/2014/main" val="20000"/>
                    </a:ext>
                  </a:extLst>
                </a:gridCol>
                <a:gridCol w="2268855">
                  <a:extLst>
                    <a:ext uri="{9D8B030D-6E8A-4147-A177-3AD203B41FA5}">
                      <a16:colId xmlns:a16="http://schemas.microsoft.com/office/drawing/2014/main" val="20001"/>
                    </a:ext>
                  </a:extLst>
                </a:gridCol>
                <a:gridCol w="2268855">
                  <a:extLst>
                    <a:ext uri="{9D8B030D-6E8A-4147-A177-3AD203B41FA5}">
                      <a16:colId xmlns:a16="http://schemas.microsoft.com/office/drawing/2014/main" val="20002"/>
                    </a:ext>
                  </a:extLst>
                </a:gridCol>
              </a:tblGrid>
              <a:tr h="409330">
                <a:tc>
                  <a:txBody>
                    <a:bodyPr/>
                    <a:lstStyle/>
                    <a:p>
                      <a:pPr marL="85725" algn="ctr">
                        <a:spcBef>
                          <a:spcPts val="150"/>
                        </a:spcBef>
                        <a:spcAft>
                          <a:spcPts val="0"/>
                        </a:spcAft>
                      </a:pPr>
                      <a:r>
                        <a:rPr lang="en-US" sz="1000" dirty="0">
                          <a:effectLst/>
                        </a:rPr>
                        <a:t>RÉFERENCE/NUMÉRO D’ARTICLE</a:t>
                      </a:r>
                      <a:endParaRPr lang="fr-BE" sz="1100" dirty="0">
                        <a:effectLst/>
                        <a:latin typeface="Arial" panose="020B0604020202020204" pitchFamily="34" charset="0"/>
                        <a:ea typeface="Arial" panose="020B0604020202020204" pitchFamily="34" charset="0"/>
                      </a:endParaRPr>
                    </a:p>
                  </a:txBody>
                  <a:tcPr marL="0" marR="0" marT="0" marB="0"/>
                </a:tc>
                <a:tc>
                  <a:txBody>
                    <a:bodyPr/>
                    <a:lstStyle/>
                    <a:p>
                      <a:pPr marL="410845" algn="ctr">
                        <a:spcBef>
                          <a:spcPts val="150"/>
                        </a:spcBef>
                        <a:spcAft>
                          <a:spcPts val="0"/>
                        </a:spcAft>
                      </a:pPr>
                      <a:r>
                        <a:rPr lang="en-US" sz="1000" dirty="0">
                          <a:effectLst/>
                        </a:rPr>
                        <a:t>NATURE DE LA DETTE</a:t>
                      </a:r>
                      <a:endParaRPr lang="fr-BE" sz="1100" dirty="0">
                        <a:effectLst/>
                        <a:latin typeface="Arial" panose="020B0604020202020204" pitchFamily="34" charset="0"/>
                        <a:ea typeface="Arial" panose="020B0604020202020204" pitchFamily="34" charset="0"/>
                      </a:endParaRPr>
                    </a:p>
                  </a:txBody>
                  <a:tcPr marL="0" marR="0" marT="0" marB="0"/>
                </a:tc>
                <a:tc>
                  <a:txBody>
                    <a:bodyPr/>
                    <a:lstStyle/>
                    <a:p>
                      <a:pPr marL="611505" algn="ctr">
                        <a:spcBef>
                          <a:spcPts val="150"/>
                        </a:spcBef>
                        <a:spcAft>
                          <a:spcPts val="0"/>
                        </a:spcAft>
                      </a:pPr>
                      <a:r>
                        <a:rPr lang="en-US" sz="1000" dirty="0">
                          <a:effectLst/>
                        </a:rPr>
                        <a:t>SOLDE (</a:t>
                      </a:r>
                      <a:r>
                        <a:rPr lang="en-US" sz="1000" dirty="0" err="1">
                          <a:effectLst/>
                        </a:rPr>
                        <a:t>si</a:t>
                      </a:r>
                      <a:r>
                        <a:rPr lang="en-US" sz="1000" dirty="0">
                          <a:effectLst/>
                        </a:rPr>
                        <a:t> </a:t>
                      </a:r>
                      <a:r>
                        <a:rPr lang="en-US" sz="1000" dirty="0" err="1">
                          <a:effectLst/>
                        </a:rPr>
                        <a:t>connu</a:t>
                      </a:r>
                      <a:r>
                        <a:rPr lang="en-US" sz="1000" dirty="0">
                          <a:effectLst/>
                        </a:rPr>
                        <a:t>)</a:t>
                      </a:r>
                      <a:endParaRPr lang="fr-BE" sz="11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0"/>
                  </a:ext>
                </a:extLst>
              </a:tr>
            </a:tbl>
          </a:graphicData>
        </a:graphic>
      </p:graphicFrame>
      <p:graphicFrame>
        <p:nvGraphicFramePr>
          <p:cNvPr id="5" name="Tableau 4"/>
          <p:cNvGraphicFramePr>
            <a:graphicFrameLocks noGrp="1"/>
          </p:cNvGraphicFramePr>
          <p:nvPr>
            <p:extLst/>
          </p:nvPr>
        </p:nvGraphicFramePr>
        <p:xfrm>
          <a:off x="1945330" y="4104720"/>
          <a:ext cx="6806565" cy="227640"/>
        </p:xfrm>
        <a:graphic>
          <a:graphicData uri="http://schemas.openxmlformats.org/drawingml/2006/table">
            <a:tbl>
              <a:tblPr firstRow="1" firstCol="1" lastRow="1" lastCol="1" bandRow="1" bandCol="1">
                <a:tableStyleId>{5C22544A-7EE6-4342-B048-85BDC9FD1C3A}</a:tableStyleId>
              </a:tblPr>
              <a:tblGrid>
                <a:gridCol w="2268855">
                  <a:extLst>
                    <a:ext uri="{9D8B030D-6E8A-4147-A177-3AD203B41FA5}">
                      <a16:colId xmlns:a16="http://schemas.microsoft.com/office/drawing/2014/main" val="20000"/>
                    </a:ext>
                  </a:extLst>
                </a:gridCol>
                <a:gridCol w="2268855">
                  <a:extLst>
                    <a:ext uri="{9D8B030D-6E8A-4147-A177-3AD203B41FA5}">
                      <a16:colId xmlns:a16="http://schemas.microsoft.com/office/drawing/2014/main" val="20001"/>
                    </a:ext>
                  </a:extLst>
                </a:gridCol>
                <a:gridCol w="2268855">
                  <a:extLst>
                    <a:ext uri="{9D8B030D-6E8A-4147-A177-3AD203B41FA5}">
                      <a16:colId xmlns:a16="http://schemas.microsoft.com/office/drawing/2014/main" val="20002"/>
                    </a:ext>
                  </a:extLst>
                </a:gridCol>
              </a:tblGrid>
              <a:tr h="227640">
                <a:tc>
                  <a:txBody>
                    <a:bodyPr/>
                    <a:lstStyle/>
                    <a:p>
                      <a:pPr>
                        <a:spcAft>
                          <a:spcPts val="0"/>
                        </a:spcAft>
                      </a:pPr>
                      <a:r>
                        <a:rPr lang="en-US" sz="900" dirty="0">
                          <a:effectLst/>
                        </a:rPr>
                        <a:t> </a:t>
                      </a:r>
                      <a:endParaRPr lang="fr-BE" sz="1100" dirty="0">
                        <a:effectLst/>
                        <a:latin typeface="Arial" panose="020B0604020202020204" pitchFamily="34" charset="0"/>
                        <a:ea typeface="Arial" panose="020B0604020202020204" pitchFamily="34" charset="0"/>
                      </a:endParaRPr>
                    </a:p>
                  </a:txBody>
                  <a:tcPr marL="0" marR="0" marT="0" marB="0">
                    <a:solidFill>
                      <a:srgbClr val="F9D8CC"/>
                    </a:solidFill>
                  </a:tcPr>
                </a:tc>
                <a:tc>
                  <a:txBody>
                    <a:bodyPr/>
                    <a:lstStyle/>
                    <a:p>
                      <a:pPr>
                        <a:spcAft>
                          <a:spcPts val="0"/>
                        </a:spcAft>
                      </a:pPr>
                      <a:r>
                        <a:rPr lang="en-US" sz="900" dirty="0">
                          <a:effectLst/>
                        </a:rPr>
                        <a:t> </a:t>
                      </a:r>
                      <a:endParaRPr lang="fr-BE" sz="1100" dirty="0">
                        <a:effectLst/>
                        <a:latin typeface="Arial" panose="020B0604020202020204" pitchFamily="34" charset="0"/>
                        <a:ea typeface="Arial" panose="020B0604020202020204" pitchFamily="34" charset="0"/>
                      </a:endParaRPr>
                    </a:p>
                  </a:txBody>
                  <a:tcPr marL="0" marR="0" marT="0" marB="0">
                    <a:solidFill>
                      <a:srgbClr val="F9D8CC"/>
                    </a:solidFill>
                  </a:tcPr>
                </a:tc>
                <a:tc>
                  <a:txBody>
                    <a:bodyPr/>
                    <a:lstStyle/>
                    <a:p>
                      <a:pPr>
                        <a:spcAft>
                          <a:spcPts val="0"/>
                        </a:spcAft>
                      </a:pPr>
                      <a:r>
                        <a:rPr lang="en-US" sz="900" dirty="0">
                          <a:effectLst/>
                        </a:rPr>
                        <a:t> </a:t>
                      </a:r>
                      <a:endParaRPr lang="fr-BE" sz="1100" dirty="0">
                        <a:effectLst/>
                        <a:latin typeface="Arial" panose="020B0604020202020204" pitchFamily="34" charset="0"/>
                        <a:ea typeface="Arial" panose="020B0604020202020204" pitchFamily="34" charset="0"/>
                      </a:endParaRPr>
                    </a:p>
                  </a:txBody>
                  <a:tcPr marL="0" marR="0" marT="0" marB="0">
                    <a:solidFill>
                      <a:srgbClr val="F9D8CC"/>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3108034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BE" dirty="0"/>
              <a:t>Motivations de la demande </a:t>
            </a:r>
            <a:endParaRPr lang="fr-FR" dirty="0"/>
          </a:p>
        </p:txBody>
      </p:sp>
    </p:spTree>
    <p:extLst>
      <p:ext uri="{BB962C8B-B14F-4D97-AF65-F5344CB8AC3E}">
        <p14:creationId xmlns:p14="http://schemas.microsoft.com/office/powerpoint/2010/main" val="30307337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177080" y="336651"/>
            <a:ext cx="9725893" cy="5757501"/>
          </a:xfrm>
          <a:noFill/>
          <a:ln>
            <a:noFill/>
          </a:ln>
        </p:spPr>
        <p:style>
          <a:lnRef idx="3">
            <a:schemeClr val="lt1"/>
          </a:lnRef>
          <a:fillRef idx="1">
            <a:schemeClr val="accent3"/>
          </a:fillRef>
          <a:effectRef idx="1">
            <a:schemeClr val="accent3"/>
          </a:effectRef>
          <a:fontRef idx="minor">
            <a:schemeClr val="lt1"/>
          </a:fontRef>
        </p:style>
        <p:txBody>
          <a:bodyPr>
            <a:normAutofit lnSpcReduction="10000"/>
          </a:bodyPr>
          <a:lstStyle/>
          <a:p>
            <a:pPr>
              <a:buFont typeface="Wingdings" pitchFamily="2" charset="2"/>
              <a:buChar char="ü"/>
            </a:pPr>
            <a:endParaRPr lang="fr-BE" sz="3200" dirty="0">
              <a:solidFill>
                <a:schemeClr val="tx1"/>
              </a:solidFill>
            </a:endParaRPr>
          </a:p>
          <a:p>
            <a:pPr>
              <a:buFont typeface="Wingdings" pitchFamily="2" charset="2"/>
              <a:buChar char="ü"/>
            </a:pPr>
            <a:r>
              <a:rPr lang="fr-BE" sz="3200" dirty="0">
                <a:solidFill>
                  <a:schemeClr val="tx1"/>
                </a:solidFill>
              </a:rPr>
              <a:t>Faillite au 07/01/2019 de la SA</a:t>
            </a:r>
          </a:p>
          <a:p>
            <a:pPr>
              <a:buFont typeface="Wingdings" pitchFamily="2" charset="2"/>
              <a:buChar char="ü"/>
            </a:pPr>
            <a:r>
              <a:rPr lang="fr-BE" sz="3200" dirty="0">
                <a:solidFill>
                  <a:schemeClr val="tx1"/>
                </a:solidFill>
              </a:rPr>
              <a:t>Perte de l’intégralité de son patrimoine et ses possessions. </a:t>
            </a:r>
          </a:p>
          <a:p>
            <a:pPr>
              <a:buFont typeface="Wingdings" pitchFamily="2" charset="2"/>
              <a:buChar char="ü"/>
            </a:pPr>
            <a:r>
              <a:rPr lang="fr-BE" sz="3200" dirty="0">
                <a:solidFill>
                  <a:schemeClr val="tx1"/>
                </a:solidFill>
              </a:rPr>
              <a:t>Déménagé chez ses </a:t>
            </a:r>
            <a:r>
              <a:rPr lang="fr-BE" sz="3200" dirty="0" smtClean="0">
                <a:solidFill>
                  <a:schemeClr val="tx1"/>
                </a:solidFill>
              </a:rPr>
              <a:t>parents</a:t>
            </a:r>
          </a:p>
          <a:p>
            <a:pPr>
              <a:buFont typeface="Wingdings" pitchFamily="2" charset="2"/>
              <a:buChar char="ü"/>
            </a:pPr>
            <a:r>
              <a:rPr lang="fr-BE" sz="3200" dirty="0" smtClean="0">
                <a:solidFill>
                  <a:schemeClr val="tx1"/>
                </a:solidFill>
              </a:rPr>
              <a:t>Droit </a:t>
            </a:r>
            <a:r>
              <a:rPr lang="fr-BE" sz="3200" dirty="0">
                <a:solidFill>
                  <a:schemeClr val="tx1"/>
                </a:solidFill>
              </a:rPr>
              <a:t>passerelle de 1.270,00 euros de Février 2019  à  Janvier 2020.</a:t>
            </a:r>
          </a:p>
          <a:p>
            <a:pPr>
              <a:buFont typeface="Wingdings" pitchFamily="2" charset="2"/>
              <a:buChar char="ü"/>
            </a:pPr>
            <a:r>
              <a:rPr lang="fr-BE" sz="3200" dirty="0" smtClean="0">
                <a:solidFill>
                  <a:schemeClr val="tx1"/>
                </a:solidFill>
              </a:rPr>
              <a:t>Assumer </a:t>
            </a:r>
            <a:r>
              <a:rPr lang="fr-BE" sz="3200" dirty="0">
                <a:solidFill>
                  <a:schemeClr val="tx1"/>
                </a:solidFill>
              </a:rPr>
              <a:t>ses charges courantes et de rembourser des dettes envers certains membres de sa famille.</a:t>
            </a:r>
          </a:p>
          <a:p>
            <a:pPr>
              <a:buFont typeface="Wingdings" pitchFamily="2" charset="2"/>
              <a:buChar char="ü"/>
            </a:pPr>
            <a:endParaRPr lang="fr-BE" sz="3200" dirty="0">
              <a:solidFill>
                <a:schemeClr val="tx1"/>
              </a:solidFill>
            </a:endParaRPr>
          </a:p>
        </p:txBody>
      </p:sp>
    </p:spTree>
    <p:extLst>
      <p:ext uri="{BB962C8B-B14F-4D97-AF65-F5344CB8AC3E}">
        <p14:creationId xmlns:p14="http://schemas.microsoft.com/office/powerpoint/2010/main" val="31033123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54724" y="1633572"/>
            <a:ext cx="8637073" cy="1894720"/>
          </a:xfrm>
        </p:spPr>
        <p:txBody>
          <a:bodyPr>
            <a:noAutofit/>
          </a:bodyPr>
          <a:lstStyle/>
          <a:p>
            <a:pPr lvl="0"/>
            <a:r>
              <a:rPr lang="fr-BE" sz="5400" dirty="0"/>
              <a:t>Proposition de Règlement de </a:t>
            </a:r>
            <a:r>
              <a:rPr lang="fr-BE" sz="5400" dirty="0" smtClean="0"/>
              <a:t>LA dette</a:t>
            </a:r>
            <a:endParaRPr lang="fr-FR" dirty="0"/>
          </a:p>
        </p:txBody>
      </p:sp>
      <p:sp>
        <p:nvSpPr>
          <p:cNvPr id="3" name="Sous-titre 2"/>
          <p:cNvSpPr>
            <a:spLocks noGrp="1"/>
          </p:cNvSpPr>
          <p:nvPr>
            <p:ph type="subTitle" idx="1"/>
          </p:nvPr>
        </p:nvSpPr>
        <p:spPr>
          <a:xfrm>
            <a:off x="6672064" y="4005064"/>
            <a:ext cx="3595936" cy="1152128"/>
          </a:xfrm>
        </p:spPr>
        <p:txBody>
          <a:bodyPr>
            <a:normAutofit fontScale="85000" lnSpcReduction="10000"/>
          </a:bodyPr>
          <a:lstStyle/>
          <a:p>
            <a:endParaRPr lang="fr-FR" dirty="0">
              <a:solidFill>
                <a:schemeClr val="accent1"/>
              </a:solidFill>
            </a:endParaRPr>
          </a:p>
          <a:p>
            <a:pPr>
              <a:spcBef>
                <a:spcPct val="0"/>
              </a:spcBef>
            </a:pPr>
            <a:r>
              <a:rPr lang="fr-FR" sz="2600" b="1" dirty="0">
                <a:solidFill>
                  <a:schemeClr val="accent1"/>
                </a:solidFill>
                <a:effectLst>
                  <a:outerShdw blurRad="38100" dist="38100" dir="2700000" algn="tl">
                    <a:srgbClr val="000000">
                      <a:alpha val="43137"/>
                    </a:srgbClr>
                  </a:outerShdw>
                </a:effectLst>
                <a:latin typeface="+mj-lt"/>
                <a:ea typeface="+mj-ea"/>
                <a:cs typeface="+mj-cs"/>
              </a:rPr>
              <a:t>120,00 euros par mois</a:t>
            </a:r>
          </a:p>
        </p:txBody>
      </p:sp>
    </p:spTree>
    <p:extLst>
      <p:ext uri="{BB962C8B-B14F-4D97-AF65-F5344CB8AC3E}">
        <p14:creationId xmlns:p14="http://schemas.microsoft.com/office/powerpoint/2010/main" val="2734816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91544" y="520731"/>
            <a:ext cx="8183880" cy="1051560"/>
          </a:xfrm>
          <a:noFill/>
          <a:ln>
            <a:noFill/>
          </a:ln>
        </p:spPr>
        <p:style>
          <a:lnRef idx="0">
            <a:schemeClr val="accent3"/>
          </a:lnRef>
          <a:fillRef idx="3">
            <a:schemeClr val="accent3"/>
          </a:fillRef>
          <a:effectRef idx="3">
            <a:schemeClr val="accent3"/>
          </a:effectRef>
          <a:fontRef idx="minor">
            <a:schemeClr val="lt1"/>
          </a:fontRef>
        </p:style>
        <p:txBody>
          <a:bodyPr>
            <a:normAutofit/>
          </a:bodyPr>
          <a:lstStyle/>
          <a:p>
            <a:r>
              <a:rPr lang="fr-BE" sz="4400" dirty="0">
                <a:solidFill>
                  <a:schemeClr val="tx1"/>
                </a:solidFill>
              </a:rPr>
              <a:t>Situation familiale</a:t>
            </a:r>
          </a:p>
        </p:txBody>
      </p:sp>
      <p:graphicFrame>
        <p:nvGraphicFramePr>
          <p:cNvPr id="7" name="Espace réservé du contenu 6"/>
          <p:cNvGraphicFramePr>
            <a:graphicFrameLocks noGrp="1"/>
          </p:cNvGraphicFramePr>
          <p:nvPr>
            <p:ph idx="1"/>
            <p:extLst/>
          </p:nvPr>
        </p:nvGraphicFramePr>
        <p:xfrm>
          <a:off x="1385455" y="2060850"/>
          <a:ext cx="8940801" cy="3711877"/>
        </p:xfrm>
        <a:graphic>
          <a:graphicData uri="http://schemas.openxmlformats.org/drawingml/2006/table">
            <a:tbl>
              <a:tblPr firstRow="1" firstCol="1" lastRow="1" lastCol="1" bandRow="1" bandCol="1">
                <a:tableStyleId>{5C22544A-7EE6-4342-B048-85BDC9FD1C3A}</a:tableStyleId>
              </a:tblPr>
              <a:tblGrid>
                <a:gridCol w="2980267">
                  <a:extLst>
                    <a:ext uri="{9D8B030D-6E8A-4147-A177-3AD203B41FA5}">
                      <a16:colId xmlns:a16="http://schemas.microsoft.com/office/drawing/2014/main" val="20000"/>
                    </a:ext>
                  </a:extLst>
                </a:gridCol>
                <a:gridCol w="2980267">
                  <a:extLst>
                    <a:ext uri="{9D8B030D-6E8A-4147-A177-3AD203B41FA5}">
                      <a16:colId xmlns:a16="http://schemas.microsoft.com/office/drawing/2014/main" val="20001"/>
                    </a:ext>
                  </a:extLst>
                </a:gridCol>
                <a:gridCol w="2980267">
                  <a:extLst>
                    <a:ext uri="{9D8B030D-6E8A-4147-A177-3AD203B41FA5}">
                      <a16:colId xmlns:a16="http://schemas.microsoft.com/office/drawing/2014/main" val="20002"/>
                    </a:ext>
                  </a:extLst>
                </a:gridCol>
              </a:tblGrid>
              <a:tr h="423566">
                <a:tc>
                  <a:txBody>
                    <a:bodyPr/>
                    <a:lstStyle/>
                    <a:p>
                      <a:pPr>
                        <a:spcAft>
                          <a:spcPts val="0"/>
                        </a:spcAft>
                      </a:pPr>
                      <a:r>
                        <a:rPr lang="en-US" sz="1400" dirty="0">
                          <a:effectLst/>
                        </a:rPr>
                        <a:t> </a:t>
                      </a:r>
                      <a:endParaRPr lang="fr-BE" sz="1800" dirty="0">
                        <a:effectLst/>
                        <a:latin typeface="Arial" panose="020B0604020202020204" pitchFamily="34" charset="0"/>
                        <a:ea typeface="Arial" panose="020B0604020202020204" pitchFamily="34" charset="0"/>
                      </a:endParaRPr>
                    </a:p>
                  </a:txBody>
                  <a:tcPr marL="0" marR="0" marT="0" marB="0"/>
                </a:tc>
                <a:tc>
                  <a:txBody>
                    <a:bodyPr/>
                    <a:lstStyle/>
                    <a:p>
                      <a:pPr marL="744220" marR="752475" algn="ctr">
                        <a:spcBef>
                          <a:spcPts val="165"/>
                        </a:spcBef>
                        <a:spcAft>
                          <a:spcPts val="0"/>
                        </a:spcAft>
                      </a:pPr>
                      <a:r>
                        <a:rPr lang="en-US" sz="1400">
                          <a:effectLst/>
                        </a:rPr>
                        <a:t>Requérant 1</a:t>
                      </a:r>
                      <a:endParaRPr lang="fr-BE" sz="1800">
                        <a:effectLst/>
                        <a:latin typeface="Arial" panose="020B0604020202020204" pitchFamily="34" charset="0"/>
                        <a:ea typeface="Arial" panose="020B0604020202020204" pitchFamily="34" charset="0"/>
                      </a:endParaRPr>
                    </a:p>
                  </a:txBody>
                  <a:tcPr marL="0" marR="0" marT="0" marB="0"/>
                </a:tc>
                <a:tc>
                  <a:txBody>
                    <a:bodyPr/>
                    <a:lstStyle/>
                    <a:p>
                      <a:pPr marL="744220" marR="752475" algn="ctr">
                        <a:spcBef>
                          <a:spcPts val="165"/>
                        </a:spcBef>
                        <a:spcAft>
                          <a:spcPts val="0"/>
                        </a:spcAft>
                      </a:pPr>
                      <a:r>
                        <a:rPr lang="en-US" sz="1400">
                          <a:effectLst/>
                        </a:rPr>
                        <a:t>Requérant 2</a:t>
                      </a:r>
                      <a:endParaRPr lang="fr-BE" sz="18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0"/>
                  </a:ext>
                </a:extLst>
              </a:tr>
              <a:tr h="821856">
                <a:tc>
                  <a:txBody>
                    <a:bodyPr/>
                    <a:lstStyle/>
                    <a:p>
                      <a:pPr marL="18415">
                        <a:spcBef>
                          <a:spcPts val="150"/>
                        </a:spcBef>
                        <a:spcAft>
                          <a:spcPts val="0"/>
                        </a:spcAft>
                      </a:pPr>
                      <a:r>
                        <a:rPr lang="en-US" sz="1400" dirty="0" err="1">
                          <a:effectLst/>
                        </a:rPr>
                        <a:t>Isolé</a:t>
                      </a:r>
                      <a:r>
                        <a:rPr lang="en-US" sz="1400" dirty="0">
                          <a:effectLst/>
                        </a:rPr>
                        <a:t> / </a:t>
                      </a:r>
                      <a:r>
                        <a:rPr lang="en-US" sz="1400" dirty="0" err="1">
                          <a:effectLst/>
                        </a:rPr>
                        <a:t>marié</a:t>
                      </a:r>
                      <a:r>
                        <a:rPr lang="en-US" sz="1400" dirty="0">
                          <a:effectLst/>
                        </a:rPr>
                        <a:t> </a:t>
                      </a:r>
                      <a:r>
                        <a:rPr lang="en-US" sz="1400" dirty="0" err="1">
                          <a:effectLst/>
                        </a:rPr>
                        <a:t>ou</a:t>
                      </a:r>
                      <a:r>
                        <a:rPr lang="en-US" sz="1400" dirty="0">
                          <a:effectLst/>
                        </a:rPr>
                        <a:t> cohabitant?</a:t>
                      </a:r>
                      <a:endParaRPr lang="fr-BE" sz="1800" dirty="0">
                        <a:effectLst/>
                        <a:latin typeface="Arial" panose="020B0604020202020204" pitchFamily="34" charset="0"/>
                        <a:ea typeface="Arial" panose="020B0604020202020204" pitchFamily="34" charset="0"/>
                      </a:endParaRPr>
                    </a:p>
                  </a:txBody>
                  <a:tcPr marL="0" marR="0" marT="0" marB="0"/>
                </a:tc>
                <a:tc>
                  <a:txBody>
                    <a:bodyPr/>
                    <a:lstStyle/>
                    <a:p>
                      <a:pPr algn="ctr">
                        <a:spcAft>
                          <a:spcPts val="0"/>
                        </a:spcAft>
                      </a:pPr>
                      <a:endParaRPr lang="fr-BE" sz="1800" dirty="0">
                        <a:effectLst/>
                        <a:latin typeface="Arial" panose="020B0604020202020204" pitchFamily="34" charset="0"/>
                        <a:ea typeface="Arial" panose="020B0604020202020204" pitchFamily="34" charset="0"/>
                      </a:endParaRPr>
                    </a:p>
                    <a:p>
                      <a:pPr algn="ctr">
                        <a:spcAft>
                          <a:spcPts val="0"/>
                        </a:spcAft>
                      </a:pPr>
                      <a:r>
                        <a:rPr lang="fr-BE" sz="1400" kern="1200" dirty="0">
                          <a:solidFill>
                            <a:schemeClr val="dk1"/>
                          </a:solidFill>
                          <a:effectLst/>
                          <a:latin typeface="+mn-lt"/>
                          <a:ea typeface="+mn-ea"/>
                          <a:cs typeface="+mn-cs"/>
                        </a:rPr>
                        <a:t>Isolé</a:t>
                      </a:r>
                    </a:p>
                  </a:txBody>
                  <a:tcPr marL="0" marR="0" marT="0" marB="0">
                    <a:solidFill>
                      <a:schemeClr val="accent2">
                        <a:lumMod val="20000"/>
                        <a:lumOff val="80000"/>
                      </a:schemeClr>
                    </a:solidFill>
                  </a:tcPr>
                </a:tc>
                <a:tc>
                  <a:txBody>
                    <a:bodyPr/>
                    <a:lstStyle/>
                    <a:p>
                      <a:pPr>
                        <a:spcAft>
                          <a:spcPts val="0"/>
                        </a:spcAft>
                      </a:pPr>
                      <a:r>
                        <a:rPr lang="en-US" sz="1400" dirty="0">
                          <a:effectLst/>
                        </a:rPr>
                        <a:t> </a:t>
                      </a:r>
                      <a:endParaRPr lang="fr-BE" sz="18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1"/>
                  </a:ext>
                </a:extLst>
              </a:tr>
              <a:tr h="1482482">
                <a:tc>
                  <a:txBody>
                    <a:bodyPr/>
                    <a:lstStyle/>
                    <a:p>
                      <a:pPr marL="18415" marR="156210">
                        <a:lnSpc>
                          <a:spcPct val="108000"/>
                        </a:lnSpc>
                        <a:spcBef>
                          <a:spcPts val="150"/>
                        </a:spcBef>
                        <a:spcAft>
                          <a:spcPts val="0"/>
                        </a:spcAft>
                      </a:pPr>
                      <a:r>
                        <a:rPr lang="fr-BE" sz="1400">
                          <a:effectLst/>
                        </a:rPr>
                        <a:t>Avez-vous des enfants à charge ? </a:t>
                      </a:r>
                      <a:r>
                        <a:rPr lang="en-US" sz="1400">
                          <a:effectLst/>
                        </a:rPr>
                        <a:t>Si oui, combien ?</a:t>
                      </a:r>
                      <a:endParaRPr lang="fr-BE" sz="1800">
                        <a:effectLst/>
                        <a:latin typeface="Arial" panose="020B0604020202020204" pitchFamily="34" charset="0"/>
                        <a:ea typeface="Arial" panose="020B0604020202020204" pitchFamily="34" charset="0"/>
                      </a:endParaRPr>
                    </a:p>
                  </a:txBody>
                  <a:tcPr marL="0" marR="0" marT="0" marB="0"/>
                </a:tc>
                <a:tc>
                  <a:txBody>
                    <a:bodyPr/>
                    <a:lstStyle/>
                    <a:p>
                      <a:pPr algn="ctr">
                        <a:spcAft>
                          <a:spcPts val="0"/>
                        </a:spcAft>
                      </a:pPr>
                      <a:r>
                        <a:rPr lang="en-US" sz="1400" dirty="0" err="1">
                          <a:effectLst/>
                        </a:rPr>
                        <a:t>Oui</a:t>
                      </a:r>
                      <a:r>
                        <a:rPr lang="en-US" sz="1400" dirty="0">
                          <a:effectLst/>
                        </a:rPr>
                        <a:t>, </a:t>
                      </a:r>
                      <a:r>
                        <a:rPr lang="en-US" sz="1400" dirty="0" err="1">
                          <a:effectLst/>
                        </a:rPr>
                        <a:t>j’ai</a:t>
                      </a:r>
                      <a:r>
                        <a:rPr lang="en-US" sz="1400" dirty="0">
                          <a:effectLst/>
                        </a:rPr>
                        <a:t> </a:t>
                      </a:r>
                      <a:r>
                        <a:rPr lang="en-US" sz="1400" dirty="0" err="1">
                          <a:effectLst/>
                        </a:rPr>
                        <a:t>deux</a:t>
                      </a:r>
                      <a:r>
                        <a:rPr lang="en-US" sz="1400" dirty="0">
                          <a:effectLst/>
                        </a:rPr>
                        <a:t> </a:t>
                      </a:r>
                      <a:r>
                        <a:rPr lang="en-US" sz="1400" dirty="0" err="1">
                          <a:effectLst/>
                        </a:rPr>
                        <a:t>enfants</a:t>
                      </a:r>
                      <a:r>
                        <a:rPr lang="en-US" sz="1400" dirty="0">
                          <a:effectLst/>
                        </a:rPr>
                        <a:t> à mi-temps pour </a:t>
                      </a:r>
                      <a:r>
                        <a:rPr lang="en-US" sz="1400" dirty="0" err="1">
                          <a:effectLst/>
                        </a:rPr>
                        <a:t>lesquels</a:t>
                      </a:r>
                      <a:r>
                        <a:rPr lang="en-US" sz="1400" dirty="0">
                          <a:effectLst/>
                        </a:rPr>
                        <a:t> la </a:t>
                      </a:r>
                      <a:r>
                        <a:rPr lang="en-US" sz="1400" dirty="0" err="1">
                          <a:effectLst/>
                        </a:rPr>
                        <a:t>moitié</a:t>
                      </a:r>
                      <a:r>
                        <a:rPr lang="en-US" sz="1400" dirty="0">
                          <a:effectLst/>
                        </a:rPr>
                        <a:t> de </a:t>
                      </a:r>
                      <a:r>
                        <a:rPr lang="en-US" sz="1400" dirty="0" err="1">
                          <a:effectLst/>
                        </a:rPr>
                        <a:t>l’avantage</a:t>
                      </a:r>
                      <a:r>
                        <a:rPr lang="en-US" sz="1400" dirty="0">
                          <a:effectLst/>
                        </a:rPr>
                        <a:t> fiscal </a:t>
                      </a:r>
                      <a:r>
                        <a:rPr lang="en-US" sz="1400" dirty="0" err="1">
                          <a:effectLst/>
                        </a:rPr>
                        <a:t>lié</a:t>
                      </a:r>
                      <a:r>
                        <a:rPr lang="en-US" sz="1400" dirty="0">
                          <a:effectLst/>
                        </a:rPr>
                        <a:t> à la </a:t>
                      </a:r>
                      <a:r>
                        <a:rPr lang="en-US" sz="1400" dirty="0" err="1">
                          <a:effectLst/>
                        </a:rPr>
                        <a:t>garde</a:t>
                      </a:r>
                      <a:r>
                        <a:rPr lang="en-US" sz="1400" dirty="0">
                          <a:effectLst/>
                        </a:rPr>
                        <a:t> </a:t>
                      </a:r>
                      <a:r>
                        <a:rPr lang="en-US" sz="1400" dirty="0" err="1">
                          <a:effectLst/>
                        </a:rPr>
                        <a:t>alternée</a:t>
                      </a:r>
                      <a:r>
                        <a:rPr lang="en-US" sz="1400" dirty="0">
                          <a:effectLst/>
                        </a:rPr>
                        <a:t> </a:t>
                      </a:r>
                      <a:r>
                        <a:rPr lang="en-US" sz="1400" dirty="0" err="1">
                          <a:effectLst/>
                        </a:rPr>
                        <a:t>m’est</a:t>
                      </a:r>
                      <a:r>
                        <a:rPr lang="en-US" sz="1400" dirty="0">
                          <a:effectLst/>
                        </a:rPr>
                        <a:t> </a:t>
                      </a:r>
                      <a:r>
                        <a:rPr lang="en-US" sz="1400" dirty="0" err="1">
                          <a:effectLst/>
                        </a:rPr>
                        <a:t>accordé</a:t>
                      </a:r>
                      <a:r>
                        <a:rPr lang="en-US" sz="1400" dirty="0">
                          <a:effectLst/>
                        </a:rPr>
                        <a:t>. Le domicile fiscal des </a:t>
                      </a:r>
                      <a:r>
                        <a:rPr lang="en-US" sz="1400" dirty="0" err="1">
                          <a:effectLst/>
                        </a:rPr>
                        <a:t>enfants</a:t>
                      </a:r>
                      <a:r>
                        <a:rPr lang="en-US" sz="1400" dirty="0">
                          <a:effectLst/>
                        </a:rPr>
                        <a:t> </a:t>
                      </a:r>
                      <a:r>
                        <a:rPr lang="en-US" sz="1400" dirty="0" err="1">
                          <a:effectLst/>
                        </a:rPr>
                        <a:t>est</a:t>
                      </a:r>
                      <a:r>
                        <a:rPr lang="en-US" sz="1400" dirty="0">
                          <a:effectLst/>
                        </a:rPr>
                        <a:t> </a:t>
                      </a:r>
                      <a:r>
                        <a:rPr lang="en-US" sz="1400" dirty="0" err="1">
                          <a:effectLst/>
                        </a:rPr>
                        <a:t>officiellement</a:t>
                      </a:r>
                      <a:r>
                        <a:rPr lang="en-US" sz="1400" dirty="0">
                          <a:effectLst/>
                        </a:rPr>
                        <a:t> </a:t>
                      </a:r>
                      <a:r>
                        <a:rPr lang="en-US" sz="1400" dirty="0" err="1">
                          <a:effectLst/>
                        </a:rPr>
                        <a:t>enregistré</a:t>
                      </a:r>
                      <a:r>
                        <a:rPr lang="en-US" sz="1400" dirty="0">
                          <a:effectLst/>
                        </a:rPr>
                        <a:t> chez </a:t>
                      </a:r>
                      <a:r>
                        <a:rPr lang="en-US" sz="1400" dirty="0" err="1">
                          <a:effectLst/>
                        </a:rPr>
                        <a:t>leur</a:t>
                      </a:r>
                      <a:r>
                        <a:rPr lang="en-US" sz="1400" dirty="0">
                          <a:effectLst/>
                        </a:rPr>
                        <a:t> </a:t>
                      </a:r>
                      <a:r>
                        <a:rPr lang="en-US" sz="1400" dirty="0" err="1">
                          <a:effectLst/>
                        </a:rPr>
                        <a:t>mère</a:t>
                      </a:r>
                      <a:endParaRPr lang="fr-BE" sz="1800" dirty="0">
                        <a:effectLst/>
                        <a:latin typeface="Arial" panose="020B0604020202020204" pitchFamily="34" charset="0"/>
                        <a:ea typeface="Arial" panose="020B0604020202020204" pitchFamily="34" charset="0"/>
                      </a:endParaRPr>
                    </a:p>
                  </a:txBody>
                  <a:tcPr marL="0" marR="0" marT="0" marB="0" anchor="ctr">
                    <a:solidFill>
                      <a:schemeClr val="accent2">
                        <a:lumMod val="20000"/>
                        <a:lumOff val="80000"/>
                      </a:schemeClr>
                    </a:solidFill>
                  </a:tcPr>
                </a:tc>
                <a:tc>
                  <a:txBody>
                    <a:bodyPr/>
                    <a:lstStyle/>
                    <a:p>
                      <a:pPr>
                        <a:spcAft>
                          <a:spcPts val="0"/>
                        </a:spcAft>
                      </a:pPr>
                      <a:r>
                        <a:rPr lang="en-US" sz="1400" dirty="0">
                          <a:effectLst/>
                        </a:rPr>
                        <a:t> </a:t>
                      </a:r>
                      <a:endParaRPr lang="fr-BE" sz="18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2"/>
                  </a:ext>
                </a:extLst>
              </a:tr>
              <a:tr h="983973">
                <a:tc>
                  <a:txBody>
                    <a:bodyPr/>
                    <a:lstStyle/>
                    <a:p>
                      <a:pPr marL="18415" marR="139700">
                        <a:lnSpc>
                          <a:spcPts val="1250"/>
                        </a:lnSpc>
                        <a:spcBef>
                          <a:spcPts val="50"/>
                        </a:spcBef>
                        <a:spcAft>
                          <a:spcPts val="0"/>
                        </a:spcAft>
                      </a:pPr>
                      <a:r>
                        <a:rPr lang="fr-BE" sz="1400">
                          <a:effectLst/>
                        </a:rPr>
                        <a:t>D’autres personnes que ces enfants habitent-elles chez vous ? Si oui, combien et quel est le lien entre vous et cette (ces) personne(s) ?</a:t>
                      </a:r>
                      <a:endParaRPr lang="fr-BE" sz="1800">
                        <a:effectLst/>
                        <a:latin typeface="Arial" panose="020B0604020202020204" pitchFamily="34" charset="0"/>
                        <a:ea typeface="Arial" panose="020B0604020202020204" pitchFamily="34" charset="0"/>
                      </a:endParaRPr>
                    </a:p>
                  </a:txBody>
                  <a:tcPr marL="0" marR="0" marT="0" marB="0"/>
                </a:tc>
                <a:tc>
                  <a:txBody>
                    <a:bodyPr/>
                    <a:lstStyle/>
                    <a:p>
                      <a:pPr algn="ctr">
                        <a:spcAft>
                          <a:spcPts val="0"/>
                        </a:spcAft>
                      </a:pPr>
                      <a:endParaRPr lang="en-US" sz="1400" dirty="0">
                        <a:effectLst/>
                      </a:endParaRPr>
                    </a:p>
                    <a:p>
                      <a:pPr algn="ctr">
                        <a:spcAft>
                          <a:spcPts val="0"/>
                        </a:spcAft>
                      </a:pPr>
                      <a:endParaRPr lang="en-US" sz="1400" dirty="0">
                        <a:effectLst/>
                      </a:endParaRPr>
                    </a:p>
                    <a:p>
                      <a:pPr algn="ctr">
                        <a:spcAft>
                          <a:spcPts val="0"/>
                        </a:spcAft>
                      </a:pPr>
                      <a:r>
                        <a:rPr lang="en-US" sz="1400" b="0" dirty="0">
                          <a:solidFill>
                            <a:schemeClr val="tx1"/>
                          </a:solidFill>
                          <a:effectLst/>
                        </a:rPr>
                        <a:t>Non</a:t>
                      </a:r>
                      <a:endParaRPr lang="fr-BE" sz="1800" b="0" dirty="0">
                        <a:solidFill>
                          <a:schemeClr val="tx1"/>
                        </a:solidFill>
                        <a:effectLst/>
                        <a:latin typeface="Arial" panose="020B0604020202020204" pitchFamily="34" charset="0"/>
                        <a:ea typeface="Arial" panose="020B0604020202020204" pitchFamily="34" charset="0"/>
                      </a:endParaRPr>
                    </a:p>
                  </a:txBody>
                  <a:tcPr marL="0" marR="0" marT="0" marB="0">
                    <a:solidFill>
                      <a:schemeClr val="accent2">
                        <a:lumMod val="20000"/>
                        <a:lumOff val="80000"/>
                      </a:schemeClr>
                    </a:solidFill>
                  </a:tcPr>
                </a:tc>
                <a:tc>
                  <a:txBody>
                    <a:bodyPr/>
                    <a:lstStyle/>
                    <a:p>
                      <a:pPr>
                        <a:spcAft>
                          <a:spcPts val="0"/>
                        </a:spcAft>
                      </a:pPr>
                      <a:r>
                        <a:rPr lang="en-US" sz="1400" dirty="0">
                          <a:effectLst/>
                        </a:rPr>
                        <a:t> </a:t>
                      </a:r>
                      <a:endParaRPr lang="fr-BE" sz="18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392978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96976" y="980440"/>
            <a:ext cx="8183880" cy="1051560"/>
          </a:xfrm>
          <a:noFill/>
          <a:ln>
            <a:noFill/>
          </a:ln>
        </p:spPr>
        <p:style>
          <a:lnRef idx="1">
            <a:schemeClr val="accent3"/>
          </a:lnRef>
          <a:fillRef idx="3">
            <a:schemeClr val="accent3"/>
          </a:fillRef>
          <a:effectRef idx="2">
            <a:schemeClr val="accent3"/>
          </a:effectRef>
          <a:fontRef idx="minor">
            <a:schemeClr val="lt1"/>
          </a:fontRef>
        </p:style>
        <p:txBody>
          <a:bodyPr numCol="2">
            <a:normAutofit/>
          </a:bodyPr>
          <a:lstStyle/>
          <a:p>
            <a:r>
              <a:rPr lang="fr-BE" sz="4800" dirty="0">
                <a:solidFill>
                  <a:schemeClr val="tx1"/>
                </a:solidFill>
              </a:rPr>
              <a:t>Revenus</a:t>
            </a:r>
            <a:r>
              <a:rPr lang="fr-BE" sz="4400" dirty="0">
                <a:solidFill>
                  <a:schemeClr val="tx1"/>
                </a:solidFill>
              </a:rPr>
              <a:t>  </a:t>
            </a:r>
          </a:p>
        </p:txBody>
      </p:sp>
      <p:graphicFrame>
        <p:nvGraphicFramePr>
          <p:cNvPr id="4" name="Espace réservé du contenu 3"/>
          <p:cNvGraphicFramePr>
            <a:graphicFrameLocks noGrp="1"/>
          </p:cNvGraphicFramePr>
          <p:nvPr>
            <p:ph idx="1"/>
            <p:extLst/>
          </p:nvPr>
        </p:nvGraphicFramePr>
        <p:xfrm>
          <a:off x="1930400" y="2032000"/>
          <a:ext cx="8317032" cy="4119417"/>
        </p:xfrm>
        <a:graphic>
          <a:graphicData uri="http://schemas.openxmlformats.org/drawingml/2006/table">
            <a:tbl>
              <a:tblPr firstRow="1" firstCol="1" lastRow="1" lastCol="1" bandRow="1" bandCol="1">
                <a:tableStyleId>{5C22544A-7EE6-4342-B048-85BDC9FD1C3A}</a:tableStyleId>
              </a:tblPr>
              <a:tblGrid>
                <a:gridCol w="2772344">
                  <a:extLst>
                    <a:ext uri="{9D8B030D-6E8A-4147-A177-3AD203B41FA5}">
                      <a16:colId xmlns:a16="http://schemas.microsoft.com/office/drawing/2014/main" val="20000"/>
                    </a:ext>
                  </a:extLst>
                </a:gridCol>
                <a:gridCol w="2772344">
                  <a:extLst>
                    <a:ext uri="{9D8B030D-6E8A-4147-A177-3AD203B41FA5}">
                      <a16:colId xmlns:a16="http://schemas.microsoft.com/office/drawing/2014/main" val="20001"/>
                    </a:ext>
                  </a:extLst>
                </a:gridCol>
                <a:gridCol w="2772344">
                  <a:extLst>
                    <a:ext uri="{9D8B030D-6E8A-4147-A177-3AD203B41FA5}">
                      <a16:colId xmlns:a16="http://schemas.microsoft.com/office/drawing/2014/main" val="20002"/>
                    </a:ext>
                  </a:extLst>
                </a:gridCol>
              </a:tblGrid>
              <a:tr h="334799">
                <a:tc>
                  <a:txBody>
                    <a:bodyPr/>
                    <a:lstStyle/>
                    <a:p>
                      <a:pPr>
                        <a:spcAft>
                          <a:spcPts val="0"/>
                        </a:spcAft>
                      </a:pPr>
                      <a:r>
                        <a:rPr lang="en-US" sz="1000" dirty="0">
                          <a:effectLst/>
                        </a:rPr>
                        <a:t> </a:t>
                      </a:r>
                      <a:endParaRPr lang="fr-BE" sz="1100" dirty="0">
                        <a:effectLst/>
                        <a:latin typeface="Arial" panose="020B0604020202020204" pitchFamily="34" charset="0"/>
                        <a:ea typeface="Arial" panose="020B0604020202020204" pitchFamily="34" charset="0"/>
                      </a:endParaRPr>
                    </a:p>
                  </a:txBody>
                  <a:tcPr marL="0" marR="0" marT="0" marB="0"/>
                </a:tc>
                <a:tc>
                  <a:txBody>
                    <a:bodyPr/>
                    <a:lstStyle/>
                    <a:p>
                      <a:pPr marL="744220" marR="752475" algn="ctr">
                        <a:spcBef>
                          <a:spcPts val="165"/>
                        </a:spcBef>
                        <a:spcAft>
                          <a:spcPts val="0"/>
                        </a:spcAft>
                      </a:pPr>
                      <a:r>
                        <a:rPr lang="en-US" sz="1000" dirty="0" err="1">
                          <a:effectLst/>
                        </a:rPr>
                        <a:t>Requérant</a:t>
                      </a:r>
                      <a:r>
                        <a:rPr lang="en-US" sz="1000" dirty="0">
                          <a:effectLst/>
                        </a:rPr>
                        <a:t> 1</a:t>
                      </a:r>
                      <a:endParaRPr lang="fr-BE" sz="1100" dirty="0">
                        <a:effectLst/>
                        <a:latin typeface="Arial" panose="020B0604020202020204" pitchFamily="34" charset="0"/>
                        <a:ea typeface="Arial" panose="020B0604020202020204" pitchFamily="34" charset="0"/>
                      </a:endParaRPr>
                    </a:p>
                  </a:txBody>
                  <a:tcPr marL="0" marR="0" marT="0" marB="0"/>
                </a:tc>
                <a:tc>
                  <a:txBody>
                    <a:bodyPr/>
                    <a:lstStyle/>
                    <a:p>
                      <a:pPr marL="744220" marR="752475" algn="ctr">
                        <a:spcBef>
                          <a:spcPts val="165"/>
                        </a:spcBef>
                        <a:spcAft>
                          <a:spcPts val="0"/>
                        </a:spcAft>
                      </a:pPr>
                      <a:r>
                        <a:rPr lang="en-US" sz="1000">
                          <a:effectLst/>
                        </a:rPr>
                        <a:t>Requérant 2</a:t>
                      </a:r>
                      <a:endParaRPr lang="fr-BE"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0"/>
                  </a:ext>
                </a:extLst>
              </a:tr>
              <a:tr h="902561">
                <a:tc>
                  <a:txBody>
                    <a:bodyPr/>
                    <a:lstStyle/>
                    <a:p>
                      <a:pPr marL="18415">
                        <a:spcBef>
                          <a:spcPts val="150"/>
                        </a:spcBef>
                        <a:spcAft>
                          <a:spcPts val="0"/>
                        </a:spcAft>
                      </a:pPr>
                      <a:r>
                        <a:rPr lang="en-US" sz="1000" dirty="0" err="1">
                          <a:effectLst/>
                        </a:rPr>
                        <a:t>Salaire</a:t>
                      </a:r>
                      <a:r>
                        <a:rPr lang="en-US" sz="1000" dirty="0">
                          <a:effectLst/>
                        </a:rPr>
                        <a:t> </a:t>
                      </a:r>
                      <a:r>
                        <a:rPr lang="en-US" sz="1000" dirty="0" err="1">
                          <a:effectLst/>
                        </a:rPr>
                        <a:t>mensuel</a:t>
                      </a:r>
                      <a:r>
                        <a:rPr lang="en-US" sz="1000" dirty="0">
                          <a:effectLst/>
                        </a:rPr>
                        <a:t> net :</a:t>
                      </a:r>
                      <a:endParaRPr lang="fr-BE" sz="1100" dirty="0">
                        <a:effectLst/>
                        <a:latin typeface="Arial" panose="020B0604020202020204" pitchFamily="34" charset="0"/>
                        <a:ea typeface="Arial" panose="020B0604020202020204" pitchFamily="34" charset="0"/>
                      </a:endParaRPr>
                    </a:p>
                  </a:txBody>
                  <a:tcPr marL="0" marR="0" marT="0" marB="0"/>
                </a:tc>
                <a:tc>
                  <a:txBody>
                    <a:bodyPr/>
                    <a:lstStyle/>
                    <a:p>
                      <a:pPr algn="ctr">
                        <a:spcAft>
                          <a:spcPts val="0"/>
                        </a:spcAft>
                      </a:pPr>
                      <a:endParaRPr lang="en-US" sz="1000" dirty="0">
                        <a:effectLst/>
                      </a:endParaRPr>
                    </a:p>
                    <a:p>
                      <a:pPr algn="ctr">
                        <a:spcAft>
                          <a:spcPts val="0"/>
                        </a:spcAft>
                      </a:pPr>
                      <a:r>
                        <a:rPr lang="en-US" sz="1000" dirty="0">
                          <a:effectLst/>
                        </a:rPr>
                        <a:t>N.A.</a:t>
                      </a:r>
                      <a:endParaRPr lang="fr-BE" sz="1100" dirty="0">
                        <a:effectLst/>
                        <a:latin typeface="Arial" panose="020B0604020202020204" pitchFamily="34" charset="0"/>
                        <a:ea typeface="Arial" panose="020B0604020202020204" pitchFamily="34" charset="0"/>
                      </a:endParaRPr>
                    </a:p>
                  </a:txBody>
                  <a:tcPr marL="0" marR="0" marT="0" marB="0"/>
                </a:tc>
                <a:tc>
                  <a:txBody>
                    <a:bodyPr/>
                    <a:lstStyle/>
                    <a:p>
                      <a:pPr>
                        <a:spcAft>
                          <a:spcPts val="0"/>
                        </a:spcAft>
                      </a:pPr>
                      <a:r>
                        <a:rPr lang="en-US" sz="1000">
                          <a:effectLst/>
                        </a:rPr>
                        <a:t> </a:t>
                      </a:r>
                      <a:endParaRPr lang="fr-BE"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1"/>
                  </a:ext>
                </a:extLst>
              </a:tr>
              <a:tr h="902561">
                <a:tc>
                  <a:txBody>
                    <a:bodyPr/>
                    <a:lstStyle/>
                    <a:p>
                      <a:pPr marL="18415" marR="248285">
                        <a:lnSpc>
                          <a:spcPct val="108000"/>
                        </a:lnSpc>
                        <a:spcBef>
                          <a:spcPts val="150"/>
                        </a:spcBef>
                        <a:spcAft>
                          <a:spcPts val="0"/>
                        </a:spcAft>
                      </a:pPr>
                      <a:r>
                        <a:rPr lang="fr-BE" sz="1000" dirty="0">
                          <a:effectLst/>
                        </a:rPr>
                        <a:t>Pécule de vacances et prime de fin d’année :</a:t>
                      </a:r>
                      <a:endParaRPr lang="fr-BE" sz="1100" dirty="0">
                        <a:effectLst/>
                        <a:latin typeface="Arial" panose="020B0604020202020204" pitchFamily="34" charset="0"/>
                        <a:ea typeface="Arial" panose="020B0604020202020204" pitchFamily="34" charset="0"/>
                      </a:endParaRPr>
                    </a:p>
                  </a:txBody>
                  <a:tcPr marL="0" marR="0" marT="0" marB="0"/>
                </a:tc>
                <a:tc>
                  <a:txBody>
                    <a:bodyPr/>
                    <a:lstStyle/>
                    <a:p>
                      <a:pPr algn="ctr">
                        <a:spcAft>
                          <a:spcPts val="0"/>
                        </a:spcAft>
                      </a:pPr>
                      <a:endParaRPr lang="en-US" sz="1000" dirty="0">
                        <a:effectLst/>
                      </a:endParaRPr>
                    </a:p>
                    <a:p>
                      <a:pPr algn="ctr">
                        <a:spcAft>
                          <a:spcPts val="0"/>
                        </a:spcAft>
                      </a:pPr>
                      <a:r>
                        <a:rPr lang="en-US" sz="1000" dirty="0">
                          <a:effectLst/>
                        </a:rPr>
                        <a:t>N.A</a:t>
                      </a:r>
                      <a:endParaRPr lang="fr-BE" sz="1100" dirty="0">
                        <a:effectLst/>
                        <a:latin typeface="Arial" panose="020B0604020202020204" pitchFamily="34" charset="0"/>
                        <a:ea typeface="Arial" panose="020B0604020202020204" pitchFamily="34" charset="0"/>
                      </a:endParaRPr>
                    </a:p>
                  </a:txBody>
                  <a:tcPr marL="0" marR="0" marT="0" marB="0"/>
                </a:tc>
                <a:tc>
                  <a:txBody>
                    <a:bodyPr/>
                    <a:lstStyle/>
                    <a:p>
                      <a:pPr>
                        <a:spcAft>
                          <a:spcPts val="0"/>
                        </a:spcAft>
                      </a:pPr>
                      <a:r>
                        <a:rPr lang="en-US" sz="1000">
                          <a:effectLst/>
                        </a:rPr>
                        <a:t> </a:t>
                      </a:r>
                      <a:endParaRPr lang="fr-BE"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2"/>
                  </a:ext>
                </a:extLst>
              </a:tr>
              <a:tr h="902561">
                <a:tc>
                  <a:txBody>
                    <a:bodyPr/>
                    <a:lstStyle/>
                    <a:p>
                      <a:pPr marL="18415" marR="262255">
                        <a:lnSpc>
                          <a:spcPct val="108000"/>
                        </a:lnSpc>
                        <a:spcBef>
                          <a:spcPts val="150"/>
                        </a:spcBef>
                        <a:spcAft>
                          <a:spcPts val="0"/>
                        </a:spcAft>
                      </a:pPr>
                      <a:r>
                        <a:rPr lang="fr-BE" sz="1000" dirty="0">
                          <a:effectLst/>
                        </a:rPr>
                        <a:t>Pensions, allocations de chômage, indemnités, autres allocations  :</a:t>
                      </a:r>
                    </a:p>
                    <a:p>
                      <a:pPr marL="18415" marR="262255" lvl="0" indent="0" algn="l" defTabSz="914400" rtl="0" eaLnBrk="1" fontAlgn="auto" latinLnBrk="0" hangingPunct="1">
                        <a:lnSpc>
                          <a:spcPct val="108000"/>
                        </a:lnSpc>
                        <a:spcBef>
                          <a:spcPts val="150"/>
                        </a:spcBef>
                        <a:spcAft>
                          <a:spcPts val="0"/>
                        </a:spcAft>
                        <a:buClrTx/>
                        <a:buSzTx/>
                        <a:buFontTx/>
                        <a:buNone/>
                        <a:tabLst/>
                        <a:defRPr/>
                      </a:pPr>
                      <a:r>
                        <a:rPr lang="fr-BE" sz="1100" dirty="0"/>
                        <a:t>Droit passerelle</a:t>
                      </a:r>
                      <a:endParaRPr lang="fr-BE" sz="1100" dirty="0">
                        <a:effectLst/>
                        <a:latin typeface="Arial" panose="020B0604020202020204" pitchFamily="34" charset="0"/>
                        <a:ea typeface="Arial" panose="020B0604020202020204" pitchFamily="34" charset="0"/>
                      </a:endParaRPr>
                    </a:p>
                  </a:txBody>
                  <a:tcPr marL="0" marR="0" marT="0" marB="0"/>
                </a:tc>
                <a:tc>
                  <a:txBody>
                    <a:bodyPr/>
                    <a:lstStyle/>
                    <a:p>
                      <a:pPr marL="0" algn="ctr" rtl="0" eaLnBrk="1" latinLnBrk="0" hangingPunct="1">
                        <a:spcAft>
                          <a:spcPts val="0"/>
                        </a:spcAft>
                      </a:pPr>
                      <a:endParaRPr lang="en-US" sz="900" dirty="0">
                        <a:effectLst/>
                      </a:endParaRPr>
                    </a:p>
                    <a:p>
                      <a:pPr marL="0" algn="ctr" rtl="0" eaLnBrk="1" latinLnBrk="0" hangingPunct="1">
                        <a:spcAft>
                          <a:spcPts val="0"/>
                        </a:spcAft>
                      </a:pPr>
                      <a:r>
                        <a:rPr lang="en-US" sz="900" dirty="0">
                          <a:effectLst/>
                        </a:rPr>
                        <a:t>1.270,00 euros</a:t>
                      </a:r>
                      <a:endParaRPr kumimoji="0" lang="fr-BE" sz="1000" kern="1200" dirty="0">
                        <a:solidFill>
                          <a:schemeClr val="dk1"/>
                        </a:solidFill>
                        <a:effectLst/>
                        <a:latin typeface="+mn-lt"/>
                        <a:ea typeface="+mn-ea"/>
                        <a:cs typeface="+mn-cs"/>
                      </a:endParaRPr>
                    </a:p>
                  </a:txBody>
                  <a:tcPr marL="0" marR="0" marT="0" marB="0">
                    <a:solidFill>
                      <a:srgbClr val="F9D8CC"/>
                    </a:solidFill>
                  </a:tcPr>
                </a:tc>
                <a:tc>
                  <a:txBody>
                    <a:bodyPr/>
                    <a:lstStyle/>
                    <a:p>
                      <a:pPr>
                        <a:spcAft>
                          <a:spcPts val="0"/>
                        </a:spcAft>
                      </a:pPr>
                      <a:r>
                        <a:rPr lang="en-US" sz="1000">
                          <a:effectLst/>
                        </a:rPr>
                        <a:t> </a:t>
                      </a:r>
                      <a:endParaRPr lang="fr-BE"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3"/>
                  </a:ext>
                </a:extLst>
              </a:tr>
              <a:tr h="1076935">
                <a:tc>
                  <a:txBody>
                    <a:bodyPr/>
                    <a:lstStyle/>
                    <a:p>
                      <a:pPr marL="18415" marR="15240">
                        <a:lnSpc>
                          <a:spcPct val="108000"/>
                        </a:lnSpc>
                        <a:spcBef>
                          <a:spcPts val="150"/>
                        </a:spcBef>
                        <a:spcAft>
                          <a:spcPts val="0"/>
                        </a:spcAft>
                      </a:pPr>
                      <a:r>
                        <a:rPr lang="en-US" sz="1000" dirty="0" err="1">
                          <a:effectLst/>
                        </a:rPr>
                        <a:t>Bénéfices</a:t>
                      </a:r>
                      <a:r>
                        <a:rPr lang="en-US" sz="1000" dirty="0">
                          <a:effectLst/>
                        </a:rPr>
                        <a:t> et profits (pour </a:t>
                      </a:r>
                      <a:r>
                        <a:rPr lang="en-US" sz="1000" dirty="0" err="1">
                          <a:effectLst/>
                        </a:rPr>
                        <a:t>indépendants</a:t>
                      </a:r>
                      <a:r>
                        <a:rPr lang="en-US" sz="1000" dirty="0">
                          <a:effectLst/>
                        </a:rPr>
                        <a:t> et professions</a:t>
                      </a:r>
                      <a:endParaRPr lang="fr-BE" sz="1100" dirty="0">
                        <a:effectLst/>
                      </a:endParaRPr>
                    </a:p>
                    <a:p>
                      <a:pPr marL="53975">
                        <a:lnSpc>
                          <a:spcPts val="1145"/>
                        </a:lnSpc>
                        <a:spcAft>
                          <a:spcPts val="0"/>
                        </a:spcAft>
                      </a:pPr>
                      <a:r>
                        <a:rPr lang="en-US" sz="1000" dirty="0" err="1">
                          <a:effectLst/>
                        </a:rPr>
                        <a:t>libérales</a:t>
                      </a:r>
                      <a:r>
                        <a:rPr lang="en-US" sz="1000" dirty="0">
                          <a:effectLst/>
                        </a:rPr>
                        <a:t>) :</a:t>
                      </a:r>
                      <a:endParaRPr lang="fr-BE" sz="1100" dirty="0">
                        <a:effectLst/>
                        <a:latin typeface="Arial" panose="020B0604020202020204" pitchFamily="34" charset="0"/>
                        <a:ea typeface="Arial" panose="020B0604020202020204" pitchFamily="34" charset="0"/>
                      </a:endParaRPr>
                    </a:p>
                  </a:txBody>
                  <a:tcPr marL="0" marR="0" marT="0" marB="0"/>
                </a:tc>
                <a:tc>
                  <a:txBody>
                    <a:bodyPr/>
                    <a:lstStyle/>
                    <a:p>
                      <a:pPr marL="0" algn="ctr" rtl="0" eaLnBrk="1" latinLnBrk="0" hangingPunct="1">
                        <a:spcAft>
                          <a:spcPts val="0"/>
                        </a:spcAft>
                      </a:pPr>
                      <a:endParaRPr kumimoji="0" lang="fr-BE" sz="900" b="1" kern="1200" dirty="0">
                        <a:solidFill>
                          <a:schemeClr val="dk1"/>
                        </a:solidFill>
                        <a:effectLst/>
                        <a:latin typeface="+mn-lt"/>
                        <a:ea typeface="+mn-ea"/>
                        <a:cs typeface="+mn-cs"/>
                      </a:endParaRPr>
                    </a:p>
                    <a:p>
                      <a:pPr marL="0" algn="ctr" rtl="0" eaLnBrk="1" latinLnBrk="0" hangingPunct="1">
                        <a:spcAft>
                          <a:spcPts val="0"/>
                        </a:spcAft>
                      </a:pPr>
                      <a:r>
                        <a:rPr kumimoji="0" lang="fr-BE" sz="900" b="0" kern="1200" dirty="0">
                          <a:solidFill>
                            <a:schemeClr val="dk1"/>
                          </a:solidFill>
                          <a:effectLst/>
                          <a:latin typeface="+mn-lt"/>
                          <a:ea typeface="+mn-ea"/>
                          <a:cs typeface="+mn-cs"/>
                        </a:rPr>
                        <a:t>450,00 euros</a:t>
                      </a:r>
                    </a:p>
                    <a:p>
                      <a:pPr marL="0" algn="ctr" rtl="0" eaLnBrk="1" latinLnBrk="0" hangingPunct="1">
                        <a:spcAft>
                          <a:spcPts val="0"/>
                        </a:spcAft>
                      </a:pPr>
                      <a:endParaRPr kumimoji="0" lang="fr-BE" sz="900" kern="1200" dirty="0">
                        <a:solidFill>
                          <a:schemeClr val="dk1"/>
                        </a:solidFill>
                        <a:effectLst/>
                        <a:latin typeface="+mn-lt"/>
                        <a:ea typeface="+mn-ea"/>
                        <a:cs typeface="+mn-cs"/>
                      </a:endParaRPr>
                    </a:p>
                    <a:p>
                      <a:pPr algn="ctr">
                        <a:spcAft>
                          <a:spcPts val="0"/>
                        </a:spcAft>
                      </a:pPr>
                      <a:r>
                        <a:rPr lang="fr-BE" sz="800" b="0" baseline="0" dirty="0">
                          <a:solidFill>
                            <a:schemeClr val="tx1"/>
                          </a:solidFill>
                          <a:effectLst/>
                        </a:rPr>
                        <a:t>Estimation pour droits d’auteur nets pour </a:t>
                      </a:r>
                      <a:r>
                        <a:rPr lang="fr-BE" sz="800" b="0" baseline="0" dirty="0" err="1">
                          <a:solidFill>
                            <a:schemeClr val="tx1"/>
                          </a:solidFill>
                          <a:effectLst/>
                        </a:rPr>
                        <a:t>copywriting</a:t>
                      </a:r>
                      <a:r>
                        <a:rPr lang="fr-BE" sz="800" b="0" baseline="0" dirty="0">
                          <a:solidFill>
                            <a:schemeClr val="tx1"/>
                          </a:solidFill>
                          <a:effectLst/>
                        </a:rPr>
                        <a:t> dans le contexte de mes activités d’indépendant en cas de reprise économique</a:t>
                      </a:r>
                      <a:endParaRPr lang="fr-BE" sz="800" b="0" dirty="0">
                        <a:solidFill>
                          <a:schemeClr val="tx1"/>
                        </a:solidFill>
                        <a:effectLst/>
                      </a:endParaRPr>
                    </a:p>
                  </a:txBody>
                  <a:tcPr marL="0" marR="0" marT="0" marB="0">
                    <a:solidFill>
                      <a:srgbClr val="F9D8CC"/>
                    </a:solidFill>
                  </a:tcPr>
                </a:tc>
                <a:tc>
                  <a:txBody>
                    <a:bodyPr/>
                    <a:lstStyle/>
                    <a:p>
                      <a:pPr>
                        <a:spcAft>
                          <a:spcPts val="0"/>
                        </a:spcAft>
                      </a:pPr>
                      <a:r>
                        <a:rPr lang="en-US" sz="1000" dirty="0">
                          <a:effectLst/>
                        </a:rPr>
                        <a:t> </a:t>
                      </a:r>
                      <a:endParaRPr lang="fr-BE" sz="11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4"/>
                  </a:ext>
                </a:extLst>
              </a:tr>
            </a:tbl>
          </a:graphicData>
        </a:graphic>
      </p:graphicFrame>
      <p:graphicFrame>
        <p:nvGraphicFramePr>
          <p:cNvPr id="5" name="Tableau 4"/>
          <p:cNvGraphicFramePr>
            <a:graphicFrameLocks noGrp="1"/>
          </p:cNvGraphicFramePr>
          <p:nvPr>
            <p:extLst/>
          </p:nvPr>
        </p:nvGraphicFramePr>
        <p:xfrm>
          <a:off x="1930400" y="6168677"/>
          <a:ext cx="8317032" cy="379904"/>
        </p:xfrm>
        <a:graphic>
          <a:graphicData uri="http://schemas.openxmlformats.org/drawingml/2006/table">
            <a:tbl>
              <a:tblPr firstRow="1" firstCol="1" lastRow="1" lastCol="1" bandRow="1" bandCol="1">
                <a:tableStyleId>{5C22544A-7EE6-4342-B048-85BDC9FD1C3A}</a:tableStyleId>
              </a:tblPr>
              <a:tblGrid>
                <a:gridCol w="2773332">
                  <a:extLst>
                    <a:ext uri="{9D8B030D-6E8A-4147-A177-3AD203B41FA5}">
                      <a16:colId xmlns:a16="http://schemas.microsoft.com/office/drawing/2014/main" val="20000"/>
                    </a:ext>
                  </a:extLst>
                </a:gridCol>
                <a:gridCol w="2783309">
                  <a:extLst>
                    <a:ext uri="{9D8B030D-6E8A-4147-A177-3AD203B41FA5}">
                      <a16:colId xmlns:a16="http://schemas.microsoft.com/office/drawing/2014/main" val="20001"/>
                    </a:ext>
                  </a:extLst>
                </a:gridCol>
                <a:gridCol w="2760391">
                  <a:extLst>
                    <a:ext uri="{9D8B030D-6E8A-4147-A177-3AD203B41FA5}">
                      <a16:colId xmlns:a16="http://schemas.microsoft.com/office/drawing/2014/main" val="20002"/>
                    </a:ext>
                  </a:extLst>
                </a:gridCol>
              </a:tblGrid>
              <a:tr h="379904">
                <a:tc>
                  <a:txBody>
                    <a:bodyPr/>
                    <a:lstStyle/>
                    <a:p>
                      <a:pPr marL="18415">
                        <a:spcBef>
                          <a:spcPts val="165"/>
                        </a:spcBef>
                        <a:spcAft>
                          <a:spcPts val="0"/>
                        </a:spcAft>
                      </a:pPr>
                      <a:r>
                        <a:rPr lang="en-US" sz="800" dirty="0">
                          <a:effectLst/>
                        </a:rPr>
                        <a:t>TOTAL</a:t>
                      </a:r>
                      <a:endParaRPr lang="fr-BE" sz="800" dirty="0">
                        <a:effectLst/>
                        <a:latin typeface="Arial" panose="020B0604020202020204" pitchFamily="34" charset="0"/>
                        <a:ea typeface="Arial" panose="020B0604020202020204" pitchFamily="34" charset="0"/>
                      </a:endParaRPr>
                    </a:p>
                  </a:txBody>
                  <a:tcPr marL="0" marR="0" marT="0" marB="0"/>
                </a:tc>
                <a:tc>
                  <a:txBody>
                    <a:bodyPr/>
                    <a:lstStyle/>
                    <a:p>
                      <a:pPr algn="ctr">
                        <a:spcAft>
                          <a:spcPts val="0"/>
                        </a:spcAft>
                      </a:pPr>
                      <a:endParaRPr lang="en-US" sz="500" dirty="0">
                        <a:effectLst/>
                      </a:endParaRPr>
                    </a:p>
                    <a:p>
                      <a:pPr algn="ctr">
                        <a:spcAft>
                          <a:spcPts val="0"/>
                        </a:spcAft>
                      </a:pPr>
                      <a:r>
                        <a:rPr lang="en-US" sz="1000" b="0" dirty="0">
                          <a:effectLst/>
                        </a:rPr>
                        <a:t>1.720,00 euros</a:t>
                      </a:r>
                      <a:endParaRPr lang="fr-BE" sz="1000" b="0" dirty="0">
                        <a:effectLst/>
                        <a:latin typeface="Arial" panose="020B0604020202020204" pitchFamily="34" charset="0"/>
                        <a:ea typeface="Arial" panose="020B0604020202020204" pitchFamily="34" charset="0"/>
                      </a:endParaRPr>
                    </a:p>
                  </a:txBody>
                  <a:tcPr marL="0" marR="0" marT="0" marB="0"/>
                </a:tc>
                <a:tc>
                  <a:txBody>
                    <a:bodyPr/>
                    <a:lstStyle/>
                    <a:p>
                      <a:pPr>
                        <a:spcAft>
                          <a:spcPts val="0"/>
                        </a:spcAft>
                      </a:pPr>
                      <a:r>
                        <a:rPr lang="en-US" sz="500" dirty="0">
                          <a:effectLst/>
                        </a:rPr>
                        <a:t> </a:t>
                      </a:r>
                      <a:endParaRPr lang="fr-BE" sz="7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083955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184F959-204F-4AD8-B914-4D12F1ED3D2A}"/>
              </a:ext>
            </a:extLst>
          </p:cNvPr>
          <p:cNvSpPr>
            <a:spLocks noGrp="1"/>
          </p:cNvSpPr>
          <p:nvPr>
            <p:ph type="title"/>
          </p:nvPr>
        </p:nvSpPr>
        <p:spPr/>
        <p:txBody>
          <a:bodyPr>
            <a:normAutofit/>
          </a:bodyPr>
          <a:lstStyle/>
          <a:p>
            <a:r>
              <a:rPr lang="fr-BE" sz="5400" dirty="0"/>
              <a:t>Dépenses</a:t>
            </a:r>
          </a:p>
        </p:txBody>
      </p:sp>
      <p:graphicFrame>
        <p:nvGraphicFramePr>
          <p:cNvPr id="4" name="Espace réservé du contenu 3"/>
          <p:cNvGraphicFramePr>
            <a:graphicFrameLocks noGrp="1"/>
          </p:cNvGraphicFramePr>
          <p:nvPr>
            <p:ph idx="4294967295"/>
            <p:extLst/>
          </p:nvPr>
        </p:nvGraphicFramePr>
        <p:xfrm>
          <a:off x="1545071" y="2109593"/>
          <a:ext cx="7128790" cy="4610153"/>
        </p:xfrm>
        <a:graphic>
          <a:graphicData uri="http://schemas.openxmlformats.org/drawingml/2006/table">
            <a:tbl>
              <a:tblPr firstRow="1" firstCol="1" lastRow="1" lastCol="1" bandRow="1" bandCol="1">
                <a:tableStyleId>{5C22544A-7EE6-4342-B048-85BDC9FD1C3A}</a:tableStyleId>
              </a:tblPr>
              <a:tblGrid>
                <a:gridCol w="2331002">
                  <a:extLst>
                    <a:ext uri="{9D8B030D-6E8A-4147-A177-3AD203B41FA5}">
                      <a16:colId xmlns:a16="http://schemas.microsoft.com/office/drawing/2014/main" val="20000"/>
                    </a:ext>
                  </a:extLst>
                </a:gridCol>
                <a:gridCol w="2398894">
                  <a:extLst>
                    <a:ext uri="{9D8B030D-6E8A-4147-A177-3AD203B41FA5}">
                      <a16:colId xmlns:a16="http://schemas.microsoft.com/office/drawing/2014/main" val="20001"/>
                    </a:ext>
                  </a:extLst>
                </a:gridCol>
                <a:gridCol w="2398894">
                  <a:extLst>
                    <a:ext uri="{9D8B030D-6E8A-4147-A177-3AD203B41FA5}">
                      <a16:colId xmlns:a16="http://schemas.microsoft.com/office/drawing/2014/main" val="20002"/>
                    </a:ext>
                  </a:extLst>
                </a:gridCol>
              </a:tblGrid>
              <a:tr h="450015">
                <a:tc>
                  <a:txBody>
                    <a:bodyPr/>
                    <a:lstStyle/>
                    <a:p>
                      <a:pPr marL="18415">
                        <a:spcBef>
                          <a:spcPts val="150"/>
                        </a:spcBef>
                        <a:spcAft>
                          <a:spcPts val="0"/>
                        </a:spcAft>
                      </a:pPr>
                      <a:r>
                        <a:rPr lang="en-US" sz="800" dirty="0" err="1">
                          <a:effectLst/>
                        </a:rPr>
                        <a:t>Loyer</a:t>
                      </a:r>
                      <a:r>
                        <a:rPr lang="en-US" sz="800" dirty="0">
                          <a:effectLst/>
                        </a:rPr>
                        <a:t> :</a:t>
                      </a:r>
                      <a:endParaRPr lang="fr-BE" sz="800" dirty="0">
                        <a:effectLst/>
                        <a:latin typeface="Arial" panose="020B0604020202020204" pitchFamily="34" charset="0"/>
                        <a:ea typeface="Arial" panose="020B0604020202020204" pitchFamily="34" charset="0"/>
                      </a:endParaRPr>
                    </a:p>
                  </a:txBody>
                  <a:tcPr marL="0" marR="0" marT="0" marB="0"/>
                </a:tc>
                <a:tc>
                  <a:txBody>
                    <a:bodyPr/>
                    <a:lstStyle/>
                    <a:p>
                      <a:pPr marL="0" algn="ctr" rtl="0" eaLnBrk="1" latinLnBrk="0" hangingPunct="1">
                        <a:spcAft>
                          <a:spcPts val="0"/>
                        </a:spcAft>
                      </a:pPr>
                      <a:endParaRPr kumimoji="0" lang="en-US" sz="1000" kern="1200" dirty="0">
                        <a:solidFill>
                          <a:schemeClr val="dk1"/>
                        </a:solidFill>
                        <a:effectLst/>
                        <a:latin typeface="+mn-lt"/>
                        <a:ea typeface="+mn-ea"/>
                        <a:cs typeface="+mn-cs"/>
                      </a:endParaRPr>
                    </a:p>
                    <a:p>
                      <a:pPr marL="0" algn="ctr" rtl="0" eaLnBrk="1" latinLnBrk="0" hangingPunct="1">
                        <a:spcAft>
                          <a:spcPts val="0"/>
                        </a:spcAft>
                      </a:pPr>
                      <a:r>
                        <a:rPr kumimoji="0" lang="en-US" sz="1000" b="0" kern="1200" dirty="0">
                          <a:solidFill>
                            <a:schemeClr val="dk1"/>
                          </a:solidFill>
                          <a:effectLst/>
                          <a:latin typeface="+mn-lt"/>
                          <a:ea typeface="+mn-ea"/>
                          <a:cs typeface="+mn-cs"/>
                        </a:rPr>
                        <a:t>500,00 euros</a:t>
                      </a:r>
                      <a:endParaRPr kumimoji="0" lang="fr-BE" sz="1000" b="0" kern="1200" dirty="0">
                        <a:solidFill>
                          <a:schemeClr val="dk1"/>
                        </a:solidFill>
                        <a:effectLst/>
                        <a:latin typeface="+mn-lt"/>
                        <a:ea typeface="+mn-ea"/>
                        <a:cs typeface="+mn-cs"/>
                      </a:endParaRPr>
                    </a:p>
                  </a:txBody>
                  <a:tcPr marL="0" marR="0" marT="0" marB="0">
                    <a:solidFill>
                      <a:srgbClr val="F9D8CC"/>
                    </a:solidFill>
                  </a:tcPr>
                </a:tc>
                <a:tc>
                  <a:txBody>
                    <a:bodyPr/>
                    <a:lstStyle/>
                    <a:p>
                      <a:pPr>
                        <a:spcAft>
                          <a:spcPts val="0"/>
                        </a:spcAft>
                      </a:pPr>
                      <a:r>
                        <a:rPr lang="en-US" sz="500" dirty="0">
                          <a:effectLst/>
                        </a:rPr>
                        <a:t> </a:t>
                      </a:r>
                      <a:endParaRPr lang="fr-BE" sz="7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0"/>
                  </a:ext>
                </a:extLst>
              </a:tr>
              <a:tr h="633212">
                <a:tc>
                  <a:txBody>
                    <a:bodyPr/>
                    <a:lstStyle/>
                    <a:p>
                      <a:pPr marL="18415" marR="234315" indent="-635">
                        <a:lnSpc>
                          <a:spcPts val="1250"/>
                        </a:lnSpc>
                        <a:spcBef>
                          <a:spcPts val="50"/>
                        </a:spcBef>
                        <a:spcAft>
                          <a:spcPts val="0"/>
                        </a:spcAft>
                      </a:pPr>
                      <a:r>
                        <a:rPr lang="en-US" sz="800" dirty="0" err="1">
                          <a:effectLst/>
                        </a:rPr>
                        <a:t>Autres</a:t>
                      </a:r>
                      <a:r>
                        <a:rPr lang="en-US" sz="800" dirty="0">
                          <a:effectLst/>
                        </a:rPr>
                        <a:t> emprunts</a:t>
                      </a:r>
                      <a:r>
                        <a:rPr lang="en-US" sz="800" baseline="30000" dirty="0">
                          <a:effectLst/>
                        </a:rPr>
                        <a:t>2</a:t>
                      </a:r>
                      <a:r>
                        <a:rPr lang="en-US" sz="800" dirty="0">
                          <a:effectLst/>
                        </a:rPr>
                        <a:t> (</a:t>
                      </a:r>
                      <a:r>
                        <a:rPr lang="en-US" sz="800" dirty="0" err="1">
                          <a:effectLst/>
                        </a:rPr>
                        <a:t>crédit</a:t>
                      </a:r>
                      <a:r>
                        <a:rPr lang="en-US" sz="800" dirty="0">
                          <a:effectLst/>
                        </a:rPr>
                        <a:t> à la </a:t>
                      </a:r>
                      <a:r>
                        <a:rPr lang="en-US" sz="800" dirty="0" err="1">
                          <a:effectLst/>
                        </a:rPr>
                        <a:t>consommation</a:t>
                      </a:r>
                      <a:r>
                        <a:rPr lang="en-US" sz="800" dirty="0">
                          <a:effectLst/>
                        </a:rPr>
                        <a:t>, </a:t>
                      </a:r>
                      <a:r>
                        <a:rPr lang="en-US" sz="800" dirty="0" err="1">
                          <a:effectLst/>
                        </a:rPr>
                        <a:t>emprunt</a:t>
                      </a:r>
                      <a:r>
                        <a:rPr lang="en-US" sz="800" dirty="0">
                          <a:effectLst/>
                        </a:rPr>
                        <a:t> personnel, </a:t>
                      </a:r>
                      <a:r>
                        <a:rPr lang="en-US" sz="800" dirty="0" err="1">
                          <a:effectLst/>
                        </a:rPr>
                        <a:t>etc</a:t>
                      </a:r>
                      <a:r>
                        <a:rPr lang="en-US" sz="800" dirty="0">
                          <a:effectLst/>
                        </a:rPr>
                        <a:t>):</a:t>
                      </a:r>
                      <a:endParaRPr lang="fr-BE" sz="800" dirty="0">
                        <a:effectLst/>
                        <a:latin typeface="Arial" panose="020B0604020202020204" pitchFamily="34" charset="0"/>
                        <a:ea typeface="Arial" panose="020B0604020202020204" pitchFamily="34" charset="0"/>
                      </a:endParaRPr>
                    </a:p>
                  </a:txBody>
                  <a:tcPr marL="0" marR="0" marT="0" marB="0"/>
                </a:tc>
                <a:tc>
                  <a:txBody>
                    <a:bodyPr/>
                    <a:lstStyle/>
                    <a:p>
                      <a:pPr marL="0" algn="ctr" rtl="0" eaLnBrk="1" latinLnBrk="0" hangingPunct="1">
                        <a:spcAft>
                          <a:spcPts val="0"/>
                        </a:spcAft>
                      </a:pPr>
                      <a:endParaRPr kumimoji="0" lang="en-US" sz="1000" kern="1200" dirty="0">
                        <a:solidFill>
                          <a:schemeClr val="dk1"/>
                        </a:solidFill>
                        <a:effectLst/>
                        <a:latin typeface="+mn-lt"/>
                        <a:ea typeface="+mn-ea"/>
                        <a:cs typeface="+mn-cs"/>
                      </a:endParaRPr>
                    </a:p>
                    <a:p>
                      <a:pPr marL="0" algn="ctr" rtl="0" eaLnBrk="1" latinLnBrk="0" hangingPunct="1">
                        <a:spcAft>
                          <a:spcPts val="0"/>
                        </a:spcAft>
                      </a:pPr>
                      <a:endParaRPr kumimoji="0" lang="en-US" sz="1000" kern="1200" dirty="0">
                        <a:solidFill>
                          <a:schemeClr val="dk1"/>
                        </a:solidFill>
                        <a:effectLst/>
                        <a:latin typeface="+mn-lt"/>
                        <a:ea typeface="+mn-ea"/>
                        <a:cs typeface="+mn-cs"/>
                      </a:endParaRPr>
                    </a:p>
                    <a:p>
                      <a:pPr marL="0" algn="ctr" rtl="0" eaLnBrk="1" latinLnBrk="0" hangingPunct="1">
                        <a:spcAft>
                          <a:spcPts val="0"/>
                        </a:spcAft>
                      </a:pPr>
                      <a:endParaRPr kumimoji="0" lang="en-US" sz="1000" kern="1200" dirty="0">
                        <a:solidFill>
                          <a:schemeClr val="dk1"/>
                        </a:solidFill>
                        <a:effectLst/>
                        <a:latin typeface="+mn-lt"/>
                        <a:ea typeface="+mn-ea"/>
                        <a:cs typeface="+mn-cs"/>
                      </a:endParaRPr>
                    </a:p>
                  </a:txBody>
                  <a:tcPr marL="0" marR="0" marT="0" marB="0"/>
                </a:tc>
                <a:tc>
                  <a:txBody>
                    <a:bodyPr/>
                    <a:lstStyle/>
                    <a:p>
                      <a:pPr>
                        <a:spcAft>
                          <a:spcPts val="0"/>
                        </a:spcAft>
                      </a:pPr>
                      <a:r>
                        <a:rPr lang="en-US" sz="500" dirty="0">
                          <a:effectLst/>
                        </a:rPr>
                        <a:t> </a:t>
                      </a:r>
                      <a:endParaRPr lang="fr-BE" sz="7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1"/>
                  </a:ext>
                </a:extLst>
              </a:tr>
              <a:tr h="641689">
                <a:tc>
                  <a:txBody>
                    <a:bodyPr/>
                    <a:lstStyle/>
                    <a:p>
                      <a:pPr marL="18415" marR="142240">
                        <a:lnSpc>
                          <a:spcPct val="108000"/>
                        </a:lnSpc>
                        <a:spcBef>
                          <a:spcPts val="150"/>
                        </a:spcBef>
                        <a:spcAft>
                          <a:spcPts val="0"/>
                        </a:spcAft>
                      </a:pPr>
                      <a:r>
                        <a:rPr lang="fr-BE" sz="800" dirty="0">
                          <a:effectLst/>
                        </a:rPr>
                        <a:t>Services de base (chauffage, électricité, eau, télévision, téléphone, </a:t>
                      </a:r>
                      <a:r>
                        <a:rPr lang="fr-BE" sz="800" dirty="0" err="1">
                          <a:effectLst/>
                        </a:rPr>
                        <a:t>gsm</a:t>
                      </a:r>
                      <a:r>
                        <a:rPr lang="fr-BE" sz="800" dirty="0">
                          <a:effectLst/>
                        </a:rPr>
                        <a:t>, internet…) :</a:t>
                      </a:r>
                      <a:endParaRPr lang="fr-BE" sz="800" dirty="0">
                        <a:effectLst/>
                        <a:latin typeface="Arial" panose="020B0604020202020204" pitchFamily="34" charset="0"/>
                        <a:ea typeface="Arial" panose="020B0604020202020204" pitchFamily="34" charset="0"/>
                      </a:endParaRPr>
                    </a:p>
                  </a:txBody>
                  <a:tcPr marL="0" marR="0" marT="0" marB="0"/>
                </a:tc>
                <a:tc>
                  <a:txBody>
                    <a:bodyPr/>
                    <a:lstStyle/>
                    <a:p>
                      <a:pPr marL="0" algn="ctr" rtl="0" eaLnBrk="1" latinLnBrk="0" hangingPunct="1">
                        <a:spcAft>
                          <a:spcPts val="0"/>
                        </a:spcAft>
                      </a:pPr>
                      <a:endParaRPr kumimoji="0" lang="fr-BE" sz="1000" kern="1200" dirty="0">
                        <a:solidFill>
                          <a:schemeClr val="dk1"/>
                        </a:solidFill>
                        <a:effectLst/>
                        <a:latin typeface="+mn-lt"/>
                        <a:ea typeface="+mn-ea"/>
                        <a:cs typeface="+mn-cs"/>
                      </a:endParaRPr>
                    </a:p>
                    <a:p>
                      <a:pPr marL="0" algn="ctr" rtl="0" eaLnBrk="1" latinLnBrk="0" hangingPunct="1">
                        <a:spcAft>
                          <a:spcPts val="0"/>
                        </a:spcAft>
                      </a:pPr>
                      <a:endParaRPr kumimoji="0" lang="fr-BE" sz="1000" kern="1200" dirty="0">
                        <a:solidFill>
                          <a:schemeClr val="dk1"/>
                        </a:solidFill>
                        <a:effectLst/>
                        <a:latin typeface="+mn-lt"/>
                        <a:ea typeface="+mn-ea"/>
                        <a:cs typeface="+mn-cs"/>
                      </a:endParaRPr>
                    </a:p>
                    <a:p>
                      <a:pPr marL="0" algn="ctr" rtl="0" eaLnBrk="1" latinLnBrk="0" hangingPunct="1">
                        <a:spcAft>
                          <a:spcPts val="0"/>
                        </a:spcAft>
                      </a:pPr>
                      <a:r>
                        <a:rPr kumimoji="0" lang="fr-BE" sz="1000" kern="1200" dirty="0">
                          <a:solidFill>
                            <a:schemeClr val="dk1"/>
                          </a:solidFill>
                          <a:effectLst/>
                          <a:latin typeface="+mn-lt"/>
                          <a:ea typeface="+mn-ea"/>
                          <a:cs typeface="+mn-cs"/>
                        </a:rPr>
                        <a:t>200,00 euros </a:t>
                      </a:r>
                    </a:p>
                  </a:txBody>
                  <a:tcPr marL="0" marR="0" marT="0" marB="0"/>
                </a:tc>
                <a:tc>
                  <a:txBody>
                    <a:bodyPr/>
                    <a:lstStyle/>
                    <a:p>
                      <a:pPr>
                        <a:spcAft>
                          <a:spcPts val="0"/>
                        </a:spcAft>
                      </a:pPr>
                      <a:r>
                        <a:rPr lang="en-US" sz="500">
                          <a:effectLst/>
                        </a:rPr>
                        <a:t> </a:t>
                      </a:r>
                      <a:endParaRPr lang="fr-BE" sz="7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2"/>
                  </a:ext>
                </a:extLst>
              </a:tr>
              <a:tr h="517716">
                <a:tc>
                  <a:txBody>
                    <a:bodyPr/>
                    <a:lstStyle/>
                    <a:p>
                      <a:pPr marL="18415" marR="86360">
                        <a:lnSpc>
                          <a:spcPct val="108000"/>
                        </a:lnSpc>
                        <a:spcBef>
                          <a:spcPts val="150"/>
                        </a:spcBef>
                        <a:spcAft>
                          <a:spcPts val="0"/>
                        </a:spcAft>
                      </a:pPr>
                      <a:r>
                        <a:rPr lang="fr-BE" sz="800" dirty="0">
                          <a:effectLst/>
                        </a:rPr>
                        <a:t>Frais personnels, comme la nourriture et les vêtements :</a:t>
                      </a:r>
                      <a:endParaRPr lang="fr-BE" sz="800" dirty="0">
                        <a:effectLst/>
                        <a:latin typeface="Arial" panose="020B0604020202020204" pitchFamily="34" charset="0"/>
                        <a:ea typeface="Arial" panose="020B0604020202020204" pitchFamily="34" charset="0"/>
                      </a:endParaRPr>
                    </a:p>
                  </a:txBody>
                  <a:tcPr marL="0" marR="0" marT="0" marB="0"/>
                </a:tc>
                <a:tc>
                  <a:txBody>
                    <a:bodyPr/>
                    <a:lstStyle/>
                    <a:p>
                      <a:pPr marL="0" algn="ctr" rtl="0" eaLnBrk="1" latinLnBrk="0" hangingPunct="1">
                        <a:spcAft>
                          <a:spcPts val="0"/>
                        </a:spcAft>
                      </a:pPr>
                      <a:endParaRPr kumimoji="0" lang="en-US" sz="1000" kern="1200" dirty="0">
                        <a:solidFill>
                          <a:schemeClr val="dk1"/>
                        </a:solidFill>
                        <a:effectLst/>
                        <a:latin typeface="+mn-lt"/>
                        <a:ea typeface="+mn-ea"/>
                        <a:cs typeface="+mn-cs"/>
                      </a:endParaRPr>
                    </a:p>
                    <a:p>
                      <a:pPr marL="0" algn="ctr" rtl="0" eaLnBrk="1" latinLnBrk="0" hangingPunct="1">
                        <a:spcAft>
                          <a:spcPts val="0"/>
                        </a:spcAft>
                      </a:pPr>
                      <a:r>
                        <a:rPr kumimoji="0" lang="en-US" sz="1000" kern="1200" dirty="0">
                          <a:solidFill>
                            <a:schemeClr val="dk1"/>
                          </a:solidFill>
                          <a:effectLst/>
                          <a:latin typeface="+mn-lt"/>
                          <a:ea typeface="+mn-ea"/>
                          <a:cs typeface="+mn-cs"/>
                        </a:rPr>
                        <a:t>700,00 euros</a:t>
                      </a:r>
                      <a:endParaRPr kumimoji="0" lang="fr-BE" sz="1000" kern="1200" dirty="0">
                        <a:solidFill>
                          <a:schemeClr val="dk1"/>
                        </a:solidFill>
                        <a:effectLst/>
                        <a:latin typeface="+mn-lt"/>
                        <a:ea typeface="+mn-ea"/>
                        <a:cs typeface="+mn-cs"/>
                      </a:endParaRPr>
                    </a:p>
                  </a:txBody>
                  <a:tcPr marL="0" marR="0" marT="0" marB="0"/>
                </a:tc>
                <a:tc>
                  <a:txBody>
                    <a:bodyPr/>
                    <a:lstStyle/>
                    <a:p>
                      <a:pPr>
                        <a:spcAft>
                          <a:spcPts val="0"/>
                        </a:spcAft>
                      </a:pPr>
                      <a:r>
                        <a:rPr lang="en-US" sz="500" dirty="0">
                          <a:effectLst/>
                        </a:rPr>
                        <a:t> </a:t>
                      </a:r>
                      <a:endParaRPr lang="fr-BE" sz="7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3"/>
                  </a:ext>
                </a:extLst>
              </a:tr>
              <a:tr h="517716">
                <a:tc>
                  <a:txBody>
                    <a:bodyPr/>
                    <a:lstStyle/>
                    <a:p>
                      <a:pPr marL="18415">
                        <a:spcBef>
                          <a:spcPts val="150"/>
                        </a:spcBef>
                        <a:spcAft>
                          <a:spcPts val="0"/>
                        </a:spcAft>
                      </a:pPr>
                      <a:r>
                        <a:rPr lang="en-US" sz="800" dirty="0">
                          <a:effectLst/>
                        </a:rPr>
                        <a:t>Education et </a:t>
                      </a:r>
                      <a:r>
                        <a:rPr lang="en-US" sz="800" dirty="0" err="1">
                          <a:effectLst/>
                        </a:rPr>
                        <a:t>scolarité</a:t>
                      </a:r>
                      <a:r>
                        <a:rPr lang="en-US" sz="800" dirty="0">
                          <a:effectLst/>
                        </a:rPr>
                        <a:t> :</a:t>
                      </a:r>
                      <a:endParaRPr lang="fr-BE" sz="800" dirty="0">
                        <a:effectLst/>
                        <a:latin typeface="Arial" panose="020B0604020202020204" pitchFamily="34" charset="0"/>
                        <a:ea typeface="Arial" panose="020B0604020202020204" pitchFamily="34" charset="0"/>
                      </a:endParaRPr>
                    </a:p>
                  </a:txBody>
                  <a:tcPr marL="0" marR="0" marT="0" marB="0"/>
                </a:tc>
                <a:tc>
                  <a:txBody>
                    <a:bodyPr/>
                    <a:lstStyle/>
                    <a:p>
                      <a:pPr marL="0" algn="ctr" rtl="0" eaLnBrk="1" latinLnBrk="0" hangingPunct="1">
                        <a:spcAft>
                          <a:spcPts val="0"/>
                        </a:spcAft>
                      </a:pPr>
                      <a:endParaRPr kumimoji="0" lang="en-US" sz="1000" kern="1200" dirty="0">
                        <a:solidFill>
                          <a:schemeClr val="dk1"/>
                        </a:solidFill>
                        <a:effectLst/>
                        <a:latin typeface="+mn-lt"/>
                        <a:ea typeface="+mn-ea"/>
                        <a:cs typeface="+mn-cs"/>
                      </a:endParaRPr>
                    </a:p>
                    <a:p>
                      <a:pPr marL="0" algn="ctr" rtl="0" eaLnBrk="1" latinLnBrk="0" hangingPunct="1">
                        <a:spcAft>
                          <a:spcPts val="0"/>
                        </a:spcAft>
                      </a:pPr>
                      <a:r>
                        <a:rPr kumimoji="0" lang="en-US" sz="1000" kern="1200" dirty="0">
                          <a:solidFill>
                            <a:schemeClr val="dk1"/>
                          </a:solidFill>
                          <a:effectLst/>
                          <a:latin typeface="+mn-lt"/>
                          <a:ea typeface="+mn-ea"/>
                          <a:cs typeface="+mn-cs"/>
                        </a:rPr>
                        <a:t>50,00 euros</a:t>
                      </a:r>
                      <a:endParaRPr kumimoji="0" lang="fr-BE" sz="1000" kern="1200" dirty="0">
                        <a:solidFill>
                          <a:schemeClr val="dk1"/>
                        </a:solidFill>
                        <a:effectLst/>
                        <a:latin typeface="+mn-lt"/>
                        <a:ea typeface="+mn-ea"/>
                        <a:cs typeface="+mn-cs"/>
                      </a:endParaRPr>
                    </a:p>
                  </a:txBody>
                  <a:tcPr marL="0" marR="0" marT="0" marB="0"/>
                </a:tc>
                <a:tc>
                  <a:txBody>
                    <a:bodyPr/>
                    <a:lstStyle/>
                    <a:p>
                      <a:pPr>
                        <a:spcAft>
                          <a:spcPts val="0"/>
                        </a:spcAft>
                      </a:pPr>
                      <a:r>
                        <a:rPr lang="en-US" sz="500" dirty="0">
                          <a:effectLst/>
                        </a:rPr>
                        <a:t> </a:t>
                      </a:r>
                      <a:endParaRPr lang="fr-BE" sz="7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4"/>
                  </a:ext>
                </a:extLst>
              </a:tr>
              <a:tr h="1454792">
                <a:tc>
                  <a:txBody>
                    <a:bodyPr/>
                    <a:lstStyle/>
                    <a:p>
                      <a:pPr marL="18415">
                        <a:spcBef>
                          <a:spcPts val="150"/>
                        </a:spcBef>
                        <a:spcAft>
                          <a:spcPts val="0"/>
                        </a:spcAft>
                      </a:pPr>
                      <a:r>
                        <a:rPr lang="fr-BE" sz="800" dirty="0">
                          <a:effectLst/>
                        </a:rPr>
                        <a:t>Autres dépenses (spécifiez)  : assurance véhicule et essence</a:t>
                      </a:r>
                    </a:p>
                    <a:p>
                      <a:pPr>
                        <a:spcAft>
                          <a:spcPts val="0"/>
                        </a:spcAft>
                      </a:pPr>
                      <a:r>
                        <a:rPr lang="fr-BE" sz="800" dirty="0">
                          <a:effectLst/>
                        </a:rPr>
                        <a:t> </a:t>
                      </a:r>
                    </a:p>
                    <a:p>
                      <a:pPr>
                        <a:spcAft>
                          <a:spcPts val="0"/>
                        </a:spcAft>
                      </a:pPr>
                      <a:r>
                        <a:rPr lang="fr-BE" sz="800" dirty="0">
                          <a:effectLst/>
                        </a:rPr>
                        <a:t> </a:t>
                      </a:r>
                    </a:p>
                    <a:p>
                      <a:pPr marL="18415">
                        <a:spcBef>
                          <a:spcPts val="860"/>
                        </a:spcBef>
                        <a:spcAft>
                          <a:spcPts val="0"/>
                        </a:spcAft>
                      </a:pPr>
                      <a:r>
                        <a:rPr lang="en-US" sz="800" dirty="0" err="1">
                          <a:effectLst/>
                        </a:rPr>
                        <a:t>Autres</a:t>
                      </a:r>
                      <a:r>
                        <a:rPr lang="en-US" sz="800" dirty="0">
                          <a:effectLst/>
                        </a:rPr>
                        <a:t> </a:t>
                      </a:r>
                      <a:r>
                        <a:rPr lang="en-US" sz="800" dirty="0" err="1">
                          <a:effectLst/>
                        </a:rPr>
                        <a:t>dettes</a:t>
                      </a:r>
                      <a:r>
                        <a:rPr lang="en-US" sz="800" dirty="0">
                          <a:effectLst/>
                        </a:rPr>
                        <a:t> :</a:t>
                      </a:r>
                      <a:endParaRPr lang="fr-BE" sz="800" dirty="0">
                        <a:effectLst/>
                        <a:latin typeface="Arial" panose="020B0604020202020204" pitchFamily="34" charset="0"/>
                        <a:ea typeface="Arial" panose="020B0604020202020204" pitchFamily="34" charset="0"/>
                      </a:endParaRPr>
                    </a:p>
                  </a:txBody>
                  <a:tcPr marL="0" marR="0" marT="0" marB="0"/>
                </a:tc>
                <a:tc>
                  <a:txBody>
                    <a:bodyPr/>
                    <a:lstStyle/>
                    <a:p>
                      <a:pPr algn="ctr">
                        <a:spcAft>
                          <a:spcPts val="0"/>
                        </a:spcAft>
                      </a:pPr>
                      <a:endParaRPr lang="en-US" sz="700" dirty="0">
                        <a:effectLst/>
                      </a:endParaRPr>
                    </a:p>
                    <a:p>
                      <a:pPr marL="0" algn="ctr" rtl="0" eaLnBrk="1" latinLnBrk="0" hangingPunct="1">
                        <a:spcAft>
                          <a:spcPts val="0"/>
                        </a:spcAft>
                      </a:pPr>
                      <a:r>
                        <a:rPr kumimoji="0" lang="en-US" sz="1000" kern="1200" dirty="0">
                          <a:solidFill>
                            <a:schemeClr val="dk1"/>
                          </a:solidFill>
                          <a:effectLst/>
                          <a:latin typeface="+mn-lt"/>
                          <a:ea typeface="+mn-ea"/>
                          <a:cs typeface="+mn-cs"/>
                        </a:rPr>
                        <a:t>75,00 euros</a:t>
                      </a:r>
                    </a:p>
                    <a:p>
                      <a:pPr algn="ctr">
                        <a:spcAft>
                          <a:spcPts val="0"/>
                        </a:spcAft>
                      </a:pPr>
                      <a:endParaRPr lang="en-US" sz="700" dirty="0">
                        <a:effectLst/>
                        <a:latin typeface="Arial" panose="020B0604020202020204" pitchFamily="34" charset="0"/>
                        <a:ea typeface="Arial" panose="020B0604020202020204" pitchFamily="34" charset="0"/>
                      </a:endParaRPr>
                    </a:p>
                    <a:p>
                      <a:pPr algn="ctr">
                        <a:spcAft>
                          <a:spcPts val="0"/>
                        </a:spcAft>
                      </a:pPr>
                      <a:r>
                        <a:rPr lang="fr-BE" sz="700" dirty="0">
                          <a:effectLst/>
                          <a:latin typeface="Arial" panose="020B0604020202020204" pitchFamily="34" charset="0"/>
                          <a:ea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000" kern="1200" dirty="0">
                        <a:solidFill>
                          <a:schemeClr val="dk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000" kern="1200" dirty="0">
                          <a:solidFill>
                            <a:schemeClr val="dk1"/>
                          </a:solidFill>
                          <a:effectLst/>
                          <a:latin typeface="+mn-lt"/>
                          <a:ea typeface="+mn-ea"/>
                          <a:cs typeface="+mn-cs"/>
                        </a:rPr>
                        <a:t>75,00 euros </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sz="700" dirty="0">
                          <a:effectLst/>
                          <a:latin typeface="Arial" panose="020B0604020202020204" pitchFamily="34" charset="0"/>
                          <a:ea typeface="Arial" panose="020B0604020202020204" pitchFamily="34" charset="0"/>
                        </a:rPr>
                        <a:t>« </a:t>
                      </a:r>
                      <a:r>
                        <a:rPr lang="fr-BE" sz="700" dirty="0" err="1">
                          <a:effectLst/>
                          <a:latin typeface="Arial" panose="020B0604020202020204" pitchFamily="34" charset="0"/>
                          <a:ea typeface="Arial" panose="020B0604020202020204" pitchFamily="34" charset="0"/>
                        </a:rPr>
                        <a:t>Alterius</a:t>
                      </a:r>
                      <a:r>
                        <a:rPr lang="fr-BE" sz="700" dirty="0">
                          <a:effectLst/>
                          <a:latin typeface="Arial" panose="020B0604020202020204" pitchFamily="34" charset="0"/>
                          <a:ea typeface="Arial" panose="020B0604020202020204" pitchFamily="34" charset="0"/>
                        </a:rPr>
                        <a:t> </a:t>
                      </a:r>
                      <a:r>
                        <a:rPr lang="fr-BE" sz="700" dirty="0" err="1">
                          <a:effectLst/>
                          <a:latin typeface="Arial" panose="020B0604020202020204" pitchFamily="34" charset="0"/>
                          <a:ea typeface="Arial" panose="020B0604020202020204" pitchFamily="34" charset="0"/>
                        </a:rPr>
                        <a:t>HdJ</a:t>
                      </a:r>
                      <a:r>
                        <a:rPr lang="fr-BE" sz="700" dirty="0">
                          <a:effectLst/>
                          <a:latin typeface="Arial" panose="020B0604020202020204" pitchFamily="34" charset="0"/>
                          <a:ea typeface="Arial" panose="020B0604020202020204" pitchFamily="34" charset="0"/>
                        </a:rPr>
                        <a:t> / AG </a:t>
                      </a:r>
                      <a:r>
                        <a:rPr lang="fr-BE" sz="700" dirty="0" err="1">
                          <a:effectLst/>
                          <a:latin typeface="Arial" panose="020B0604020202020204" pitchFamily="34" charset="0"/>
                          <a:ea typeface="Arial" panose="020B0604020202020204" pitchFamily="34" charset="0"/>
                        </a:rPr>
                        <a:t>Insurance</a:t>
                      </a:r>
                      <a:r>
                        <a:rPr lang="fr-BE" sz="700" dirty="0">
                          <a:effectLst/>
                          <a:latin typeface="Arial" panose="020B0604020202020204" pitchFamily="34" charset="0"/>
                          <a:ea typeface="Arial" panose="020B0604020202020204" pitchFamily="34" charset="0"/>
                        </a:rPr>
                        <a:t> SA - assurance familiale,</a:t>
                      </a:r>
                    </a:p>
                    <a:p>
                      <a:pPr algn="just">
                        <a:spcAft>
                          <a:spcPts val="0"/>
                        </a:spcAft>
                      </a:pPr>
                      <a:r>
                        <a:rPr lang="fr-BE" sz="700" dirty="0">
                          <a:effectLst/>
                          <a:latin typeface="Arial" panose="020B0604020202020204" pitchFamily="34" charset="0"/>
                          <a:ea typeface="Arial" panose="020B0604020202020204" pitchFamily="34" charset="0"/>
                        </a:rPr>
                        <a:t>Alpha </a:t>
                      </a:r>
                      <a:r>
                        <a:rPr lang="fr-BE" sz="700" dirty="0" err="1">
                          <a:effectLst/>
                          <a:latin typeface="Arial" panose="020B0604020202020204" pitchFamily="34" charset="0"/>
                          <a:ea typeface="Arial" panose="020B0604020202020204" pitchFamily="34" charset="0"/>
                        </a:rPr>
                        <a:t>Credit</a:t>
                      </a:r>
                      <a:r>
                        <a:rPr lang="fr-BE" sz="700" dirty="0">
                          <a:effectLst/>
                          <a:latin typeface="Arial" panose="020B0604020202020204" pitchFamily="34" charset="0"/>
                          <a:ea typeface="Arial" panose="020B0604020202020204" pitchFamily="34" charset="0"/>
                        </a:rPr>
                        <a:t> - ouverture de crédit + prêt à tempérament,</a:t>
                      </a:r>
                    </a:p>
                    <a:p>
                      <a:pPr algn="just">
                        <a:spcAft>
                          <a:spcPts val="0"/>
                        </a:spcAft>
                      </a:pPr>
                      <a:r>
                        <a:rPr lang="fr-BE" sz="700" dirty="0">
                          <a:effectLst/>
                          <a:latin typeface="Arial" panose="020B0604020202020204" pitchFamily="34" charset="0"/>
                          <a:ea typeface="Arial" panose="020B0604020202020204" pitchFamily="34" charset="0"/>
                        </a:rPr>
                        <a:t>EOS </a:t>
                      </a:r>
                      <a:r>
                        <a:rPr lang="fr-BE" sz="700" dirty="0" err="1">
                          <a:effectLst/>
                          <a:latin typeface="Arial" panose="020B0604020202020204" pitchFamily="34" charset="0"/>
                          <a:ea typeface="Arial" panose="020B0604020202020204" pitchFamily="34" charset="0"/>
                        </a:rPr>
                        <a:t>Aremas</a:t>
                      </a:r>
                      <a:r>
                        <a:rPr lang="fr-BE" sz="700" dirty="0">
                          <a:effectLst/>
                          <a:latin typeface="Arial" panose="020B0604020202020204" pitchFamily="34" charset="0"/>
                          <a:ea typeface="Arial" panose="020B0604020202020204" pitchFamily="34" charset="0"/>
                        </a:rPr>
                        <a:t> </a:t>
                      </a:r>
                      <a:r>
                        <a:rPr lang="fr-BE" sz="700" dirty="0" err="1">
                          <a:effectLst/>
                          <a:latin typeface="Arial" panose="020B0604020202020204" pitchFamily="34" charset="0"/>
                          <a:ea typeface="Arial" panose="020B0604020202020204" pitchFamily="34" charset="0"/>
                        </a:rPr>
                        <a:t>Belgium</a:t>
                      </a:r>
                      <a:r>
                        <a:rPr lang="fr-BE" sz="700" dirty="0">
                          <a:effectLst/>
                          <a:latin typeface="Arial" panose="020B0604020202020204" pitchFamily="34" charset="0"/>
                          <a:ea typeface="Arial" panose="020B0604020202020204" pitchFamily="34" charset="0"/>
                        </a:rPr>
                        <a:t> SA / BNP Paribas Fortis - réserve de </a:t>
                      </a:r>
                      <a:r>
                        <a:rPr lang="fr-BE" sz="700" dirty="0" err="1">
                          <a:effectLst/>
                          <a:latin typeface="Arial" panose="020B0604020202020204" pitchFamily="34" charset="0"/>
                          <a:ea typeface="Arial" panose="020B0604020202020204" pitchFamily="34" charset="0"/>
                        </a:rPr>
                        <a:t>trésorie</a:t>
                      </a:r>
                      <a:r>
                        <a:rPr lang="fr-BE" sz="700" dirty="0">
                          <a:effectLst/>
                          <a:latin typeface="Arial" panose="020B0604020202020204" pitchFamily="34" charset="0"/>
                          <a:ea typeface="Arial" panose="020B0604020202020204" pitchFamily="34" charset="0"/>
                        </a:rPr>
                        <a:t>,</a:t>
                      </a:r>
                      <a:r>
                        <a:rPr lang="fr-BE" sz="700" baseline="0" dirty="0">
                          <a:effectLst/>
                          <a:latin typeface="Arial" panose="020B0604020202020204" pitchFamily="34" charset="0"/>
                          <a:ea typeface="Arial" panose="020B0604020202020204" pitchFamily="34" charset="0"/>
                        </a:rPr>
                        <a:t> </a:t>
                      </a:r>
                      <a:r>
                        <a:rPr lang="fr-BE" sz="700" dirty="0" err="1">
                          <a:effectLst/>
                          <a:latin typeface="Arial" panose="020B0604020202020204" pitchFamily="34" charset="0"/>
                          <a:ea typeface="Arial" panose="020B0604020202020204" pitchFamily="34" charset="0"/>
                        </a:rPr>
                        <a:t>Securex</a:t>
                      </a:r>
                      <a:r>
                        <a:rPr lang="fr-BE" sz="700" dirty="0">
                          <a:effectLst/>
                          <a:latin typeface="Arial" panose="020B0604020202020204" pitchFamily="34" charset="0"/>
                          <a:ea typeface="Arial" panose="020B0604020202020204" pitchFamily="34" charset="0"/>
                        </a:rPr>
                        <a:t> - cotisations sociales,</a:t>
                      </a:r>
                      <a:r>
                        <a:rPr lang="fr-BE" sz="700" baseline="0" dirty="0">
                          <a:effectLst/>
                          <a:latin typeface="Arial" panose="020B0604020202020204" pitchFamily="34" charset="0"/>
                          <a:ea typeface="Arial" panose="020B0604020202020204" pitchFamily="34" charset="0"/>
                        </a:rPr>
                        <a:t> </a:t>
                      </a:r>
                      <a:r>
                        <a:rPr lang="fr-BE" sz="700" dirty="0" err="1">
                          <a:effectLst/>
                          <a:latin typeface="Arial" panose="020B0604020202020204" pitchFamily="34" charset="0"/>
                          <a:ea typeface="Arial" panose="020B0604020202020204" pitchFamily="34" charset="0"/>
                        </a:rPr>
                        <a:t>Swenden</a:t>
                      </a:r>
                      <a:r>
                        <a:rPr lang="fr-BE" sz="700" dirty="0">
                          <a:effectLst/>
                          <a:latin typeface="Arial" panose="020B0604020202020204" pitchFamily="34" charset="0"/>
                          <a:ea typeface="Arial" panose="020B0604020202020204" pitchFamily="34" charset="0"/>
                        </a:rPr>
                        <a:t> - arriérés de loyers,</a:t>
                      </a:r>
                      <a:r>
                        <a:rPr lang="fr-BE" sz="700" baseline="0" dirty="0">
                          <a:effectLst/>
                          <a:latin typeface="Arial" panose="020B0604020202020204" pitchFamily="34" charset="0"/>
                          <a:ea typeface="Arial" panose="020B0604020202020204" pitchFamily="34" charset="0"/>
                        </a:rPr>
                        <a:t> </a:t>
                      </a:r>
                      <a:r>
                        <a:rPr lang="fr-BE" sz="700" dirty="0" err="1">
                          <a:effectLst/>
                          <a:latin typeface="Arial" panose="020B0604020202020204" pitchFamily="34" charset="0"/>
                          <a:ea typeface="Arial" panose="020B0604020202020204" pitchFamily="34" charset="0"/>
                        </a:rPr>
                        <a:t>Vivaqua</a:t>
                      </a:r>
                      <a:r>
                        <a:rPr lang="fr-BE" sz="700" dirty="0">
                          <a:effectLst/>
                          <a:latin typeface="Arial" panose="020B0604020202020204" pitchFamily="34" charset="0"/>
                          <a:ea typeface="Arial" panose="020B0604020202020204" pitchFamily="34" charset="0"/>
                        </a:rPr>
                        <a:t> - facture d’eau »</a:t>
                      </a:r>
                    </a:p>
                    <a:p>
                      <a:pPr algn="ctr">
                        <a:spcAft>
                          <a:spcPts val="0"/>
                        </a:spcAft>
                      </a:pPr>
                      <a:endParaRPr lang="fr-BE" sz="700" dirty="0">
                        <a:effectLst/>
                        <a:latin typeface="Arial" panose="020B0604020202020204" pitchFamily="34" charset="0"/>
                        <a:ea typeface="Arial" panose="020B0604020202020204" pitchFamily="34" charset="0"/>
                      </a:endParaRPr>
                    </a:p>
                    <a:p>
                      <a:pPr algn="ctr">
                        <a:spcAft>
                          <a:spcPts val="0"/>
                        </a:spcAft>
                      </a:pPr>
                      <a:r>
                        <a:rPr lang="fr-BE" sz="700" dirty="0">
                          <a:effectLst/>
                          <a:latin typeface="Arial" panose="020B0604020202020204" pitchFamily="34" charset="0"/>
                          <a:ea typeface="Arial" panose="020B0604020202020204" pitchFamily="34" charset="0"/>
                        </a:rPr>
                        <a:t> </a:t>
                      </a:r>
                    </a:p>
                  </a:txBody>
                  <a:tcPr marL="0" marR="0" marT="0" marB="0"/>
                </a:tc>
                <a:tc>
                  <a:txBody>
                    <a:bodyPr/>
                    <a:lstStyle/>
                    <a:p>
                      <a:pPr>
                        <a:spcAft>
                          <a:spcPts val="0"/>
                        </a:spcAft>
                      </a:pPr>
                      <a:r>
                        <a:rPr lang="en-US" sz="500" dirty="0">
                          <a:effectLst/>
                        </a:rPr>
                        <a:t> </a:t>
                      </a:r>
                      <a:endParaRPr lang="fr-BE" sz="7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5"/>
                  </a:ext>
                </a:extLst>
              </a:tr>
              <a:tr h="325805">
                <a:tc>
                  <a:txBody>
                    <a:bodyPr/>
                    <a:lstStyle/>
                    <a:p>
                      <a:pPr marL="18415">
                        <a:spcBef>
                          <a:spcPts val="165"/>
                        </a:spcBef>
                        <a:spcAft>
                          <a:spcPts val="0"/>
                        </a:spcAft>
                      </a:pPr>
                      <a:r>
                        <a:rPr lang="en-US" sz="800" dirty="0">
                          <a:effectLst/>
                        </a:rPr>
                        <a:t>TOTAL</a:t>
                      </a:r>
                      <a:endParaRPr lang="fr-BE" sz="800" dirty="0">
                        <a:effectLst/>
                        <a:latin typeface="Arial" panose="020B0604020202020204" pitchFamily="34" charset="0"/>
                        <a:ea typeface="Arial" panose="020B0604020202020204" pitchFamily="34" charset="0"/>
                      </a:endParaRPr>
                    </a:p>
                  </a:txBody>
                  <a:tcPr marL="0" marR="0" marT="0" marB="0"/>
                </a:tc>
                <a:tc>
                  <a:txBody>
                    <a:bodyPr/>
                    <a:lstStyle/>
                    <a:p>
                      <a:pPr algn="ctr">
                        <a:spcAft>
                          <a:spcPts val="0"/>
                        </a:spcAft>
                      </a:pPr>
                      <a:endParaRPr lang="en-US" sz="500" dirty="0">
                        <a:effectLst/>
                      </a:endParaRPr>
                    </a:p>
                    <a:p>
                      <a:pPr marL="0" algn="ctr" rtl="0" eaLnBrk="1" latinLnBrk="0" hangingPunct="1">
                        <a:spcAft>
                          <a:spcPts val="0"/>
                        </a:spcAft>
                      </a:pPr>
                      <a:r>
                        <a:rPr kumimoji="0" lang="en-US" sz="1000" kern="1200" dirty="0">
                          <a:solidFill>
                            <a:schemeClr val="bg1"/>
                          </a:solidFill>
                          <a:effectLst/>
                          <a:latin typeface="+mn-lt"/>
                          <a:ea typeface="+mn-ea"/>
                          <a:cs typeface="+mn-cs"/>
                        </a:rPr>
                        <a:t>1.600,00 euros</a:t>
                      </a:r>
                      <a:endParaRPr kumimoji="0" lang="fr-BE" sz="1000" kern="1200" dirty="0">
                        <a:solidFill>
                          <a:schemeClr val="bg1"/>
                        </a:solidFill>
                        <a:effectLst/>
                        <a:latin typeface="+mn-lt"/>
                        <a:ea typeface="+mn-ea"/>
                        <a:cs typeface="+mn-cs"/>
                      </a:endParaRPr>
                    </a:p>
                  </a:txBody>
                  <a:tcPr marL="0" marR="0" marT="0" marB="0"/>
                </a:tc>
                <a:tc>
                  <a:txBody>
                    <a:bodyPr/>
                    <a:lstStyle/>
                    <a:p>
                      <a:pPr>
                        <a:spcAft>
                          <a:spcPts val="0"/>
                        </a:spcAft>
                      </a:pPr>
                      <a:r>
                        <a:rPr lang="en-US" sz="500" dirty="0">
                          <a:effectLst/>
                        </a:rPr>
                        <a:t> </a:t>
                      </a:r>
                      <a:endParaRPr lang="fr-BE" sz="7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928901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2"/>
          <p:cNvSpPr txBox="1">
            <a:spLocks/>
          </p:cNvSpPr>
          <p:nvPr/>
        </p:nvSpPr>
        <p:spPr>
          <a:xfrm>
            <a:off x="877456" y="495861"/>
            <a:ext cx="11314544" cy="3271837"/>
          </a:xfrm>
          <a:prstGeom prst="rect">
            <a:avLst/>
          </a:prstGeom>
          <a:noFill/>
          <a:ln w="22225" cap="flat" cmpd="sng" algn="ctr">
            <a:no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lt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lt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lt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lt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lt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lt1"/>
                </a:solidFill>
                <a:effectLst/>
                <a:latin typeface="+mn-lt"/>
                <a:ea typeface="+mn-ea"/>
                <a:cs typeface="+mn-cs"/>
              </a:defRPr>
            </a:lvl9pPr>
          </a:lstStyle>
          <a:p>
            <a:pPr>
              <a:buFont typeface="Arial" panose="020B0604020202020204" pitchFamily="34" charset="0"/>
              <a:buNone/>
            </a:pPr>
            <a:endParaRPr lang="fr-BE" sz="4000" dirty="0" smtClean="0">
              <a:solidFill>
                <a:schemeClr val="tx1"/>
              </a:solidFill>
            </a:endParaRPr>
          </a:p>
          <a:p>
            <a:pPr algn="ctr">
              <a:buFont typeface="Arial" panose="020B0604020202020204" pitchFamily="34" charset="0"/>
              <a:buNone/>
            </a:pPr>
            <a:r>
              <a:rPr lang="fr-BE" sz="4000" dirty="0" smtClean="0">
                <a:solidFill>
                  <a:schemeClr val="tx1"/>
                </a:solidFill>
              </a:rPr>
              <a:t>REVENUS  – DEPENSES = </a:t>
            </a:r>
          </a:p>
          <a:p>
            <a:pPr algn="ctr">
              <a:buFont typeface="Arial" panose="020B0604020202020204" pitchFamily="34" charset="0"/>
              <a:buNone/>
            </a:pPr>
            <a:r>
              <a:rPr lang="fr-BE" sz="4400" dirty="0" smtClean="0">
                <a:solidFill>
                  <a:schemeClr val="tx1"/>
                </a:solidFill>
              </a:rPr>
              <a:t>1.720,00 euros - 1.600,00 euros = 120,00 euros</a:t>
            </a:r>
            <a:endParaRPr lang="fr-FR" sz="4400" dirty="0" smtClean="0">
              <a:solidFill>
                <a:schemeClr val="tx1"/>
              </a:solidFill>
            </a:endParaRPr>
          </a:p>
          <a:p>
            <a:pPr>
              <a:buFont typeface="Arial" panose="020B0604020202020204" pitchFamily="34" charset="0"/>
              <a:buNone/>
            </a:pPr>
            <a:endParaRPr lang="fr-FR" sz="5400" dirty="0">
              <a:solidFill>
                <a:schemeClr val="tx1"/>
              </a:solidFill>
            </a:endParaRPr>
          </a:p>
        </p:txBody>
      </p:sp>
      <p:sp>
        <p:nvSpPr>
          <p:cNvPr id="7" name="Espace réservé du contenu 2"/>
          <p:cNvSpPr txBox="1">
            <a:spLocks/>
          </p:cNvSpPr>
          <p:nvPr/>
        </p:nvSpPr>
        <p:spPr>
          <a:xfrm>
            <a:off x="499872" y="3140760"/>
            <a:ext cx="10989425" cy="2743200"/>
          </a:xfrm>
          <a:prstGeom prst="rect">
            <a:avLst/>
          </a:prstGeom>
          <a:noFill/>
          <a:ln w="9525" cap="flat" cmpd="sng" algn="ctr">
            <a:noFill/>
            <a:prstDash val="solid"/>
          </a:ln>
        </p:spPr>
        <p:style>
          <a:lnRef idx="1">
            <a:schemeClr val="accent3"/>
          </a:lnRef>
          <a:fillRef idx="3">
            <a:schemeClr val="accent3"/>
          </a:fillRef>
          <a:effectRef idx="2">
            <a:schemeClr val="accent3"/>
          </a:effectRef>
          <a:fontRef idx="minor">
            <a:schemeClr val="lt1"/>
          </a:fontRef>
        </p:style>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lt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lt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lt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lt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lt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lt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lt1"/>
                </a:solidFill>
                <a:effectLst/>
                <a:latin typeface="+mn-lt"/>
                <a:ea typeface="+mn-ea"/>
                <a:cs typeface="+mn-cs"/>
              </a:defRPr>
            </a:lvl9pPr>
          </a:lstStyle>
          <a:p>
            <a:pPr algn="ctr">
              <a:buFont typeface="Arial" panose="020B0604020202020204" pitchFamily="34" charset="0"/>
              <a:buNone/>
            </a:pPr>
            <a:endParaRPr lang="fr-BE" sz="5400" dirty="0" smtClean="0">
              <a:solidFill>
                <a:schemeClr val="tx1"/>
              </a:solidFill>
            </a:endParaRPr>
          </a:p>
          <a:p>
            <a:pPr algn="ctr">
              <a:buFont typeface="Arial" panose="020B0604020202020204" pitchFamily="34" charset="0"/>
              <a:buNone/>
            </a:pPr>
            <a:r>
              <a:rPr lang="fr-BE" sz="4400" dirty="0" smtClean="0">
                <a:solidFill>
                  <a:schemeClr val="tx1"/>
                </a:solidFill>
              </a:rPr>
              <a:t>6.861,53 euros (IPP) / 60 mois =</a:t>
            </a:r>
          </a:p>
          <a:p>
            <a:pPr algn="ctr">
              <a:buFont typeface="Arial" panose="020B0604020202020204" pitchFamily="34" charset="0"/>
              <a:buNone/>
            </a:pPr>
            <a:r>
              <a:rPr lang="fr-FR" sz="4400" dirty="0" smtClean="0">
                <a:solidFill>
                  <a:schemeClr val="tx1"/>
                </a:solidFill>
              </a:rPr>
              <a:t>  	114,36 € &lt; 120,00 € Proposition initiale</a:t>
            </a:r>
            <a:endParaRPr lang="fr-FR" sz="4400" dirty="0">
              <a:solidFill>
                <a:schemeClr val="tx1"/>
              </a:solidFill>
            </a:endParaRPr>
          </a:p>
        </p:txBody>
      </p:sp>
    </p:spTree>
    <p:extLst>
      <p:ext uri="{BB962C8B-B14F-4D97-AF65-F5344CB8AC3E}">
        <p14:creationId xmlns:p14="http://schemas.microsoft.com/office/powerpoint/2010/main" val="33338522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26920" y="916285"/>
            <a:ext cx="8183880" cy="748693"/>
          </a:xfrm>
        </p:spPr>
        <p:txBody>
          <a:bodyPr>
            <a:normAutofit fontScale="90000"/>
          </a:bodyPr>
          <a:lstStyle/>
          <a:p>
            <a:r>
              <a:rPr lang="fr-BE" sz="4000" dirty="0"/>
              <a:t>Forfaits des dépenses fixes SPFF</a:t>
            </a:r>
          </a:p>
        </p:txBody>
      </p:sp>
      <p:sp>
        <p:nvSpPr>
          <p:cNvPr id="5" name="Titre 1"/>
          <p:cNvSpPr txBox="1">
            <a:spLocks/>
          </p:cNvSpPr>
          <p:nvPr/>
        </p:nvSpPr>
        <p:spPr>
          <a:xfrm>
            <a:off x="3009971" y="3240944"/>
            <a:ext cx="6217778" cy="1470957"/>
          </a:xfrm>
          <a:prstGeom prst="rect">
            <a:avLst/>
          </a:prstGeom>
        </p:spPr>
        <p:txBody>
          <a:bodyPr vert="horz" anchor="b">
            <a:normAutofit fontScale="97500"/>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endParaRPr lang="fr-BE" dirty="0"/>
          </a:p>
        </p:txBody>
      </p:sp>
      <p:sp>
        <p:nvSpPr>
          <p:cNvPr id="3" name="Espace réservé du contenu 2"/>
          <p:cNvSpPr>
            <a:spLocks noGrp="1"/>
          </p:cNvSpPr>
          <p:nvPr>
            <p:ph idx="1"/>
          </p:nvPr>
        </p:nvSpPr>
        <p:spPr>
          <a:xfrm>
            <a:off x="1013765" y="1937593"/>
            <a:ext cx="10668589" cy="2670984"/>
          </a:xfrm>
          <a:noFill/>
          <a:ln>
            <a:noFill/>
          </a:ln>
        </p:spPr>
        <p:style>
          <a:lnRef idx="1">
            <a:schemeClr val="accent3"/>
          </a:lnRef>
          <a:fillRef idx="3">
            <a:schemeClr val="accent3"/>
          </a:fillRef>
          <a:effectRef idx="2">
            <a:schemeClr val="accent3"/>
          </a:effectRef>
          <a:fontRef idx="minor">
            <a:schemeClr val="lt1"/>
          </a:fontRef>
        </p:style>
        <p:txBody>
          <a:bodyPr>
            <a:normAutofit/>
          </a:bodyPr>
          <a:lstStyle/>
          <a:p>
            <a:pPr marL="0" indent="0">
              <a:buNone/>
            </a:pPr>
            <a:r>
              <a:rPr lang="fr-BE" sz="2400" dirty="0">
                <a:solidFill>
                  <a:schemeClr val="tx1"/>
                </a:solidFill>
              </a:rPr>
              <a:t>Type de famille :</a:t>
            </a:r>
          </a:p>
          <a:p>
            <a:r>
              <a:rPr lang="fr-BE" sz="2400" dirty="0">
                <a:solidFill>
                  <a:schemeClr val="tx1"/>
                </a:solidFill>
              </a:rPr>
              <a:t>Isolé	</a:t>
            </a:r>
            <a:r>
              <a:rPr lang="fr-BE" sz="2400" dirty="0" smtClean="0">
                <a:solidFill>
                  <a:schemeClr val="tx1"/>
                </a:solidFill>
              </a:rPr>
              <a:t>: 1.300,00 </a:t>
            </a:r>
            <a:r>
              <a:rPr lang="fr-BE" sz="2400" dirty="0">
                <a:solidFill>
                  <a:schemeClr val="tx1"/>
                </a:solidFill>
              </a:rPr>
              <a:t>euros	</a:t>
            </a:r>
          </a:p>
          <a:p>
            <a:r>
              <a:rPr lang="fr-BE" sz="2400" dirty="0" smtClean="0">
                <a:solidFill>
                  <a:schemeClr val="tx1"/>
                </a:solidFill>
              </a:rPr>
              <a:t>Couple : 1.600,00 </a:t>
            </a:r>
            <a:r>
              <a:rPr lang="fr-BE" sz="2400" dirty="0">
                <a:solidFill>
                  <a:schemeClr val="tx1"/>
                </a:solidFill>
              </a:rPr>
              <a:t>euros	</a:t>
            </a:r>
          </a:p>
          <a:p>
            <a:r>
              <a:rPr lang="fr-BE" sz="2400" b="1" dirty="0">
                <a:solidFill>
                  <a:schemeClr val="tx1"/>
                </a:solidFill>
              </a:rPr>
              <a:t>Supplément par enfants </a:t>
            </a:r>
            <a:r>
              <a:rPr lang="fr-BE" sz="2400" b="1" dirty="0" smtClean="0">
                <a:solidFill>
                  <a:schemeClr val="tx1"/>
                </a:solidFill>
              </a:rPr>
              <a:t>: + 150,00 </a:t>
            </a:r>
            <a:r>
              <a:rPr lang="fr-BE" sz="2400" b="1" dirty="0">
                <a:solidFill>
                  <a:schemeClr val="tx1"/>
                </a:solidFill>
              </a:rPr>
              <a:t>euros</a:t>
            </a:r>
          </a:p>
        </p:txBody>
      </p:sp>
      <p:sp>
        <p:nvSpPr>
          <p:cNvPr id="6" name="Titre 1"/>
          <p:cNvSpPr txBox="1">
            <a:spLocks/>
          </p:cNvSpPr>
          <p:nvPr/>
        </p:nvSpPr>
        <p:spPr>
          <a:xfrm>
            <a:off x="739739" y="4817776"/>
            <a:ext cx="11216640" cy="18756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fr-FR" dirty="0" smtClean="0"/>
              <a:t>Accord 120,00 euros sur </a:t>
            </a:r>
            <a:r>
              <a:rPr lang="fr-FR" smtClean="0"/>
              <a:t>12 mensualités</a:t>
            </a:r>
            <a:endParaRPr lang="fr-FR" sz="3600"/>
          </a:p>
          <a:p>
            <a:pPr algn="ctr"/>
            <a:r>
              <a:rPr lang="fr-FR" sz="3600" dirty="0" smtClean="0"/>
              <a:t>&amp;</a:t>
            </a:r>
            <a:br>
              <a:rPr lang="fr-FR" sz="3600" dirty="0" smtClean="0"/>
            </a:br>
            <a:r>
              <a:rPr lang="fr-FR" sz="2400" b="1" dirty="0" smtClean="0"/>
              <a:t>Exonération des intérêts de retard à partir de la décision</a:t>
            </a:r>
            <a:endParaRPr lang="fr-FR" sz="3600" dirty="0"/>
          </a:p>
        </p:txBody>
      </p:sp>
      <p:sp>
        <p:nvSpPr>
          <p:cNvPr id="4" name="Rectangle 3"/>
          <p:cNvSpPr/>
          <p:nvPr/>
        </p:nvSpPr>
        <p:spPr>
          <a:xfrm>
            <a:off x="670559" y="4711901"/>
            <a:ext cx="11285819" cy="1640131"/>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97642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p:cNvPicPr>
            <a:picLocks noGrp="1" noChangeAspect="1"/>
          </p:cNvPicPr>
          <p:nvPr>
            <p:ph idx="1"/>
          </p:nvPr>
        </p:nvPicPr>
        <p:blipFill>
          <a:blip r:embed="rId2" cstate="print"/>
          <a:stretch>
            <a:fillRect/>
          </a:stretch>
        </p:blipFill>
        <p:spPr>
          <a:xfrm>
            <a:off x="2089422" y="1387664"/>
            <a:ext cx="3063746" cy="41830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itre 10"/>
          <p:cNvSpPr>
            <a:spLocks noGrp="1"/>
          </p:cNvSpPr>
          <p:nvPr>
            <p:ph type="title"/>
          </p:nvPr>
        </p:nvSpPr>
        <p:spPr>
          <a:xfrm>
            <a:off x="1965674" y="403785"/>
            <a:ext cx="8136904" cy="1076617"/>
          </a:xfrm>
        </p:spPr>
        <p:txBody>
          <a:bodyPr>
            <a:normAutofit/>
          </a:bodyPr>
          <a:lstStyle/>
          <a:p>
            <a:r>
              <a:rPr lang="fr-BE" sz="4800" dirty="0"/>
              <a:t>Notification</a:t>
            </a:r>
          </a:p>
        </p:txBody>
      </p:sp>
      <p:pic>
        <p:nvPicPr>
          <p:cNvPr id="13" name="Image 12"/>
          <p:cNvPicPr>
            <a:picLocks noChangeAspect="1"/>
          </p:cNvPicPr>
          <p:nvPr/>
        </p:nvPicPr>
        <p:blipFill>
          <a:blip r:embed="rId3" cstate="print"/>
          <a:stretch>
            <a:fillRect/>
          </a:stretch>
        </p:blipFill>
        <p:spPr>
          <a:xfrm>
            <a:off x="6888088" y="1409274"/>
            <a:ext cx="3168352" cy="43282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 4"/>
          <p:cNvPicPr>
            <a:picLocks noChangeAspect="1"/>
          </p:cNvPicPr>
          <p:nvPr/>
        </p:nvPicPr>
        <p:blipFill>
          <a:blip r:embed="rId4" cstate="print"/>
          <a:stretch>
            <a:fillRect/>
          </a:stretch>
        </p:blipFill>
        <p:spPr>
          <a:xfrm>
            <a:off x="5478719" y="2511425"/>
            <a:ext cx="1193345" cy="1293099"/>
          </a:xfrm>
          <a:prstGeom prst="rect">
            <a:avLst/>
          </a:prstGeom>
        </p:spPr>
      </p:pic>
      <p:sp>
        <p:nvSpPr>
          <p:cNvPr id="6" name="Titre 1"/>
          <p:cNvSpPr txBox="1">
            <a:spLocks/>
          </p:cNvSpPr>
          <p:nvPr/>
        </p:nvSpPr>
        <p:spPr>
          <a:xfrm>
            <a:off x="4655841" y="4007351"/>
            <a:ext cx="2942013" cy="1628217"/>
          </a:xfrm>
          <a:prstGeom prst="rect">
            <a:avLst/>
          </a:prstGeom>
        </p:spPr>
        <p:txBody>
          <a:bodyPr vert="horz" anchor="b">
            <a:normAutofit fontScale="82500" lnSpcReduction="20000"/>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fr-BE" dirty="0"/>
              <a:t>RAD temporaire</a:t>
            </a:r>
            <a:br>
              <a:rPr lang="fr-BE" dirty="0"/>
            </a:br>
            <a:r>
              <a:rPr lang="fr-BE" dirty="0"/>
              <a:t>Révision du dossier </a:t>
            </a:r>
          </a:p>
        </p:txBody>
      </p:sp>
    </p:spTree>
    <p:extLst>
      <p:ext uri="{BB962C8B-B14F-4D97-AF65-F5344CB8AC3E}">
        <p14:creationId xmlns:p14="http://schemas.microsoft.com/office/powerpoint/2010/main" val="25255114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26920" y="781776"/>
            <a:ext cx="8183880" cy="775016"/>
          </a:xfrm>
        </p:spPr>
        <p:txBody>
          <a:bodyPr>
            <a:noAutofit/>
          </a:bodyPr>
          <a:lstStyle/>
          <a:p>
            <a:r>
              <a:rPr lang="fr-BE" sz="4400" dirty="0"/>
              <a:t>Requête transmise via mail</a:t>
            </a:r>
          </a:p>
        </p:txBody>
      </p:sp>
      <p:sp>
        <p:nvSpPr>
          <p:cNvPr id="3" name="Espace réservé du contenu 2"/>
          <p:cNvSpPr>
            <a:spLocks noGrp="1"/>
          </p:cNvSpPr>
          <p:nvPr>
            <p:ph idx="1"/>
          </p:nvPr>
        </p:nvSpPr>
        <p:spPr>
          <a:xfrm>
            <a:off x="2026920" y="1888272"/>
            <a:ext cx="8183880" cy="4187952"/>
          </a:xfrm>
          <a:noFill/>
          <a:ln>
            <a:noFill/>
          </a:ln>
        </p:spPr>
        <p:style>
          <a:lnRef idx="1">
            <a:schemeClr val="accent3"/>
          </a:lnRef>
          <a:fillRef idx="3">
            <a:schemeClr val="accent3"/>
          </a:fillRef>
          <a:effectRef idx="2">
            <a:schemeClr val="accent3"/>
          </a:effectRef>
          <a:fontRef idx="minor">
            <a:schemeClr val="lt1"/>
          </a:fontRef>
        </p:style>
        <p:txBody>
          <a:bodyPr>
            <a:normAutofit fontScale="92500"/>
          </a:bodyPr>
          <a:lstStyle/>
          <a:p>
            <a:pPr marL="0" indent="0">
              <a:buNone/>
            </a:pPr>
            <a:endParaRPr lang="fr-BE" dirty="0"/>
          </a:p>
          <a:p>
            <a:pPr marL="0" indent="0" algn="ctr">
              <a:buNone/>
            </a:pPr>
            <a:r>
              <a:rPr lang="fr-BE" i="1" dirty="0">
                <a:solidFill>
                  <a:schemeClr val="tx1"/>
                </a:solidFill>
                <a:latin typeface="+mj-lt"/>
              </a:rPr>
              <a:t>« </a:t>
            </a:r>
            <a:r>
              <a:rPr lang="fr-BE" sz="2400" i="1" dirty="0">
                <a:solidFill>
                  <a:schemeClr val="tx1"/>
                </a:solidFill>
                <a:latin typeface="+mj-lt"/>
              </a:rPr>
              <a:t>Bonjour. Je vous confirme ne pas être en mesure d'augmenter les mensualités de remboursement compte tenu de ma situation actuelle. La crise de la COVID 19 a eu un effet défavorable sur la reprise de mes affaires (réduction du volume escompté, désaffection de clients, factures de vente impayées ou lourds retards de paiements).</a:t>
            </a:r>
          </a:p>
          <a:p>
            <a:pPr marL="0" indent="0" algn="ctr">
              <a:buNone/>
            </a:pPr>
            <a:r>
              <a:rPr lang="fr-BE" sz="2400" i="1" dirty="0">
                <a:solidFill>
                  <a:schemeClr val="tx1"/>
                </a:solidFill>
                <a:latin typeface="+mj-lt"/>
              </a:rPr>
              <a:t>Dans le meilleur des cas, je serais en mesure d'honorer un remboursement mensuel de 120 euros. Cela signifie que l'option la plus raisonnable serait la reconduction du plan initial, le moratoire ou l'aide du CPAS d'Uccle</a:t>
            </a:r>
            <a:r>
              <a:rPr lang="fr-BE" i="1" dirty="0">
                <a:solidFill>
                  <a:schemeClr val="tx1"/>
                </a:solidFill>
                <a:latin typeface="+mj-lt"/>
              </a:rPr>
              <a:t> ».</a:t>
            </a:r>
          </a:p>
          <a:p>
            <a:endParaRPr lang="fr-BE" i="1" dirty="0">
              <a:solidFill>
                <a:schemeClr val="tx1"/>
              </a:solidFill>
            </a:endParaRPr>
          </a:p>
          <a:p>
            <a:endParaRPr lang="fr-BE" dirty="0"/>
          </a:p>
        </p:txBody>
      </p:sp>
    </p:spTree>
    <p:extLst>
      <p:ext uri="{BB962C8B-B14F-4D97-AF65-F5344CB8AC3E}">
        <p14:creationId xmlns:p14="http://schemas.microsoft.com/office/powerpoint/2010/main" val="40899680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246766" y="324139"/>
            <a:ext cx="8183562" cy="847725"/>
          </a:xfrm>
        </p:spPr>
        <p:txBody>
          <a:bodyPr>
            <a:normAutofit/>
          </a:bodyPr>
          <a:lstStyle/>
          <a:p>
            <a:pPr algn="ctr"/>
            <a:r>
              <a:rPr lang="fr-BE" sz="4800" dirty="0"/>
              <a:t>Révision </a:t>
            </a:r>
          </a:p>
        </p:txBody>
      </p:sp>
      <p:pic>
        <p:nvPicPr>
          <p:cNvPr id="14" name="Espace réservé du contenu 13"/>
          <p:cNvPicPr>
            <a:picLocks noGrp="1" noChangeAspect="1"/>
          </p:cNvPicPr>
          <p:nvPr>
            <p:ph idx="4294967295"/>
          </p:nvPr>
        </p:nvPicPr>
        <p:blipFill>
          <a:blip r:embed="rId2" cstate="print"/>
          <a:stretch>
            <a:fillRect/>
          </a:stretch>
        </p:blipFill>
        <p:spPr>
          <a:xfrm>
            <a:off x="1339272" y="1262495"/>
            <a:ext cx="3348038" cy="4187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Image 8"/>
          <p:cNvPicPr>
            <a:picLocks noChangeAspect="1"/>
          </p:cNvPicPr>
          <p:nvPr/>
        </p:nvPicPr>
        <p:blipFill>
          <a:blip r:embed="rId3" cstate="print"/>
          <a:stretch>
            <a:fillRect/>
          </a:stretch>
        </p:blipFill>
        <p:spPr>
          <a:xfrm>
            <a:off x="6582424" y="1327471"/>
            <a:ext cx="3207593" cy="4187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 4"/>
          <p:cNvPicPr>
            <a:picLocks noChangeAspect="1"/>
          </p:cNvPicPr>
          <p:nvPr/>
        </p:nvPicPr>
        <p:blipFill>
          <a:blip r:embed="rId4" cstate="print"/>
          <a:stretch>
            <a:fillRect/>
          </a:stretch>
        </p:blipFill>
        <p:spPr>
          <a:xfrm>
            <a:off x="4977078" y="2237866"/>
            <a:ext cx="1264998" cy="10218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269960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64831" y="541749"/>
            <a:ext cx="10323333" cy="1110195"/>
          </a:xfrm>
        </p:spPr>
        <p:txBody>
          <a:bodyPr>
            <a:normAutofit fontScale="90000"/>
          </a:bodyPr>
          <a:lstStyle/>
          <a:p>
            <a:pPr lvl="0"/>
            <a:r>
              <a:rPr lang="fr-BE" sz="4400" b="1" u="sng" dirty="0"/>
              <a:t>Un dossier d’indépendant </a:t>
            </a:r>
            <a:r>
              <a:rPr lang="fr-BE" b="1" u="sng" dirty="0"/>
              <a:t/>
            </a:r>
            <a:br>
              <a:rPr lang="fr-BE" b="1" u="sng" dirty="0"/>
            </a:br>
            <a:r>
              <a:rPr lang="fr-BE" b="1" u="sng" dirty="0"/>
              <a:t>en collaboration avec le CED</a:t>
            </a:r>
            <a:r>
              <a:rPr lang="fr-BE" dirty="0"/>
              <a:t/>
            </a:r>
            <a:br>
              <a:rPr lang="fr-BE" dirty="0"/>
            </a:br>
            <a:endParaRPr lang="fr-BE" dirty="0"/>
          </a:p>
        </p:txBody>
      </p:sp>
      <p:sp>
        <p:nvSpPr>
          <p:cNvPr id="3" name="Espace réservé du contenu 2"/>
          <p:cNvSpPr>
            <a:spLocks noGrp="1"/>
          </p:cNvSpPr>
          <p:nvPr>
            <p:ph idx="1"/>
          </p:nvPr>
        </p:nvSpPr>
        <p:spPr>
          <a:xfrm>
            <a:off x="1464831" y="2081993"/>
            <a:ext cx="9603275" cy="3450613"/>
          </a:xfrm>
        </p:spPr>
        <p:txBody>
          <a:bodyPr/>
          <a:lstStyle/>
          <a:p>
            <a:pPr marL="0" lvl="0" indent="0">
              <a:buNone/>
            </a:pPr>
            <a:r>
              <a:rPr lang="fr-BE" dirty="0"/>
              <a:t>Une expérience du CPAS de Bruxelles présentée par Laetitia Claes</a:t>
            </a:r>
          </a:p>
        </p:txBody>
      </p:sp>
      <p:pic>
        <p:nvPicPr>
          <p:cNvPr id="3076" name="Picture 4" descr="Accompagnement : Centre pour Entreprises en difficulté (CED) | 7JSan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4832" y="2727165"/>
            <a:ext cx="9262338" cy="3913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124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475488"/>
            <a:ext cx="10323333" cy="1110195"/>
          </a:xfrm>
        </p:spPr>
        <p:txBody>
          <a:bodyPr>
            <a:normAutofit fontScale="90000"/>
          </a:bodyPr>
          <a:lstStyle/>
          <a:p>
            <a:pPr lvl="0"/>
            <a:r>
              <a:rPr lang="fr-BE" sz="4400" b="1" u="sng" dirty="0"/>
              <a:t>Le remplacement d’un médiateur </a:t>
            </a:r>
            <a:r>
              <a:rPr lang="fr-BE" sz="4400" b="1" u="sng" dirty="0" err="1"/>
              <a:t>JUdiciaire</a:t>
            </a:r>
            <a:r>
              <a:rPr lang="fr-BE" sz="4400" b="1" u="sng" dirty="0"/>
              <a:t> en RCD</a:t>
            </a:r>
            <a:r>
              <a:rPr lang="fr-BE" dirty="0"/>
              <a:t/>
            </a:r>
            <a:br>
              <a:rPr lang="fr-BE" dirty="0"/>
            </a:br>
            <a:endParaRPr lang="fr-BE" dirty="0"/>
          </a:p>
        </p:txBody>
      </p:sp>
      <p:sp>
        <p:nvSpPr>
          <p:cNvPr id="3" name="Espace réservé du contenu 2"/>
          <p:cNvSpPr>
            <a:spLocks noGrp="1"/>
          </p:cNvSpPr>
          <p:nvPr>
            <p:ph idx="1"/>
          </p:nvPr>
        </p:nvSpPr>
        <p:spPr/>
        <p:txBody>
          <a:bodyPr/>
          <a:lstStyle/>
          <a:p>
            <a:pPr marL="0" lvl="0" indent="0">
              <a:buNone/>
            </a:pPr>
            <a:r>
              <a:rPr lang="fr-BE" dirty="0"/>
              <a:t>Une expérience du CPAS d’Uccle présentée par Alphonsine </a:t>
            </a:r>
            <a:r>
              <a:rPr lang="fr-BE" dirty="0" err="1"/>
              <a:t>Umumararungu</a:t>
            </a:r>
            <a:endParaRPr lang="fr-BE"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1307" y="2482405"/>
            <a:ext cx="9358484" cy="4068031"/>
          </a:xfrm>
          <a:prstGeom prst="rect">
            <a:avLst/>
          </a:prstGeom>
        </p:spPr>
      </p:pic>
    </p:spTree>
    <p:extLst>
      <p:ext uri="{BB962C8B-B14F-4D97-AF65-F5344CB8AC3E}">
        <p14:creationId xmlns:p14="http://schemas.microsoft.com/office/powerpoint/2010/main" val="4028649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 2" descr="image0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566" y="90107"/>
            <a:ext cx="11576434" cy="587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43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 3" descr="image0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915" y="114491"/>
            <a:ext cx="10636949" cy="663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412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Image 5" descr="image0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699" y="333947"/>
            <a:ext cx="11429397" cy="567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669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 6" descr="image0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664" y="394907"/>
            <a:ext cx="11558674" cy="615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5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475488"/>
            <a:ext cx="10323333" cy="1110195"/>
          </a:xfrm>
        </p:spPr>
        <p:txBody>
          <a:bodyPr>
            <a:normAutofit fontScale="90000"/>
          </a:bodyPr>
          <a:lstStyle/>
          <a:p>
            <a:pPr lvl="0"/>
            <a:r>
              <a:rPr lang="fr-BE" sz="4400" b="1" u="sng" dirty="0"/>
              <a:t>La négociation d’un </a:t>
            </a:r>
            <a:br>
              <a:rPr lang="fr-BE" sz="4400" b="1" u="sng" dirty="0"/>
            </a:br>
            <a:r>
              <a:rPr lang="fr-BE" sz="4400" b="1" u="sng" dirty="0"/>
              <a:t>crédit à la consommation</a:t>
            </a:r>
            <a:r>
              <a:rPr lang="fr-BE" dirty="0"/>
              <a:t/>
            </a:r>
            <a:br>
              <a:rPr lang="fr-BE" dirty="0"/>
            </a:br>
            <a:endParaRPr lang="fr-BE" dirty="0"/>
          </a:p>
        </p:txBody>
      </p:sp>
      <p:sp>
        <p:nvSpPr>
          <p:cNvPr id="3" name="Espace réservé du contenu 2"/>
          <p:cNvSpPr>
            <a:spLocks noGrp="1"/>
          </p:cNvSpPr>
          <p:nvPr>
            <p:ph idx="1"/>
          </p:nvPr>
        </p:nvSpPr>
        <p:spPr/>
        <p:txBody>
          <a:bodyPr/>
          <a:lstStyle/>
          <a:p>
            <a:pPr marL="0" lvl="0" indent="0">
              <a:buNone/>
            </a:pPr>
            <a:r>
              <a:rPr lang="fr-BE" dirty="0"/>
              <a:t>Une expérience de </a:t>
            </a:r>
            <a:r>
              <a:rPr lang="fr-BE" dirty="0" err="1"/>
              <a:t>l’asbl</a:t>
            </a:r>
            <a:r>
              <a:rPr lang="fr-BE" dirty="0"/>
              <a:t> TELE-SERVICE présentée par Claire de Schaetzen</a:t>
            </a:r>
          </a:p>
        </p:txBody>
      </p:sp>
      <p:sp>
        <p:nvSpPr>
          <p:cNvPr id="5" name="AutoShape 2" descr="Crédit à la Consommation - Home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7" name="AutoShape 6" descr="Crédit à la Consommation - Home | Faceboo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pic>
        <p:nvPicPr>
          <p:cNvPr id="7176" name="Picture 8" descr="Crédit consommation : les conditions pour souscrire en 20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1307" y="2596134"/>
            <a:ext cx="9179114" cy="3992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639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1460500" y="252413"/>
            <a:ext cx="10731500" cy="1470025"/>
          </a:xfrm>
        </p:spPr>
        <p:txBody>
          <a:bodyPr>
            <a:normAutofit fontScale="90000"/>
          </a:bodyPr>
          <a:lstStyle/>
          <a:p>
            <a:r>
              <a:rPr lang="fr-BE" sz="6000" dirty="0"/>
              <a:t>Situation de départ 06/2011</a:t>
            </a:r>
          </a:p>
        </p:txBody>
      </p:sp>
      <p:sp>
        <p:nvSpPr>
          <p:cNvPr id="3" name="Sous-titre 2"/>
          <p:cNvSpPr>
            <a:spLocks noGrp="1"/>
          </p:cNvSpPr>
          <p:nvPr>
            <p:ph type="subTitle" idx="4294967295"/>
          </p:nvPr>
        </p:nvSpPr>
        <p:spPr>
          <a:xfrm>
            <a:off x="1985819" y="1676400"/>
            <a:ext cx="6400800" cy="1752600"/>
          </a:xfrm>
        </p:spPr>
        <p:txBody>
          <a:bodyPr/>
          <a:lstStyle/>
          <a:p>
            <a:r>
              <a:rPr lang="fr-BE" dirty="0">
                <a:solidFill>
                  <a:schemeClr val="tx1"/>
                </a:solidFill>
              </a:rPr>
              <a:t>Endettement :</a:t>
            </a:r>
          </a:p>
          <a:p>
            <a:endParaRPr lang="fr-BE" dirty="0"/>
          </a:p>
          <a:p>
            <a:endParaRPr lang="fr-BE" dirty="0"/>
          </a:p>
        </p:txBody>
      </p:sp>
      <p:graphicFrame>
        <p:nvGraphicFramePr>
          <p:cNvPr id="4" name="Tableau 3"/>
          <p:cNvGraphicFramePr>
            <a:graphicFrameLocks noGrp="1"/>
          </p:cNvGraphicFramePr>
          <p:nvPr>
            <p:extLst/>
          </p:nvPr>
        </p:nvGraphicFramePr>
        <p:xfrm>
          <a:off x="2719250" y="2200742"/>
          <a:ext cx="6192688" cy="3096344"/>
        </p:xfrm>
        <a:graphic>
          <a:graphicData uri="http://schemas.openxmlformats.org/drawingml/2006/table">
            <a:tbl>
              <a:tblPr/>
              <a:tblGrid>
                <a:gridCol w="2808312">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2304256">
                  <a:extLst>
                    <a:ext uri="{9D8B030D-6E8A-4147-A177-3AD203B41FA5}">
                      <a16:colId xmlns:a16="http://schemas.microsoft.com/office/drawing/2014/main" val="20002"/>
                    </a:ext>
                  </a:extLst>
                </a:gridCol>
              </a:tblGrid>
              <a:tr h="360040">
                <a:tc>
                  <a:txBody>
                    <a:bodyPr/>
                    <a:lstStyle/>
                    <a:p>
                      <a:pPr algn="l" fontAlgn="b"/>
                      <a:r>
                        <a:rPr lang="fr-BE" sz="1800" b="0" i="0" u="none" strike="noStrike" dirty="0">
                          <a:solidFill>
                            <a:srgbClr val="000000"/>
                          </a:solidFill>
                          <a:effectLst/>
                          <a:latin typeface="Calibri"/>
                        </a:rPr>
                        <a:t> </a:t>
                      </a: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fr-BE" sz="1800" b="0" i="0" u="none" strike="noStrike" dirty="0">
                          <a:solidFill>
                            <a:srgbClr val="000000"/>
                          </a:solidFill>
                          <a:effectLst/>
                          <a:latin typeface="Calibri"/>
                        </a:rPr>
                        <a:t>Type</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fr-BE" sz="1800" b="0" i="0" u="none" strike="noStrike" dirty="0">
                          <a:solidFill>
                            <a:srgbClr val="000000"/>
                          </a:solidFill>
                          <a:effectLst/>
                          <a:latin typeface="Calibri"/>
                        </a:rPr>
                        <a:t> Montant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04056">
                <a:tc>
                  <a:txBody>
                    <a:bodyPr/>
                    <a:lstStyle/>
                    <a:p>
                      <a:pPr algn="l" fontAlgn="b"/>
                      <a:r>
                        <a:rPr lang="fr-BE" sz="1800" b="0" i="0" u="none" strike="noStrike" dirty="0">
                          <a:solidFill>
                            <a:srgbClr val="000000"/>
                          </a:solidFill>
                          <a:effectLst/>
                          <a:latin typeface="Calibri"/>
                        </a:rPr>
                        <a:t>Alpha </a:t>
                      </a:r>
                      <a:r>
                        <a:rPr lang="fr-BE" sz="1800" b="0" i="0" u="none" strike="noStrike" dirty="0" err="1">
                          <a:solidFill>
                            <a:srgbClr val="000000"/>
                          </a:solidFill>
                          <a:effectLst/>
                          <a:latin typeface="Calibri"/>
                        </a:rPr>
                        <a:t>Credit</a:t>
                      </a:r>
                      <a:r>
                        <a:rPr lang="fr-BE" sz="1800" b="0" i="0" u="none" strike="noStrike" dirty="0">
                          <a:solidFill>
                            <a:srgbClr val="000000"/>
                          </a:solidFill>
                          <a:effectLst/>
                          <a:latin typeface="Calibri"/>
                        </a:rPr>
                        <a:t> (Cora)</a:t>
                      </a: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l" fontAlgn="b"/>
                      <a:r>
                        <a:rPr lang="fr-BE" sz="1800" b="0" i="0" u="none" strike="noStrike" dirty="0">
                          <a:solidFill>
                            <a:srgbClr val="000000"/>
                          </a:solidFill>
                          <a:effectLst/>
                          <a:latin typeface="Calibri"/>
                        </a:rPr>
                        <a:t>OC</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l" fontAlgn="b"/>
                      <a:r>
                        <a:rPr lang="fr-BE" sz="1800" b="0" i="0" u="none" strike="noStrike" dirty="0">
                          <a:solidFill>
                            <a:srgbClr val="000000"/>
                          </a:solidFill>
                          <a:effectLst/>
                          <a:latin typeface="Calibri"/>
                        </a:rPr>
                        <a:t> 1.000 €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32048">
                <a:tc>
                  <a:txBody>
                    <a:bodyPr/>
                    <a:lstStyle/>
                    <a:p>
                      <a:pPr algn="l" fontAlgn="b"/>
                      <a:r>
                        <a:rPr lang="fr-BE" sz="1800" b="0" i="0" u="none" strike="noStrike" dirty="0">
                          <a:solidFill>
                            <a:srgbClr val="000000"/>
                          </a:solidFill>
                          <a:effectLst/>
                          <a:latin typeface="Calibri"/>
                        </a:rPr>
                        <a:t>Cetelem-</a:t>
                      </a:r>
                      <a:r>
                        <a:rPr lang="fr-BE" sz="1800" b="0" i="0" u="none" strike="noStrike" dirty="0" err="1">
                          <a:solidFill>
                            <a:srgbClr val="000000"/>
                          </a:solidFill>
                          <a:effectLst/>
                          <a:latin typeface="Calibri"/>
                        </a:rPr>
                        <a:t>Buy</a:t>
                      </a:r>
                      <a:r>
                        <a:rPr lang="fr-BE" sz="1800" b="0" i="0" u="none" strike="noStrike" dirty="0">
                          <a:solidFill>
                            <a:srgbClr val="000000"/>
                          </a:solidFill>
                          <a:effectLst/>
                          <a:latin typeface="Calibri"/>
                        </a:rPr>
                        <a:t> </a:t>
                      </a:r>
                      <a:r>
                        <a:rPr lang="fr-BE" sz="1800" b="0" i="0" u="none" strike="noStrike" dirty="0" err="1">
                          <a:solidFill>
                            <a:srgbClr val="000000"/>
                          </a:solidFill>
                          <a:effectLst/>
                          <a:latin typeface="Calibri"/>
                        </a:rPr>
                        <a:t>Way</a:t>
                      </a:r>
                      <a:r>
                        <a:rPr lang="fr-BE" sz="1800" b="0" i="0" u="none" strike="noStrike" baseline="0" dirty="0">
                          <a:solidFill>
                            <a:srgbClr val="000000"/>
                          </a:solidFill>
                          <a:effectLst/>
                          <a:latin typeface="Calibri"/>
                        </a:rPr>
                        <a:t> (Modero)</a:t>
                      </a:r>
                      <a:endParaRPr lang="fr-BE" sz="1800" b="0" i="0" u="none" strike="noStrike" dirty="0">
                        <a:solidFill>
                          <a:srgbClr val="000000"/>
                        </a:solidFill>
                        <a:effectLst/>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l" fontAlgn="b"/>
                      <a:r>
                        <a:rPr lang="fr-BE" sz="1800" b="0" i="0" u="none" strike="noStrike" dirty="0">
                          <a:solidFill>
                            <a:srgbClr val="000000"/>
                          </a:solidFill>
                          <a:effectLst/>
                          <a:latin typeface="Calibri"/>
                        </a:rPr>
                        <a:t>OC</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1800" b="0" i="0" u="none" strike="noStrike" dirty="0">
                          <a:solidFill>
                            <a:srgbClr val="000000"/>
                          </a:solidFill>
                          <a:effectLst/>
                          <a:latin typeface="Calibri"/>
                        </a:rPr>
                        <a:t> 3.500 €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360040">
                <a:tc>
                  <a:txBody>
                    <a:bodyPr/>
                    <a:lstStyle/>
                    <a:p>
                      <a:pPr algn="l" fontAlgn="b"/>
                      <a:r>
                        <a:rPr lang="fr-BE" sz="1800" b="0" i="0" u="none" strike="noStrike" baseline="0" dirty="0">
                          <a:solidFill>
                            <a:srgbClr val="000000"/>
                          </a:solidFill>
                          <a:effectLst/>
                          <a:latin typeface="Calibri"/>
                        </a:rPr>
                        <a:t>Alpha </a:t>
                      </a:r>
                      <a:r>
                        <a:rPr lang="fr-BE" sz="1800" b="0" i="0" u="none" strike="noStrike" baseline="0" dirty="0" err="1">
                          <a:solidFill>
                            <a:srgbClr val="000000"/>
                          </a:solidFill>
                          <a:effectLst/>
                          <a:latin typeface="Calibri"/>
                        </a:rPr>
                        <a:t>Credit</a:t>
                      </a:r>
                      <a:r>
                        <a:rPr lang="fr-BE" sz="1800" b="0" i="0" u="none" strike="noStrike" baseline="0" dirty="0">
                          <a:solidFill>
                            <a:srgbClr val="000000"/>
                          </a:solidFill>
                          <a:effectLst/>
                          <a:latin typeface="Calibri"/>
                        </a:rPr>
                        <a:t> (</a:t>
                      </a:r>
                      <a:r>
                        <a:rPr lang="fr-BE" sz="1800" b="0" i="0" u="none" strike="noStrike" baseline="0" dirty="0" err="1">
                          <a:solidFill>
                            <a:srgbClr val="000000"/>
                          </a:solidFill>
                          <a:effectLst/>
                          <a:latin typeface="Calibri"/>
                        </a:rPr>
                        <a:t>Finalia</a:t>
                      </a:r>
                      <a:r>
                        <a:rPr lang="fr-BE" sz="1800" b="0" i="0" u="none" strike="noStrike" baseline="0" dirty="0">
                          <a:solidFill>
                            <a:srgbClr val="000000"/>
                          </a:solidFill>
                          <a:effectLst/>
                          <a:latin typeface="Calibri"/>
                        </a:rPr>
                        <a:t>)</a:t>
                      </a:r>
                      <a:endParaRPr lang="fr-BE" sz="1800" b="0" i="0" u="none" strike="noStrike" dirty="0">
                        <a:solidFill>
                          <a:srgbClr val="000000"/>
                        </a:solidFill>
                        <a:effectLst/>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l" fontAlgn="b"/>
                      <a:r>
                        <a:rPr lang="fr-BE" sz="1800" b="0" i="0" u="none" strike="noStrike" dirty="0">
                          <a:solidFill>
                            <a:srgbClr val="000000"/>
                          </a:solidFill>
                          <a:effectLst/>
                          <a:latin typeface="Calibri"/>
                        </a:rPr>
                        <a:t>OC</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1800" b="0" i="0" u="none" strike="noStrike" dirty="0">
                          <a:solidFill>
                            <a:srgbClr val="000000"/>
                          </a:solidFill>
                          <a:effectLst/>
                          <a:latin typeface="Calibri"/>
                        </a:rPr>
                        <a:t> 6.000 €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360040">
                <a:tc>
                  <a:txBody>
                    <a:bodyPr/>
                    <a:lstStyle/>
                    <a:p>
                      <a:pPr algn="l" fontAlgn="b"/>
                      <a:r>
                        <a:rPr lang="fr-BE" sz="1800" b="0" i="0" u="none" strike="noStrike" dirty="0" err="1">
                          <a:solidFill>
                            <a:srgbClr val="000000"/>
                          </a:solidFill>
                          <a:effectLst/>
                          <a:latin typeface="Calibri"/>
                        </a:rPr>
                        <a:t>Cofidis</a:t>
                      </a:r>
                      <a:r>
                        <a:rPr lang="fr-BE" sz="1800" b="0" i="0" u="none" strike="noStrike" dirty="0">
                          <a:solidFill>
                            <a:srgbClr val="000000"/>
                          </a:solidFill>
                          <a:effectLst/>
                          <a:latin typeface="Calibri"/>
                        </a:rPr>
                        <a:t> </a:t>
                      </a:r>
                      <a:r>
                        <a:rPr lang="fr-BE" sz="1800" b="0" i="0" u="none" strike="noStrike" baseline="0" dirty="0">
                          <a:solidFill>
                            <a:srgbClr val="000000"/>
                          </a:solidFill>
                          <a:effectLst/>
                          <a:latin typeface="Calibri"/>
                        </a:rPr>
                        <a:t> (</a:t>
                      </a:r>
                      <a:r>
                        <a:rPr lang="fr-BE" sz="1800" b="0" i="0" u="none" strike="noStrike" baseline="0" dirty="0" err="1">
                          <a:solidFill>
                            <a:srgbClr val="000000"/>
                          </a:solidFill>
                          <a:effectLst/>
                          <a:latin typeface="Calibri"/>
                        </a:rPr>
                        <a:t>Contentia</a:t>
                      </a:r>
                      <a:r>
                        <a:rPr lang="fr-BE" sz="1800" b="0" i="0" u="none" strike="noStrike" baseline="0" dirty="0">
                          <a:solidFill>
                            <a:srgbClr val="000000"/>
                          </a:solidFill>
                          <a:effectLst/>
                          <a:latin typeface="Calibri"/>
                        </a:rPr>
                        <a:t>)</a:t>
                      </a:r>
                      <a:endParaRPr lang="fr-BE" sz="1800" b="0" i="0" u="none" strike="noStrike" dirty="0">
                        <a:solidFill>
                          <a:srgbClr val="000000"/>
                        </a:solidFill>
                        <a:effectLst/>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l" fontAlgn="b"/>
                      <a:r>
                        <a:rPr lang="fr-BE" sz="1800" b="0" i="0" u="none" strike="noStrike" dirty="0">
                          <a:solidFill>
                            <a:srgbClr val="000000"/>
                          </a:solidFill>
                          <a:effectLst/>
                          <a:latin typeface="Calibri"/>
                        </a:rPr>
                        <a:t>PAT</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1800" b="0" i="0" u="none" strike="noStrike" dirty="0">
                          <a:solidFill>
                            <a:srgbClr val="000000"/>
                          </a:solidFill>
                          <a:effectLst/>
                          <a:latin typeface="Calibri"/>
                        </a:rPr>
                        <a:t> 6.000 €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360040">
                <a:tc>
                  <a:txBody>
                    <a:bodyPr/>
                    <a:lstStyle/>
                    <a:p>
                      <a:pPr algn="l" fontAlgn="b"/>
                      <a:r>
                        <a:rPr lang="fr-BE" sz="1800" b="0" i="0" u="none" strike="noStrike" dirty="0" err="1">
                          <a:solidFill>
                            <a:srgbClr val="000000"/>
                          </a:solidFill>
                          <a:effectLst/>
                          <a:latin typeface="Calibri"/>
                        </a:rPr>
                        <a:t>Fimaser</a:t>
                      </a:r>
                      <a:r>
                        <a:rPr lang="fr-BE" sz="1800" b="0" i="0" u="none" strike="noStrike" dirty="0">
                          <a:solidFill>
                            <a:srgbClr val="000000"/>
                          </a:solidFill>
                          <a:effectLst/>
                          <a:latin typeface="Calibri"/>
                        </a:rPr>
                        <a:t>-Visa</a:t>
                      </a:r>
                      <a:r>
                        <a:rPr lang="fr-BE" sz="1800" b="0" i="0" u="none" strike="noStrike" baseline="0" dirty="0">
                          <a:solidFill>
                            <a:srgbClr val="000000"/>
                          </a:solidFill>
                          <a:effectLst/>
                          <a:latin typeface="Calibri"/>
                        </a:rPr>
                        <a:t> (Modero)</a:t>
                      </a:r>
                      <a:endParaRPr lang="fr-BE" sz="1800" b="0" i="0" u="none" strike="noStrike" dirty="0">
                        <a:solidFill>
                          <a:srgbClr val="000000"/>
                        </a:solidFill>
                        <a:effectLst/>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l" fontAlgn="b"/>
                      <a:r>
                        <a:rPr lang="fr-BE" sz="1800" b="0" i="0" u="none" strike="noStrike" dirty="0">
                          <a:solidFill>
                            <a:srgbClr val="000000"/>
                          </a:solidFill>
                          <a:effectLst/>
                          <a:latin typeface="Calibri"/>
                        </a:rPr>
                        <a:t>OC</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1800" b="0" i="0" u="none" strike="noStrike" dirty="0">
                          <a:solidFill>
                            <a:srgbClr val="000000"/>
                          </a:solidFill>
                          <a:effectLst/>
                          <a:latin typeface="Calibri"/>
                        </a:rPr>
                        <a:t> 7.000 €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360040">
                <a:tc>
                  <a:txBody>
                    <a:bodyPr/>
                    <a:lstStyle/>
                    <a:p>
                      <a:pPr algn="l" fontAlgn="b"/>
                      <a:r>
                        <a:rPr lang="fr-BE" sz="1800" b="0" i="0" u="none" strike="noStrike" dirty="0">
                          <a:solidFill>
                            <a:srgbClr val="000000"/>
                          </a:solidFill>
                          <a:effectLst/>
                          <a:latin typeface="Calibri"/>
                        </a:rPr>
                        <a:t>Citibank</a:t>
                      </a: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l" fontAlgn="b"/>
                      <a:r>
                        <a:rPr lang="fr-BE" sz="1800" b="0" i="0" u="none" strike="noStrike">
                          <a:solidFill>
                            <a:srgbClr val="000000"/>
                          </a:solidFill>
                          <a:effectLst/>
                          <a:latin typeface="Calibri"/>
                        </a:rPr>
                        <a:t>PAT</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1800" b="0" i="0" u="none" strike="noStrike" dirty="0">
                          <a:solidFill>
                            <a:srgbClr val="000000"/>
                          </a:solidFill>
                          <a:effectLst/>
                          <a:latin typeface="Calibri"/>
                        </a:rPr>
                        <a:t> 28.000 €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360040">
                <a:tc>
                  <a:txBody>
                    <a:bodyPr/>
                    <a:lstStyle/>
                    <a:p>
                      <a:pPr algn="l" fontAlgn="b"/>
                      <a:r>
                        <a:rPr lang="fr-BE" sz="1800" b="1" i="0" u="none" strike="noStrike" dirty="0">
                          <a:solidFill>
                            <a:srgbClr val="000000"/>
                          </a:solidFill>
                          <a:effectLst/>
                          <a:latin typeface="Calibri"/>
                        </a:rPr>
                        <a:t>TOTAL</a:t>
                      </a: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fr-BE" sz="1800" b="1" i="0" u="none" strike="noStrike" dirty="0">
                        <a:solidFill>
                          <a:srgbClr val="000000"/>
                        </a:solidFill>
                        <a:effectLst/>
                        <a:latin typeface="Calibri"/>
                      </a:endParaRP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chemeClr val="accent1"/>
                    </a:solidFill>
                  </a:tcPr>
                </a:tc>
                <a:tc>
                  <a:txBody>
                    <a:bodyPr/>
                    <a:lstStyle/>
                    <a:p>
                      <a:pPr algn="l" fontAlgn="b"/>
                      <a:r>
                        <a:rPr lang="fr-BE" sz="1800" b="1" i="0" u="none" strike="noStrike" dirty="0">
                          <a:solidFill>
                            <a:srgbClr val="000000"/>
                          </a:solidFill>
                          <a:effectLst/>
                          <a:latin typeface="Calibri"/>
                        </a:rPr>
                        <a:t>51.500 €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490696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87625" y="777154"/>
            <a:ext cx="2890838" cy="866775"/>
          </a:xfrm>
        </p:spPr>
        <p:txBody>
          <a:bodyPr/>
          <a:lstStyle/>
          <a:p>
            <a:r>
              <a:rPr lang="fr-BE" b="1" dirty="0"/>
              <a:t>Revenus</a:t>
            </a:r>
          </a:p>
        </p:txBody>
      </p:sp>
      <p:sp>
        <p:nvSpPr>
          <p:cNvPr id="3" name="Espace réservé du contenu 2"/>
          <p:cNvSpPr>
            <a:spLocks noGrp="1"/>
          </p:cNvSpPr>
          <p:nvPr>
            <p:ph idx="4294967295"/>
          </p:nvPr>
        </p:nvSpPr>
        <p:spPr>
          <a:xfrm>
            <a:off x="2587626" y="1496291"/>
            <a:ext cx="3739284" cy="3969471"/>
          </a:xfrm>
        </p:spPr>
        <p:txBody>
          <a:bodyPr>
            <a:normAutofit/>
          </a:bodyPr>
          <a:lstStyle/>
          <a:p>
            <a:r>
              <a:rPr lang="fr-BE" sz="2400" dirty="0"/>
              <a:t>1.000 € mutuelle depuis 2005</a:t>
            </a:r>
          </a:p>
          <a:p>
            <a:r>
              <a:rPr lang="fr-BE" sz="2400" dirty="0"/>
              <a:t>1.500 € AF ( 6 enfants)</a:t>
            </a:r>
          </a:p>
          <a:p>
            <a:endParaRPr lang="fr-BE" dirty="0"/>
          </a:p>
          <a:p>
            <a:pPr marL="0" indent="0">
              <a:buNone/>
            </a:pPr>
            <a:r>
              <a:rPr lang="fr-BE" sz="3200" b="1" dirty="0"/>
              <a:t>DISPONIBLE</a:t>
            </a:r>
          </a:p>
          <a:p>
            <a:pPr marL="0" indent="0" algn="ctr">
              <a:buNone/>
            </a:pPr>
            <a:r>
              <a:rPr lang="fr-BE" sz="2400" dirty="0"/>
              <a:t>200 €</a:t>
            </a:r>
          </a:p>
        </p:txBody>
      </p:sp>
    </p:spTree>
    <p:extLst>
      <p:ext uri="{BB962C8B-B14F-4D97-AF65-F5344CB8AC3E}">
        <p14:creationId xmlns:p14="http://schemas.microsoft.com/office/powerpoint/2010/main" val="3949818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804520"/>
            <a:ext cx="9603275" cy="795682"/>
          </a:xfrm>
        </p:spPr>
        <p:txBody>
          <a:bodyPr/>
          <a:lstStyle/>
          <a:p>
            <a:r>
              <a:rPr lang="fr-BE" sz="4400" dirty="0"/>
              <a:t>Négociation</a:t>
            </a:r>
            <a:endParaRPr lang="fr-BE" dirty="0"/>
          </a:p>
        </p:txBody>
      </p:sp>
      <p:sp>
        <p:nvSpPr>
          <p:cNvPr id="3" name="Espace réservé du contenu 2"/>
          <p:cNvSpPr>
            <a:spLocks noGrp="1"/>
          </p:cNvSpPr>
          <p:nvPr>
            <p:ph idx="1"/>
          </p:nvPr>
        </p:nvSpPr>
        <p:spPr>
          <a:xfrm>
            <a:off x="1524255" y="2071255"/>
            <a:ext cx="8496944" cy="4525963"/>
          </a:xfrm>
        </p:spPr>
        <p:txBody>
          <a:bodyPr>
            <a:normAutofit/>
          </a:bodyPr>
          <a:lstStyle/>
          <a:p>
            <a:r>
              <a:rPr lang="fr-BE" dirty="0"/>
              <a:t>2011 : plan de paiement de 200 €</a:t>
            </a:r>
            <a:br>
              <a:rPr lang="fr-BE" dirty="0"/>
            </a:br>
            <a:endParaRPr lang="fr-BE" dirty="0"/>
          </a:p>
          <a:p>
            <a:r>
              <a:rPr lang="fr-BE" dirty="0"/>
              <a:t>03/2012 :  </a:t>
            </a:r>
          </a:p>
          <a:p>
            <a:pPr lvl="1"/>
            <a:r>
              <a:rPr lang="fr-BE" dirty="0"/>
              <a:t>Infraction au devoir de conseil</a:t>
            </a:r>
          </a:p>
          <a:p>
            <a:pPr lvl="1"/>
            <a:r>
              <a:rPr lang="fr-BE" dirty="0"/>
              <a:t>Proposé plan sur 5 ans( = 32% du capital)</a:t>
            </a:r>
          </a:p>
          <a:p>
            <a:pPr lvl="1"/>
            <a:r>
              <a:rPr lang="fr-BE" dirty="0"/>
              <a:t>Accepté par </a:t>
            </a:r>
            <a:r>
              <a:rPr lang="fr-BE" dirty="0" err="1"/>
              <a:t>Contentia</a:t>
            </a:r>
            <a:r>
              <a:rPr lang="fr-BE" dirty="0"/>
              <a:t> (</a:t>
            </a:r>
            <a:r>
              <a:rPr lang="fr-BE" dirty="0" err="1"/>
              <a:t>Cofidis</a:t>
            </a:r>
            <a:r>
              <a:rPr lang="fr-BE" dirty="0"/>
              <a:t>) : 6.415 €        1.680 €</a:t>
            </a:r>
            <a:br>
              <a:rPr lang="fr-BE" dirty="0"/>
            </a:br>
            <a:endParaRPr lang="fr-BE" dirty="0"/>
          </a:p>
          <a:p>
            <a:r>
              <a:rPr lang="fr-BE" dirty="0"/>
              <a:t>Opposition à cession mais saisie </a:t>
            </a:r>
            <a:r>
              <a:rPr lang="fr-BE" dirty="0" err="1"/>
              <a:t>remb</a:t>
            </a:r>
            <a:r>
              <a:rPr lang="fr-BE" dirty="0"/>
              <a:t>. Impôts</a:t>
            </a:r>
          </a:p>
        </p:txBody>
      </p:sp>
      <p:cxnSp>
        <p:nvCxnSpPr>
          <p:cNvPr id="5" name="Connecteur droit avec flèche 4"/>
          <p:cNvCxnSpPr/>
          <p:nvPr/>
        </p:nvCxnSpPr>
        <p:spPr>
          <a:xfrm>
            <a:off x="6187402" y="4354483"/>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3828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5400" dirty="0"/>
              <a:t>Négociation</a:t>
            </a:r>
          </a:p>
        </p:txBody>
      </p:sp>
      <p:sp>
        <p:nvSpPr>
          <p:cNvPr id="3" name="Espace réservé du contenu 2"/>
          <p:cNvSpPr>
            <a:spLocks noGrp="1"/>
          </p:cNvSpPr>
          <p:nvPr>
            <p:ph idx="1"/>
          </p:nvPr>
        </p:nvSpPr>
        <p:spPr>
          <a:xfrm>
            <a:off x="1919536" y="2235200"/>
            <a:ext cx="8185046" cy="3890964"/>
          </a:xfrm>
        </p:spPr>
        <p:txBody>
          <a:bodyPr/>
          <a:lstStyle/>
          <a:p>
            <a:r>
              <a:rPr lang="fr-BE" dirty="0"/>
              <a:t>2018 : fin remboursement K </a:t>
            </a:r>
            <a:r>
              <a:rPr lang="fr-BE" dirty="0" err="1"/>
              <a:t>Buy</a:t>
            </a:r>
            <a:r>
              <a:rPr lang="fr-BE" dirty="0"/>
              <a:t> </a:t>
            </a:r>
            <a:r>
              <a:rPr lang="fr-BE" dirty="0" err="1"/>
              <a:t>Way</a:t>
            </a:r>
            <a:r>
              <a:rPr lang="fr-BE" dirty="0"/>
              <a:t>. Dette clôturée par </a:t>
            </a:r>
            <a:r>
              <a:rPr lang="fr-BE" dirty="0" err="1"/>
              <a:t>Buy</a:t>
            </a:r>
            <a:r>
              <a:rPr lang="fr-BE" dirty="0"/>
              <a:t> </a:t>
            </a:r>
            <a:r>
              <a:rPr lang="fr-BE" dirty="0" err="1"/>
              <a:t>Way</a:t>
            </a:r>
            <a:r>
              <a:rPr lang="fr-BE" dirty="0"/>
              <a:t> (pas de copie contrat) : 2.000 € d’intérêts effacés</a:t>
            </a:r>
            <a:br>
              <a:rPr lang="fr-BE" dirty="0"/>
            </a:br>
            <a:endParaRPr lang="fr-BE" dirty="0"/>
          </a:p>
          <a:p>
            <a:r>
              <a:rPr lang="fr-BE" dirty="0"/>
              <a:t>2021 : fin remboursement PAT de </a:t>
            </a:r>
            <a:r>
              <a:rPr lang="fr-BE" dirty="0" err="1"/>
              <a:t>Beobank</a:t>
            </a:r>
            <a:r>
              <a:rPr lang="fr-BE" dirty="0"/>
              <a:t>. Dette clôturée par </a:t>
            </a:r>
            <a:r>
              <a:rPr lang="fr-BE" dirty="0" err="1"/>
              <a:t>Beobank</a:t>
            </a:r>
            <a:r>
              <a:rPr lang="fr-BE" dirty="0"/>
              <a:t> (devoir de conseil) : 20.000 € d’intérêts effacés</a:t>
            </a:r>
          </a:p>
          <a:p>
            <a:endParaRPr lang="fr-BE" dirty="0"/>
          </a:p>
        </p:txBody>
      </p:sp>
    </p:spTree>
    <p:extLst>
      <p:ext uri="{BB962C8B-B14F-4D97-AF65-F5344CB8AC3E}">
        <p14:creationId xmlns:p14="http://schemas.microsoft.com/office/powerpoint/2010/main" val="4102439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775855"/>
            <a:ext cx="9603275" cy="994492"/>
          </a:xfrm>
        </p:spPr>
        <p:txBody>
          <a:bodyPr>
            <a:normAutofit/>
          </a:bodyPr>
          <a:lstStyle/>
          <a:p>
            <a:r>
              <a:rPr lang="fr-BE" sz="3600" dirty="0"/>
              <a:t>Pas encore clôturé</a:t>
            </a:r>
          </a:p>
        </p:txBody>
      </p:sp>
      <p:sp>
        <p:nvSpPr>
          <p:cNvPr id="3" name="Espace réservé du contenu 2"/>
          <p:cNvSpPr>
            <a:spLocks noGrp="1"/>
          </p:cNvSpPr>
          <p:nvPr>
            <p:ph idx="1"/>
          </p:nvPr>
        </p:nvSpPr>
        <p:spPr/>
        <p:txBody>
          <a:bodyPr/>
          <a:lstStyle/>
          <a:p>
            <a:r>
              <a:rPr lang="fr-BE" dirty="0"/>
              <a:t>Alpha Crédit : </a:t>
            </a:r>
          </a:p>
          <a:p>
            <a:pPr lvl="1"/>
            <a:r>
              <a:rPr lang="fr-BE" dirty="0"/>
              <a:t>2 OC dont le capital est remboursé</a:t>
            </a:r>
          </a:p>
          <a:p>
            <a:pPr lvl="1"/>
            <a:r>
              <a:rPr lang="fr-BE" dirty="0"/>
              <a:t>Monsieur ne paie plus</a:t>
            </a:r>
          </a:p>
          <a:p>
            <a:pPr lvl="1"/>
            <a:r>
              <a:rPr lang="fr-BE" dirty="0"/>
              <a:t>Opposition à cession</a:t>
            </a:r>
          </a:p>
          <a:p>
            <a:pPr lvl="1"/>
            <a:r>
              <a:rPr lang="fr-BE" dirty="0"/>
              <a:t>Saisie 50% remboursement d’impôts</a:t>
            </a:r>
          </a:p>
          <a:p>
            <a:r>
              <a:rPr lang="fr-BE" dirty="0" err="1"/>
              <a:t>Fimaser</a:t>
            </a:r>
            <a:r>
              <a:rPr lang="fr-BE" dirty="0"/>
              <a:t> :</a:t>
            </a:r>
          </a:p>
          <a:p>
            <a:pPr lvl="1"/>
            <a:r>
              <a:rPr lang="fr-BE" dirty="0"/>
              <a:t>Reste 770 € de capital à rembourser</a:t>
            </a:r>
          </a:p>
          <a:p>
            <a:pPr lvl="1"/>
            <a:r>
              <a:rPr lang="fr-BE" dirty="0"/>
              <a:t>Ensuite négocier clôture dossier</a:t>
            </a:r>
          </a:p>
        </p:txBody>
      </p:sp>
    </p:spTree>
    <p:extLst>
      <p:ext uri="{BB962C8B-B14F-4D97-AF65-F5344CB8AC3E}">
        <p14:creationId xmlns:p14="http://schemas.microsoft.com/office/powerpoint/2010/main" val="2052404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475488"/>
            <a:ext cx="10323333" cy="1110195"/>
          </a:xfrm>
        </p:spPr>
        <p:txBody>
          <a:bodyPr>
            <a:normAutofit fontScale="90000"/>
          </a:bodyPr>
          <a:lstStyle/>
          <a:p>
            <a:pPr lvl="0"/>
            <a:r>
              <a:rPr lang="fr-BE" sz="4400" b="1" u="sng" dirty="0"/>
              <a:t>Un dossier de surtaxe de la STIB + appel à l’</a:t>
            </a:r>
            <a:r>
              <a:rPr lang="fr-BE" sz="4400" b="1" u="sng" dirty="0" err="1"/>
              <a:t>ombusman</a:t>
            </a:r>
            <a:r>
              <a:rPr lang="fr-BE" dirty="0"/>
              <a:t/>
            </a:r>
            <a:br>
              <a:rPr lang="fr-BE" dirty="0"/>
            </a:br>
            <a:endParaRPr lang="fr-BE" dirty="0"/>
          </a:p>
        </p:txBody>
      </p:sp>
      <p:sp>
        <p:nvSpPr>
          <p:cNvPr id="3" name="Espace réservé du contenu 2"/>
          <p:cNvSpPr>
            <a:spLocks noGrp="1"/>
          </p:cNvSpPr>
          <p:nvPr>
            <p:ph idx="1"/>
          </p:nvPr>
        </p:nvSpPr>
        <p:spPr/>
        <p:txBody>
          <a:bodyPr/>
          <a:lstStyle/>
          <a:p>
            <a:pPr marL="0" lvl="0" indent="0">
              <a:buNone/>
            </a:pPr>
            <a:r>
              <a:rPr lang="fr-BE" dirty="0"/>
              <a:t>Une expérience du CAMD présentée par Simon van der Bruggen</a:t>
            </a:r>
          </a:p>
        </p:txBody>
      </p:sp>
      <p:pic>
        <p:nvPicPr>
          <p:cNvPr id="6146" name="Picture 2" descr="Tous les postes vacants - STI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1579" y="2559568"/>
            <a:ext cx="9288842" cy="3822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207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1451579" y="2015732"/>
            <a:ext cx="9603275" cy="3450613"/>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endParaRPr lang="fr-BE" dirty="0"/>
          </a:p>
        </p:txBody>
      </p:sp>
      <p:sp>
        <p:nvSpPr>
          <p:cNvPr id="3" name="Rectangle 2"/>
          <p:cNvSpPr/>
          <p:nvPr/>
        </p:nvSpPr>
        <p:spPr>
          <a:xfrm>
            <a:off x="291547" y="181957"/>
            <a:ext cx="11409592" cy="5878532"/>
          </a:xfrm>
          <a:prstGeom prst="rect">
            <a:avLst/>
          </a:prstGeom>
        </p:spPr>
        <p:txBody>
          <a:bodyPr wrap="square">
            <a:spAutoFit/>
          </a:bodyPr>
          <a:lstStyle/>
          <a:p>
            <a:r>
              <a:rPr lang="fr-BE" sz="2800" b="1" u="sng" dirty="0"/>
              <a:t>Contexte :</a:t>
            </a:r>
          </a:p>
          <a:p>
            <a:endParaRPr lang="fr-BE" sz="2800" b="1" u="sng" dirty="0">
              <a:solidFill>
                <a:srgbClr val="FF0000"/>
              </a:solidFill>
            </a:endParaRPr>
          </a:p>
          <a:p>
            <a:pPr lvl="1">
              <a:buFont typeface="Arial" panose="020B0604020202020204" pitchFamily="34" charset="0"/>
              <a:buChar char="•"/>
            </a:pPr>
            <a:r>
              <a:rPr lang="fr-BE" sz="2000" dirty="0"/>
              <a:t>Un voyageur contrôlé sans titre de transport à bord d’un véhicule de la STIB doit s’acquitter d’une </a:t>
            </a:r>
            <a:r>
              <a:rPr lang="fr-BE" sz="2000" b="1" dirty="0"/>
              <a:t>surtaxe de 107,00€.</a:t>
            </a:r>
          </a:p>
          <a:p>
            <a:pPr lvl="2">
              <a:buFont typeface="Arial" panose="020B0604020202020204" pitchFamily="34" charset="0"/>
              <a:buChar char="•"/>
            </a:pPr>
            <a:r>
              <a:rPr lang="fr-BE" sz="2000" dirty="0"/>
              <a:t>Ce montant est doublé à 214,00€ </a:t>
            </a:r>
            <a:r>
              <a:rPr lang="fr-BE" sz="2000" b="1" dirty="0"/>
              <a:t>en cas de récidive </a:t>
            </a:r>
            <a:r>
              <a:rPr lang="fr-BE" sz="2000" dirty="0"/>
              <a:t>dans les 24 mois</a:t>
            </a:r>
          </a:p>
          <a:p>
            <a:pPr lvl="2">
              <a:buFont typeface="Arial" panose="020B0604020202020204" pitchFamily="34" charset="0"/>
              <a:buChar char="•"/>
            </a:pPr>
            <a:r>
              <a:rPr lang="fr-BE" sz="2000" dirty="0"/>
              <a:t>Si la personne possède un </a:t>
            </a:r>
            <a:r>
              <a:rPr lang="fr-BE" sz="2000" b="1" dirty="0"/>
              <a:t>abonnement valable mais non « validé », </a:t>
            </a:r>
            <a:r>
              <a:rPr lang="fr-BE" sz="2000" dirty="0"/>
              <a:t>elle peut éviter les 107,00€ si elle paie 10,00€ dans les 10 jours ouvrables du contrôle.</a:t>
            </a:r>
          </a:p>
          <a:p>
            <a:pPr lvl="1">
              <a:buFont typeface="Arial" panose="020B0604020202020204" pitchFamily="34" charset="0"/>
              <a:buChar char="•"/>
            </a:pPr>
            <a:endParaRPr lang="fr-BE" sz="2000" dirty="0"/>
          </a:p>
          <a:p>
            <a:pPr lvl="1">
              <a:lnSpc>
                <a:spcPct val="100000"/>
              </a:lnSpc>
              <a:buFont typeface="Arial" panose="020B0604020202020204" pitchFamily="34" charset="0"/>
              <a:buChar char="•"/>
            </a:pPr>
            <a:r>
              <a:rPr lang="fr-BE" sz="2000" dirty="0"/>
              <a:t>En cas de non paiement, le dossier passe chez l’huissier </a:t>
            </a:r>
            <a:r>
              <a:rPr lang="fr-BE" sz="2000" dirty="0" err="1"/>
              <a:t>Modero</a:t>
            </a:r>
            <a:r>
              <a:rPr lang="fr-BE" sz="2000" dirty="0"/>
              <a:t> qui tente de réclamer le montant à l’amiable, puis prépare une citation en vue de lancer la phase d’exécution.</a:t>
            </a:r>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r>
              <a:rPr lang="fr-BE" sz="2000" dirty="0"/>
              <a:t>La surtaxe n’est pas une amende (administrative), c’est une réclamation au civil pour réparer le dommage causé à la STIB du fait du non paiement du titre de transport. C’est donc différent des autres société de transport en commun (DE LIJN – SNCB – TEC) ainsi que des autres dettes de la STIB (endommager le véhicule – graffiti –empêcher la circulation..) et nécessite un passage devant le juge.</a:t>
            </a:r>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r>
              <a:rPr lang="fr-BE" sz="2000" dirty="0"/>
              <a:t>Ce montant est fixé dans les conditions générales de la STIB établies par Arrêté du Gouvernement de la Région Bruxelloise et est en général accepté par les Juges de Paix</a:t>
            </a:r>
          </a:p>
        </p:txBody>
      </p:sp>
    </p:spTree>
    <p:extLst>
      <p:ext uri="{BB962C8B-B14F-4D97-AF65-F5344CB8AC3E}">
        <p14:creationId xmlns:p14="http://schemas.microsoft.com/office/powerpoint/2010/main" val="38687755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1451579" y="2015732"/>
            <a:ext cx="9603275" cy="3450613"/>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endParaRPr lang="fr-BE" dirty="0"/>
          </a:p>
        </p:txBody>
      </p:sp>
      <p:sp>
        <p:nvSpPr>
          <p:cNvPr id="3" name="Rectangle 2"/>
          <p:cNvSpPr/>
          <p:nvPr/>
        </p:nvSpPr>
        <p:spPr>
          <a:xfrm>
            <a:off x="291547" y="181957"/>
            <a:ext cx="11409592" cy="6863417"/>
          </a:xfrm>
          <a:prstGeom prst="rect">
            <a:avLst/>
          </a:prstGeom>
        </p:spPr>
        <p:txBody>
          <a:bodyPr wrap="square">
            <a:spAutoFit/>
          </a:bodyPr>
          <a:lstStyle/>
          <a:p>
            <a:pPr lvl="1">
              <a:lnSpc>
                <a:spcPct val="100000"/>
              </a:lnSpc>
            </a:pPr>
            <a:r>
              <a:rPr lang="fr-BE" sz="2000" dirty="0"/>
              <a:t>Dans un décompte du17/03/2021, nous avons constaté la présence d’un </a:t>
            </a:r>
            <a:r>
              <a:rPr lang="fr-BE" sz="2000" b="1" dirty="0"/>
              <a:t>supplément 25,00€ réclamé au nom de la STIB</a:t>
            </a:r>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lnSpc>
                <a:spcPct val="100000"/>
              </a:lnSpc>
              <a:buFont typeface="Arial" panose="020B0604020202020204" pitchFamily="34" charset="0"/>
              <a:buChar char="•"/>
            </a:pPr>
            <a:endParaRPr lang="fr-BE" sz="2000" dirty="0"/>
          </a:p>
          <a:p>
            <a:pPr lvl="1"/>
            <a:r>
              <a:rPr lang="fr-BE" sz="2000" b="1" dirty="0"/>
              <a:t>Ce frais n'est pourtant prévu nulle part </a:t>
            </a:r>
            <a:r>
              <a:rPr lang="fr-BE" sz="2000" dirty="0"/>
              <a:t>dans les conditions générales règlementaires de la STIB fixées dans l’Ordonnance du 22/11/1990 relative à l'organisation des transports en commun dans la Région de Bruxelles-Capitale, ni dans la liste des tarifs fixés par l’arrêté du Gouvernement de la Région de Bruxelles-Capitale du 18/06/2020 portant les prix du transport des voyageurs sur le réseau des transports urbains et régionaux de la Région de Bruxelles-Capital.</a:t>
            </a:r>
          </a:p>
          <a:p>
            <a:pPr lvl="1">
              <a:lnSpc>
                <a:spcPct val="100000"/>
              </a:lnSpc>
            </a:pPr>
            <a:endParaRPr lang="fr-BE" sz="2000" dirty="0"/>
          </a:p>
        </p:txBody>
      </p:sp>
      <p:pic>
        <p:nvPicPr>
          <p:cNvPr id="4" name="Image 3">
            <a:extLst>
              <a:ext uri="{FF2B5EF4-FFF2-40B4-BE49-F238E27FC236}">
                <a16:creationId xmlns:a16="http://schemas.microsoft.com/office/drawing/2014/main" id="{E3B3CD98-F694-4BE6-8F94-68CF649D9430}"/>
              </a:ext>
            </a:extLst>
          </p:cNvPr>
          <p:cNvPicPr>
            <a:picLocks noChangeAspect="1"/>
          </p:cNvPicPr>
          <p:nvPr/>
        </p:nvPicPr>
        <p:blipFill rotWithShape="1">
          <a:blip r:embed="rId2"/>
          <a:srcRect l="2392" t="17149" r="52174" b="26487"/>
          <a:stretch/>
        </p:blipFill>
        <p:spPr>
          <a:xfrm>
            <a:off x="993473" y="842487"/>
            <a:ext cx="10218597" cy="4058102"/>
          </a:xfrm>
          <a:prstGeom prst="rect">
            <a:avLst/>
          </a:prstGeom>
        </p:spPr>
      </p:pic>
      <p:sp>
        <p:nvSpPr>
          <p:cNvPr id="5" name="Flèche : droite 4">
            <a:extLst>
              <a:ext uri="{FF2B5EF4-FFF2-40B4-BE49-F238E27FC236}">
                <a16:creationId xmlns:a16="http://schemas.microsoft.com/office/drawing/2014/main" id="{605736FB-026E-4362-8119-86C20ED4E39D}"/>
              </a:ext>
            </a:extLst>
          </p:cNvPr>
          <p:cNvSpPr/>
          <p:nvPr/>
        </p:nvSpPr>
        <p:spPr>
          <a:xfrm>
            <a:off x="62658" y="1624793"/>
            <a:ext cx="1074487" cy="7818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Rectangle 5">
            <a:extLst>
              <a:ext uri="{FF2B5EF4-FFF2-40B4-BE49-F238E27FC236}">
                <a16:creationId xmlns:a16="http://schemas.microsoft.com/office/drawing/2014/main" id="{ED4C6AA0-011D-411D-BD52-1F5C56236330}"/>
              </a:ext>
            </a:extLst>
          </p:cNvPr>
          <p:cNvSpPr/>
          <p:nvPr/>
        </p:nvSpPr>
        <p:spPr>
          <a:xfrm>
            <a:off x="1190154" y="1724185"/>
            <a:ext cx="9729637" cy="42407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246726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735962" y="2347037"/>
            <a:ext cx="9603275" cy="3450613"/>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endParaRPr lang="fr-BE" dirty="0"/>
          </a:p>
        </p:txBody>
      </p:sp>
      <p:sp>
        <p:nvSpPr>
          <p:cNvPr id="3" name="Rectangle 2"/>
          <p:cNvSpPr/>
          <p:nvPr/>
        </p:nvSpPr>
        <p:spPr>
          <a:xfrm>
            <a:off x="386299" y="597775"/>
            <a:ext cx="11326368" cy="2554545"/>
          </a:xfrm>
          <a:prstGeom prst="rect">
            <a:avLst/>
          </a:prstGeom>
        </p:spPr>
        <p:txBody>
          <a:bodyPr wrap="square">
            <a:spAutoFit/>
          </a:bodyPr>
          <a:lstStyle/>
          <a:p>
            <a:pPr lvl="1"/>
            <a:r>
              <a:rPr lang="fr-BE" sz="2000" u="sng" dirty="0"/>
              <a:t>Problème</a:t>
            </a:r>
            <a:r>
              <a:rPr lang="fr-BE" sz="2000" dirty="0"/>
              <a:t> : nous sommes en phase judiciaire et ce supplément a déjà été accepté par le juge. Donc personne n’acceptera de le remettre en question du point de vue judiciaire.</a:t>
            </a:r>
          </a:p>
          <a:p>
            <a:pPr lvl="1">
              <a:buFont typeface="Arial" panose="020B0604020202020204" pitchFamily="34" charset="0"/>
              <a:buChar char="•"/>
            </a:pPr>
            <a:endParaRPr lang="fr-BE" sz="2000" dirty="0"/>
          </a:p>
          <a:p>
            <a:pPr lvl="1"/>
            <a:r>
              <a:rPr lang="fr-BE" sz="2000" dirty="0"/>
              <a:t>Cependant </a:t>
            </a:r>
            <a:r>
              <a:rPr lang="fr-BE" sz="2000" b="1" u="sng" dirty="0"/>
              <a:t>la STIB a mis en place un OMBUDSMAN</a:t>
            </a:r>
            <a:r>
              <a:rPr lang="fr-BE" sz="2000" dirty="0"/>
              <a:t>, c’est-à-dire entité qualifiée de règlement extra-judiciaire des litiges reconnue et contrôlée par le SPF Economie dont le but est de rapprocher le citoyen de l’administration/société en question, susceptible de regarder le fondement de ce supplément.</a:t>
            </a:r>
          </a:p>
          <a:p>
            <a:pPr lvl="1">
              <a:lnSpc>
                <a:spcPct val="100000"/>
              </a:lnSpc>
              <a:buFont typeface="Arial" panose="020B0604020202020204" pitchFamily="34" charset="0"/>
              <a:buChar char="•"/>
            </a:pPr>
            <a:endParaRPr lang="fr-BE" sz="2000" dirty="0"/>
          </a:p>
          <a:p>
            <a:pPr lvl="1">
              <a:lnSpc>
                <a:spcPct val="100000"/>
              </a:lnSpc>
            </a:pPr>
            <a:r>
              <a:rPr lang="fr-BE" sz="2000" dirty="0"/>
              <a:t>Nous avons alors </a:t>
            </a:r>
            <a:r>
              <a:rPr lang="fr-BE" sz="2000" u="sng" dirty="0"/>
              <a:t>travaillé en 2 temps </a:t>
            </a:r>
            <a:r>
              <a:rPr lang="fr-BE" sz="2000" dirty="0"/>
              <a:t>:</a:t>
            </a:r>
          </a:p>
        </p:txBody>
      </p:sp>
      <p:sp>
        <p:nvSpPr>
          <p:cNvPr id="4" name="Rectangle 3">
            <a:extLst>
              <a:ext uri="{FF2B5EF4-FFF2-40B4-BE49-F238E27FC236}">
                <a16:creationId xmlns:a16="http://schemas.microsoft.com/office/drawing/2014/main" id="{FB6F3A03-41CC-4DF8-9E0F-BF752A5871E9}"/>
              </a:ext>
            </a:extLst>
          </p:cNvPr>
          <p:cNvSpPr/>
          <p:nvPr/>
        </p:nvSpPr>
        <p:spPr>
          <a:xfrm>
            <a:off x="386300" y="2997657"/>
            <a:ext cx="6902396" cy="2831544"/>
          </a:xfrm>
          <a:prstGeom prst="rect">
            <a:avLst/>
          </a:prstGeom>
        </p:spPr>
        <p:txBody>
          <a:bodyPr wrap="square">
            <a:spAutoFit/>
          </a:bodyPr>
          <a:lstStyle/>
          <a:p>
            <a:pPr lvl="1">
              <a:lnSpc>
                <a:spcPct val="100000"/>
              </a:lnSpc>
              <a:buFont typeface="Arial" panose="020B0604020202020204" pitchFamily="34" charset="0"/>
              <a:buChar char="•"/>
            </a:pPr>
            <a:endParaRPr lang="fr-BE" dirty="0"/>
          </a:p>
          <a:p>
            <a:pPr lvl="1">
              <a:lnSpc>
                <a:spcPct val="100000"/>
              </a:lnSpc>
              <a:buFont typeface="Arial" panose="020B0604020202020204" pitchFamily="34" charset="0"/>
              <a:buChar char="•"/>
            </a:pPr>
            <a:r>
              <a:rPr lang="fr-BE" sz="2000" dirty="0"/>
              <a:t>Avant de contacter un ombudsman, il faut d’abord avoir tenté de régler le litige avec le service concerné. Nous avons donc </a:t>
            </a:r>
            <a:r>
              <a:rPr lang="fr-BE" sz="2000" b="1" u="sng" dirty="0"/>
              <a:t>interrogé </a:t>
            </a:r>
            <a:r>
              <a:rPr lang="fr-BE" sz="2000" b="1" u="sng" dirty="0" err="1"/>
              <a:t>Modero</a:t>
            </a:r>
            <a:r>
              <a:rPr lang="fr-BE" sz="2000" b="1" u="sng" dirty="0"/>
              <a:t> (16/04/2021) et le service contentieux de la STIB (02/06/2021</a:t>
            </a:r>
            <a:r>
              <a:rPr lang="fr-BE" sz="2000" dirty="0"/>
              <a:t>) sur la raison de ce supplément qui refusent de répondre sur le sujet. </a:t>
            </a:r>
          </a:p>
          <a:p>
            <a:pPr lvl="1">
              <a:lnSpc>
                <a:spcPct val="100000"/>
              </a:lnSpc>
              <a:buFont typeface="Arial" panose="020B0604020202020204" pitchFamily="34" charset="0"/>
              <a:buChar char="•"/>
            </a:pPr>
            <a:r>
              <a:rPr lang="fr-BE" sz="2000" dirty="0"/>
              <a:t>Un rappel est envoyé au 2 le 15/06/2021 qui suscite les même réactions.</a:t>
            </a:r>
          </a:p>
          <a:p>
            <a:pPr lvl="1">
              <a:lnSpc>
                <a:spcPct val="100000"/>
              </a:lnSpc>
              <a:buFont typeface="Arial" panose="020B0604020202020204" pitchFamily="34" charset="0"/>
              <a:buChar char="•"/>
            </a:pPr>
            <a:r>
              <a:rPr lang="fr-BE" sz="2000" dirty="0"/>
              <a:t>La plainte est envoyée à l’ombudsman le 24/06/2021</a:t>
            </a:r>
            <a:endParaRPr lang="fr-BE" dirty="0"/>
          </a:p>
        </p:txBody>
      </p:sp>
      <p:sp>
        <p:nvSpPr>
          <p:cNvPr id="5" name="Rectangle 4">
            <a:extLst>
              <a:ext uri="{FF2B5EF4-FFF2-40B4-BE49-F238E27FC236}">
                <a16:creationId xmlns:a16="http://schemas.microsoft.com/office/drawing/2014/main" id="{AE2AC2A0-C46D-4CFF-AF7B-76415EECCD50}"/>
              </a:ext>
            </a:extLst>
          </p:cNvPr>
          <p:cNvSpPr/>
          <p:nvPr/>
        </p:nvSpPr>
        <p:spPr>
          <a:xfrm>
            <a:off x="6960593" y="2951103"/>
            <a:ext cx="5438789" cy="1908215"/>
          </a:xfrm>
          <a:prstGeom prst="rect">
            <a:avLst/>
          </a:prstGeom>
        </p:spPr>
        <p:txBody>
          <a:bodyPr wrap="square">
            <a:spAutoFit/>
          </a:bodyPr>
          <a:lstStyle/>
          <a:p>
            <a:pPr lvl="1">
              <a:lnSpc>
                <a:spcPct val="100000"/>
              </a:lnSpc>
              <a:buFont typeface="Arial" panose="020B0604020202020204" pitchFamily="34" charset="0"/>
              <a:buChar char="•"/>
            </a:pPr>
            <a:endParaRPr lang="fr-BE" dirty="0"/>
          </a:p>
          <a:p>
            <a:pPr lvl="1">
              <a:lnSpc>
                <a:spcPct val="100000"/>
              </a:lnSpc>
              <a:buFont typeface="Arial" panose="020B0604020202020204" pitchFamily="34" charset="0"/>
              <a:buChar char="•"/>
            </a:pPr>
            <a:r>
              <a:rPr lang="fr-BE" sz="2000" dirty="0"/>
              <a:t> Nous avons </a:t>
            </a:r>
            <a:r>
              <a:rPr lang="fr-BE" sz="2000" b="1" u="sng" dirty="0"/>
              <a:t>interrogé les médiateurs </a:t>
            </a:r>
            <a:r>
              <a:rPr lang="fr-BE" sz="2000" dirty="0"/>
              <a:t>pour savoir si cette pratique était systématique et disposer d’autres dossier</a:t>
            </a:r>
            <a:r>
              <a:rPr lang="fr-BE" sz="2000" b="1" dirty="0"/>
              <a:t>.</a:t>
            </a:r>
          </a:p>
          <a:p>
            <a:pPr lvl="1">
              <a:lnSpc>
                <a:spcPct val="100000"/>
              </a:lnSpc>
              <a:buFont typeface="Arial" panose="020B0604020202020204" pitchFamily="34" charset="0"/>
              <a:buChar char="•"/>
            </a:pPr>
            <a:r>
              <a:rPr lang="fr-BE" sz="2000" dirty="0"/>
              <a:t>Nous avons récolté 5 dossiers supplémentaires</a:t>
            </a:r>
          </a:p>
        </p:txBody>
      </p:sp>
    </p:spTree>
    <p:extLst>
      <p:ext uri="{BB962C8B-B14F-4D97-AF65-F5344CB8AC3E}">
        <p14:creationId xmlns:p14="http://schemas.microsoft.com/office/powerpoint/2010/main" val="5372009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735962" y="2347037"/>
            <a:ext cx="9603275" cy="3450613"/>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endParaRPr lang="fr-BE" dirty="0"/>
          </a:p>
        </p:txBody>
      </p:sp>
      <p:sp>
        <p:nvSpPr>
          <p:cNvPr id="3" name="Rectangle 2"/>
          <p:cNvSpPr/>
          <p:nvPr/>
        </p:nvSpPr>
        <p:spPr>
          <a:xfrm>
            <a:off x="119270" y="302359"/>
            <a:ext cx="11728174" cy="6247864"/>
          </a:xfrm>
          <a:prstGeom prst="rect">
            <a:avLst/>
          </a:prstGeom>
        </p:spPr>
        <p:txBody>
          <a:bodyPr wrap="square">
            <a:spAutoFit/>
          </a:bodyPr>
          <a:lstStyle/>
          <a:p>
            <a:pPr lvl="1"/>
            <a:r>
              <a:rPr lang="fr-BE" sz="2000" dirty="0"/>
              <a:t>La plainte du 24/06/2021 expliquait la situation et posait 3 questions :</a:t>
            </a:r>
          </a:p>
          <a:p>
            <a:pPr marL="742950" lvl="1" indent="-285750">
              <a:buFont typeface="Arial" panose="020B0604020202020204" pitchFamily="34" charset="0"/>
              <a:buChar char="•"/>
            </a:pPr>
            <a:r>
              <a:rPr lang="fr-BE" sz="2000" b="1" i="1" u="sng" dirty="0"/>
              <a:t>Pourriez-vous dès lors nous indiquer sur quelle base la STIB réclame-t-elle ces frais administratifs de 25€ ? </a:t>
            </a:r>
            <a:endParaRPr lang="fr-BE" sz="2000" i="1" dirty="0"/>
          </a:p>
          <a:p>
            <a:pPr marL="742950" lvl="1" indent="-285750">
              <a:buFont typeface="Arial" panose="020B0604020202020204" pitchFamily="34" charset="0"/>
              <a:buChar char="•"/>
            </a:pPr>
            <a:r>
              <a:rPr lang="fr-BE" sz="2000" b="1" i="1" u="sng" dirty="0"/>
              <a:t>Pourquoi ce frais n’est-il pas repris dans le tarif officiel de la STIB et par qui est-il réellement réclamé ? par la STIB ou est-ce une initiative de l’huissier ?</a:t>
            </a:r>
            <a:endParaRPr lang="fr-BE" sz="2000" i="1" dirty="0"/>
          </a:p>
          <a:p>
            <a:pPr marL="742950" lvl="1" indent="-285750">
              <a:buFont typeface="Arial" panose="020B0604020202020204" pitchFamily="34" charset="0"/>
              <a:buChar char="•"/>
            </a:pPr>
            <a:r>
              <a:rPr lang="fr-BE" sz="2000" b="1" i="1" u="sng" dirty="0"/>
              <a:t>Est-ce un frais que l’huissier reverse à la STIB en cas de paiement du débiteur ou est-ce un frais qu’il conserve pour lui quoiqu’il arrive</a:t>
            </a:r>
            <a:r>
              <a:rPr lang="fr-BE" sz="2000" i="1" dirty="0"/>
              <a:t> ? </a:t>
            </a:r>
          </a:p>
          <a:p>
            <a:pPr lvl="1"/>
            <a:r>
              <a:rPr lang="fr-BE" sz="2000" dirty="0"/>
              <a:t>Sans jamais rentrer dans le débat du caractère abusif de ces montants.</a:t>
            </a:r>
          </a:p>
          <a:p>
            <a:pPr lvl="1"/>
            <a:endParaRPr lang="fr-BE" sz="2000" dirty="0"/>
          </a:p>
          <a:p>
            <a:pPr lvl="1"/>
            <a:r>
              <a:rPr lang="fr-BE" sz="2000" dirty="0"/>
              <a:t>Réponse de l’Ombudsman le 12/07/2021 :</a:t>
            </a:r>
          </a:p>
          <a:p>
            <a:pPr lvl="2"/>
            <a:r>
              <a:rPr lang="fr-BE" sz="2000" i="1" dirty="0"/>
              <a:t>Après investigation, la STIB doit en effet constater que des frais administratifs de 25 EUR ont été réclamés par les huissiers et avocats au stade de la citation en justice afin de compenser, sur le fondement de l’article 1382 du Code civil, les frais de rappel et de mise en demeure exposés par l’huissier ; </a:t>
            </a:r>
            <a:r>
              <a:rPr lang="fr-BE" sz="2000" b="1" i="1" u="sng" dirty="0"/>
              <a:t>ces frais</a:t>
            </a:r>
            <a:r>
              <a:rPr lang="fr-BE" sz="2000" b="1" i="1" dirty="0"/>
              <a:t>, </a:t>
            </a:r>
            <a:r>
              <a:rPr lang="fr-BE" sz="2000" i="1" dirty="0"/>
              <a:t>dont la demande ne semble pas systématique,</a:t>
            </a:r>
            <a:r>
              <a:rPr lang="fr-BE" sz="2000" b="1" i="1" dirty="0"/>
              <a:t> </a:t>
            </a:r>
            <a:r>
              <a:rPr lang="fr-BE" sz="2000" b="1" i="1" u="sng" dirty="0"/>
              <a:t>n’ont jamais été reversés à la STIB</a:t>
            </a:r>
            <a:r>
              <a:rPr lang="fr-BE" sz="2000" i="1" dirty="0"/>
              <a:t> mais étaient conservés par l’huissier. </a:t>
            </a:r>
            <a:r>
              <a:rPr lang="fr-BE" sz="2000" b="1" i="1" u="sng" dirty="0"/>
              <a:t>Cette façon de procéder n’est pas conforme à ce qui est convenu entre la STIB et les </a:t>
            </a:r>
            <a:r>
              <a:rPr lang="fr-BE" sz="2000" i="1" u="sng" dirty="0"/>
              <a:t>huissiers</a:t>
            </a:r>
            <a:r>
              <a:rPr lang="fr-BE" sz="2000" i="1" dirty="0"/>
              <a:t> qu’elle a désignés dans le cadre du marché public ayant mené à la conclusion d’un accord-cadre pour l'encaissement de créances commerciales, d'amendes et de surtaxes. La STIB nous confirme donc examiner les suites à apporter à cette situation</a:t>
            </a:r>
            <a:r>
              <a:rPr lang="fr-BE" i="1" dirty="0"/>
              <a:t>.</a:t>
            </a:r>
          </a:p>
          <a:p>
            <a:pPr lvl="1"/>
            <a:endParaRPr lang="fr-BE" sz="2000" dirty="0"/>
          </a:p>
          <a:p>
            <a:pPr lvl="1"/>
            <a:endParaRPr lang="fr-BE" sz="2000" dirty="0"/>
          </a:p>
        </p:txBody>
      </p:sp>
    </p:spTree>
    <p:extLst>
      <p:ext uri="{BB962C8B-B14F-4D97-AF65-F5344CB8AC3E}">
        <p14:creationId xmlns:p14="http://schemas.microsoft.com/office/powerpoint/2010/main" val="35596696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1451579" y="2015732"/>
            <a:ext cx="9603275" cy="3450613"/>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endParaRPr lang="fr-BE" dirty="0"/>
          </a:p>
        </p:txBody>
      </p:sp>
      <p:sp>
        <p:nvSpPr>
          <p:cNvPr id="3" name="Rectangle 2"/>
          <p:cNvSpPr/>
          <p:nvPr/>
        </p:nvSpPr>
        <p:spPr>
          <a:xfrm>
            <a:off x="432816" y="363164"/>
            <a:ext cx="11326368" cy="6001643"/>
          </a:xfrm>
          <a:prstGeom prst="rect">
            <a:avLst/>
          </a:prstGeom>
        </p:spPr>
        <p:txBody>
          <a:bodyPr wrap="square">
            <a:spAutoFit/>
          </a:bodyPr>
          <a:lstStyle/>
          <a:p>
            <a:r>
              <a:rPr lang="fr-BE" sz="2000" dirty="0"/>
              <a:t>L’Ombudsman nous confirme alors qu’il : </a:t>
            </a:r>
          </a:p>
          <a:p>
            <a:pPr lvl="1"/>
            <a:r>
              <a:rPr lang="fr-BE" sz="2000" i="1" dirty="0"/>
              <a:t>a demandé à ses avocats et huissiers de </a:t>
            </a:r>
            <a:r>
              <a:rPr lang="fr-BE" sz="2000" b="1" i="1" u="sng" dirty="0"/>
              <a:t>cesser cette pratique</a:t>
            </a:r>
            <a:r>
              <a:rPr lang="fr-BE" sz="2000" i="1" dirty="0"/>
              <a:t>.</a:t>
            </a:r>
          </a:p>
          <a:p>
            <a:pPr lvl="1"/>
            <a:r>
              <a:rPr lang="fr-BE" sz="2000" i="1" dirty="0"/>
              <a:t>Ceux-ci ont confirmé à la STIB que les modèles de citation avaient été adaptés de sorte que ces frais administratifs de 25 EUR ne seront plus réclamés devant les tribunaux.</a:t>
            </a:r>
          </a:p>
          <a:p>
            <a:pPr lvl="1"/>
            <a:r>
              <a:rPr lang="fr-BE" sz="2000" i="1" dirty="0"/>
              <a:t>Si vous devriez constater que tel n’est pas le cas, n’hésitez pas à revenir vers nous.</a:t>
            </a:r>
          </a:p>
          <a:p>
            <a:endParaRPr lang="fr-BE" sz="2000" i="1" dirty="0"/>
          </a:p>
          <a:p>
            <a:r>
              <a:rPr lang="fr-BE" sz="2000" dirty="0"/>
              <a:t>Nous lui avons demandé ce qu’il comptait faire des dossiers dans lesquels ces frais étaient encore réclamés :</a:t>
            </a:r>
          </a:p>
          <a:p>
            <a:pPr lvl="1"/>
            <a:r>
              <a:rPr lang="fr-BE" sz="2000" i="1" dirty="0"/>
              <a:t>Les services de la STIB nous reviennent à propos de votre question et ont décidé d’écrire aux huissiers </a:t>
            </a:r>
            <a:r>
              <a:rPr lang="fr-BE" sz="2000" i="1" dirty="0" err="1"/>
              <a:t>Modero</a:t>
            </a:r>
            <a:r>
              <a:rPr lang="fr-BE" sz="2000" i="1" dirty="0"/>
              <a:t> pour leur demander de </a:t>
            </a:r>
            <a:r>
              <a:rPr lang="fr-BE" sz="2000" b="1" i="1" u="sng" dirty="0"/>
              <a:t>corriger immédiatement tous les décomptes de jugements intervenus qui feraient encore apparaître ces 25 EUR</a:t>
            </a:r>
            <a:r>
              <a:rPr lang="fr-BE" sz="2000" i="1" dirty="0"/>
              <a:t> et qui doivent encore être recouvrés auprès des usagers condamnés.</a:t>
            </a:r>
          </a:p>
          <a:p>
            <a:pPr lvl="1"/>
            <a:r>
              <a:rPr lang="fr-BE" sz="2000" i="1" dirty="0"/>
              <a:t>Ceci devrait mettre fin à cette pratique, dont la STIB a appris la connaissance suite à votre intervention auprès de nous.</a:t>
            </a:r>
          </a:p>
          <a:p>
            <a:pPr lvl="1"/>
            <a:r>
              <a:rPr lang="fr-BE" sz="2000" i="1" dirty="0"/>
              <a:t>N’hésitez pas à nous revenir si nécessaire.</a:t>
            </a:r>
          </a:p>
          <a:p>
            <a:endParaRPr lang="fr-BE" sz="2400" b="1" dirty="0"/>
          </a:p>
          <a:p>
            <a:r>
              <a:rPr lang="fr-BE" sz="2000" dirty="0"/>
              <a:t>Après avoir informé les médiateurs via la Gazette le 29/09/2021, nous avons relancé les dossiers en question et constaté que 5 d’entre eux avaient été clôturés mais que </a:t>
            </a:r>
            <a:r>
              <a:rPr lang="fr-BE" sz="2000" b="1" dirty="0"/>
              <a:t>dans le dernier (+ un autre qui nous est parvenu entretemps) ces frais étaient encore réclamés.</a:t>
            </a:r>
          </a:p>
          <a:p>
            <a:pPr lvl="1"/>
            <a:r>
              <a:rPr lang="fr-BE" sz="2000" b="1" dirty="0"/>
              <a:t>			</a:t>
            </a:r>
          </a:p>
        </p:txBody>
      </p:sp>
    </p:spTree>
    <p:extLst>
      <p:ext uri="{BB962C8B-B14F-4D97-AF65-F5344CB8AC3E}">
        <p14:creationId xmlns:p14="http://schemas.microsoft.com/office/powerpoint/2010/main" val="24331295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1451579" y="2015732"/>
            <a:ext cx="9603275" cy="3450613"/>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endParaRPr lang="fr-BE" dirty="0"/>
          </a:p>
        </p:txBody>
      </p:sp>
      <p:sp>
        <p:nvSpPr>
          <p:cNvPr id="3" name="Rectangle 2"/>
          <p:cNvSpPr/>
          <p:nvPr/>
        </p:nvSpPr>
        <p:spPr>
          <a:xfrm>
            <a:off x="432816" y="363164"/>
            <a:ext cx="11326368" cy="3754874"/>
          </a:xfrm>
          <a:prstGeom prst="rect">
            <a:avLst/>
          </a:prstGeom>
        </p:spPr>
        <p:txBody>
          <a:bodyPr wrap="square">
            <a:spAutoFit/>
          </a:bodyPr>
          <a:lstStyle/>
          <a:p>
            <a:r>
              <a:rPr lang="fr-BE" sz="2000" dirty="0"/>
              <a:t>Nouveau rappel à l’Ombudsman le 30/12/2021 qui nous transmets les excuses de l’huissier : </a:t>
            </a:r>
          </a:p>
          <a:p>
            <a:pPr lvl="1"/>
            <a:r>
              <a:rPr lang="fr-BE" sz="2000" i="1" dirty="0"/>
              <a:t>Nous sommes en mesure de vous confirmer que nous avons convenu de ne plus compter ces frais dans les dossiers de la STIB et de procéder également à une correction de ces frais.</a:t>
            </a:r>
          </a:p>
          <a:p>
            <a:pPr lvl="1"/>
            <a:r>
              <a:rPr lang="fr-BE" sz="2000" i="1" dirty="0"/>
              <a:t>Suite à votre e-mail, nous avons examiné notre méthode de travail et constaté que des frais administratifs ont été enregistrés à tort et n’ont dès lors pas été repris dans la liste de corrections mentionnée précédemment.</a:t>
            </a:r>
          </a:p>
          <a:p>
            <a:pPr lvl="1"/>
            <a:r>
              <a:rPr lang="fr-BE" sz="2000" i="1" dirty="0"/>
              <a:t>Il en ressort que des frais administratifs ont été enregistrés </a:t>
            </a:r>
            <a:r>
              <a:rPr lang="fr-BE" sz="2000" b="1" i="1" u="sng" dirty="0"/>
              <a:t>à tort dans six dossiers, </a:t>
            </a:r>
          </a:p>
          <a:p>
            <a:endParaRPr lang="fr-BE" b="1" u="sng" dirty="0"/>
          </a:p>
          <a:p>
            <a:r>
              <a:rPr lang="fr-BE" sz="2000" dirty="0"/>
              <a:t>Vu que le sort des dossiers payés n’a jamais été envisagé, nous avons décidé d’introduire une </a:t>
            </a:r>
            <a:r>
              <a:rPr lang="fr-BE" sz="2000" b="1" u="sng" dirty="0"/>
              <a:t>plainte disciplinaire.</a:t>
            </a:r>
          </a:p>
          <a:p>
            <a:endParaRPr lang="fr-BE" sz="2000" dirty="0"/>
          </a:p>
          <a:p>
            <a:r>
              <a:rPr lang="fr-BE" sz="2000" dirty="0"/>
              <a:t>Affaire à suivre…</a:t>
            </a:r>
          </a:p>
          <a:p>
            <a:pPr lvl="1"/>
            <a:r>
              <a:rPr lang="fr-BE" sz="2000" b="1" dirty="0"/>
              <a:t>			</a:t>
            </a:r>
          </a:p>
        </p:txBody>
      </p:sp>
    </p:spTree>
    <p:extLst>
      <p:ext uri="{BB962C8B-B14F-4D97-AF65-F5344CB8AC3E}">
        <p14:creationId xmlns:p14="http://schemas.microsoft.com/office/powerpoint/2010/main" val="35784416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475488"/>
            <a:ext cx="10323333" cy="1110195"/>
          </a:xfrm>
        </p:spPr>
        <p:txBody>
          <a:bodyPr>
            <a:normAutofit fontScale="90000"/>
          </a:bodyPr>
          <a:lstStyle/>
          <a:p>
            <a:pPr lvl="0"/>
            <a:r>
              <a:rPr lang="fr-BE" sz="4400" b="1" u="sng" dirty="0"/>
              <a:t>Des frais </a:t>
            </a:r>
            <a:r>
              <a:rPr lang="fr-BE" sz="4400" b="1" u="sng" dirty="0" err="1"/>
              <a:t>d’hÔpitaux</a:t>
            </a:r>
            <a:r>
              <a:rPr lang="fr-BE" sz="4400" b="1" u="sng" dirty="0"/>
              <a:t> </a:t>
            </a:r>
            <a:br>
              <a:rPr lang="fr-BE" sz="4400" b="1" u="sng" dirty="0"/>
            </a:br>
            <a:r>
              <a:rPr lang="fr-BE" sz="3600" b="1" u="sng" dirty="0"/>
              <a:t>en phase amiable</a:t>
            </a:r>
            <a:r>
              <a:rPr lang="fr-BE" dirty="0"/>
              <a:t/>
            </a:r>
            <a:br>
              <a:rPr lang="fr-BE" dirty="0"/>
            </a:br>
            <a:endParaRPr lang="fr-BE" dirty="0"/>
          </a:p>
        </p:txBody>
      </p:sp>
      <p:sp>
        <p:nvSpPr>
          <p:cNvPr id="3" name="Espace réservé du contenu 2"/>
          <p:cNvSpPr>
            <a:spLocks noGrp="1"/>
          </p:cNvSpPr>
          <p:nvPr>
            <p:ph idx="1"/>
          </p:nvPr>
        </p:nvSpPr>
        <p:spPr/>
        <p:txBody>
          <a:bodyPr/>
          <a:lstStyle/>
          <a:p>
            <a:pPr marL="0" lvl="0" indent="0">
              <a:buNone/>
            </a:pPr>
            <a:r>
              <a:rPr lang="fr-BE" dirty="0"/>
              <a:t>Une expérience du CPAS d’ETTERBEEK</a:t>
            </a:r>
          </a:p>
        </p:txBody>
      </p:sp>
      <p:pic>
        <p:nvPicPr>
          <p:cNvPr id="1028" name="Picture 4" descr="2018 05_TIM_EI_FR bis">
            <a:extLst>
              <a:ext uri="{FF2B5EF4-FFF2-40B4-BE49-F238E27FC236}">
                <a16:creationId xmlns:a16="http://schemas.microsoft.com/office/drawing/2014/main" id="{888C9321-9568-4D89-8C2F-6656037C96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497" y="2986709"/>
            <a:ext cx="11101006" cy="2380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9731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1451579" y="2015732"/>
            <a:ext cx="9603275" cy="3450613"/>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endParaRPr lang="fr-BE" dirty="0"/>
          </a:p>
        </p:txBody>
      </p:sp>
      <p:sp>
        <p:nvSpPr>
          <p:cNvPr id="4" name="Rectangle 3">
            <a:extLst>
              <a:ext uri="{FF2B5EF4-FFF2-40B4-BE49-F238E27FC236}">
                <a16:creationId xmlns:a16="http://schemas.microsoft.com/office/drawing/2014/main" id="{4B8AF141-2704-4016-9E5F-64A7A11915E9}"/>
              </a:ext>
            </a:extLst>
          </p:cNvPr>
          <p:cNvSpPr/>
          <p:nvPr/>
        </p:nvSpPr>
        <p:spPr>
          <a:xfrm>
            <a:off x="256872" y="275920"/>
            <a:ext cx="11409592" cy="1569660"/>
          </a:xfrm>
          <a:prstGeom prst="rect">
            <a:avLst/>
          </a:prstGeom>
        </p:spPr>
        <p:txBody>
          <a:bodyPr wrap="square">
            <a:spAutoFit/>
          </a:bodyPr>
          <a:lstStyle/>
          <a:p>
            <a:r>
              <a:rPr lang="fr-BE" sz="2800" b="1" u="sng" dirty="0"/>
              <a:t>Contexte :</a:t>
            </a:r>
          </a:p>
          <a:p>
            <a:endParaRPr lang="fr-BE" sz="2800" b="1" u="sng" dirty="0">
              <a:solidFill>
                <a:srgbClr val="FF0000"/>
              </a:solidFill>
            </a:endParaRPr>
          </a:p>
          <a:p>
            <a:pPr lvl="1">
              <a:buFont typeface="Arial" panose="020B0604020202020204" pitchFamily="34" charset="0"/>
              <a:buChar char="•"/>
            </a:pPr>
            <a:r>
              <a:rPr lang="fr-BE" sz="2000" dirty="0"/>
              <a:t>Un hôpital réclame des factures de soin impayées en réclamant en plus des intérêts (au taux légal) et une majoration forfaitaire  de 25,00€ comme prévu dans ses Conditions Générales</a:t>
            </a:r>
          </a:p>
        </p:txBody>
      </p:sp>
      <p:pic>
        <p:nvPicPr>
          <p:cNvPr id="5" name="Image 4">
            <a:extLst>
              <a:ext uri="{FF2B5EF4-FFF2-40B4-BE49-F238E27FC236}">
                <a16:creationId xmlns:a16="http://schemas.microsoft.com/office/drawing/2014/main" id="{96DA88FA-1978-4013-AF8E-8B6327F9797B}"/>
              </a:ext>
            </a:extLst>
          </p:cNvPr>
          <p:cNvPicPr>
            <a:picLocks noChangeAspect="1"/>
          </p:cNvPicPr>
          <p:nvPr/>
        </p:nvPicPr>
        <p:blipFill rotWithShape="1">
          <a:blip r:embed="rId2"/>
          <a:srcRect l="761" t="19866" r="51522" b="19695"/>
          <a:stretch/>
        </p:blipFill>
        <p:spPr>
          <a:xfrm>
            <a:off x="901148" y="2015732"/>
            <a:ext cx="10586076" cy="4292303"/>
          </a:xfrm>
          <a:prstGeom prst="rect">
            <a:avLst/>
          </a:prstGeom>
        </p:spPr>
      </p:pic>
      <p:sp>
        <p:nvSpPr>
          <p:cNvPr id="6" name="Flèche : droite 5">
            <a:extLst>
              <a:ext uri="{FF2B5EF4-FFF2-40B4-BE49-F238E27FC236}">
                <a16:creationId xmlns:a16="http://schemas.microsoft.com/office/drawing/2014/main" id="{732C86E5-9014-4B50-BEB2-7294CF5374BD}"/>
              </a:ext>
            </a:extLst>
          </p:cNvPr>
          <p:cNvSpPr/>
          <p:nvPr/>
        </p:nvSpPr>
        <p:spPr>
          <a:xfrm>
            <a:off x="189001" y="4161883"/>
            <a:ext cx="830207" cy="7546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Rectangle 6">
            <a:extLst>
              <a:ext uri="{FF2B5EF4-FFF2-40B4-BE49-F238E27FC236}">
                <a16:creationId xmlns:a16="http://schemas.microsoft.com/office/drawing/2014/main" id="{0531602D-E9F9-4328-AB57-2224ADB16DD8}"/>
              </a:ext>
            </a:extLst>
          </p:cNvPr>
          <p:cNvSpPr/>
          <p:nvPr/>
        </p:nvSpPr>
        <p:spPr>
          <a:xfrm>
            <a:off x="1137146" y="4227443"/>
            <a:ext cx="9917708" cy="397566"/>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3977239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1266048" y="2691592"/>
            <a:ext cx="9603275" cy="3450613"/>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endParaRPr lang="fr-BE" dirty="0"/>
          </a:p>
        </p:txBody>
      </p:sp>
      <p:sp>
        <p:nvSpPr>
          <p:cNvPr id="3" name="Rectangle 2"/>
          <p:cNvSpPr/>
          <p:nvPr/>
        </p:nvSpPr>
        <p:spPr>
          <a:xfrm>
            <a:off x="432816" y="363164"/>
            <a:ext cx="11326368" cy="2246769"/>
          </a:xfrm>
          <a:prstGeom prst="rect">
            <a:avLst/>
          </a:prstGeom>
        </p:spPr>
        <p:txBody>
          <a:bodyPr wrap="square">
            <a:spAutoFit/>
          </a:bodyPr>
          <a:lstStyle/>
          <a:p>
            <a:r>
              <a:rPr lang="fr-BE" sz="2000" dirty="0"/>
              <a:t>Le CPAS rédige donc une lettre en contestant cette majoration ET en payant l’incontestablement dû au motif que le débiteur n’a pas pu prendre connaissance des Conditions Générales.</a:t>
            </a:r>
          </a:p>
          <a:p>
            <a:endParaRPr lang="fr-BE" sz="2000" dirty="0"/>
          </a:p>
          <a:p>
            <a:r>
              <a:rPr lang="fr-BE" sz="2000" dirty="0"/>
              <a:t>C’est la Théorie de la NON-OPPOSABILITÉ DES Conditions Générales</a:t>
            </a:r>
          </a:p>
          <a:p>
            <a:endParaRPr lang="fr-BE" sz="2000" dirty="0"/>
          </a:p>
          <a:p>
            <a:endParaRPr lang="fr-BE" sz="2000" dirty="0"/>
          </a:p>
          <a:p>
            <a:pPr lvl="1"/>
            <a:r>
              <a:rPr lang="fr-BE" sz="2000" b="1" dirty="0"/>
              <a:t>			</a:t>
            </a:r>
          </a:p>
        </p:txBody>
      </p:sp>
      <p:pic>
        <p:nvPicPr>
          <p:cNvPr id="4" name="Image 3">
            <a:extLst>
              <a:ext uri="{FF2B5EF4-FFF2-40B4-BE49-F238E27FC236}">
                <a16:creationId xmlns:a16="http://schemas.microsoft.com/office/drawing/2014/main" id="{8C181511-D181-4363-B5AF-CAB73A94ED40}"/>
              </a:ext>
            </a:extLst>
          </p:cNvPr>
          <p:cNvPicPr>
            <a:picLocks noChangeAspect="1"/>
          </p:cNvPicPr>
          <p:nvPr/>
        </p:nvPicPr>
        <p:blipFill rotWithShape="1">
          <a:blip r:embed="rId2"/>
          <a:srcRect l="4456" t="24863" r="53152" b="10474"/>
          <a:stretch/>
        </p:blipFill>
        <p:spPr>
          <a:xfrm>
            <a:off x="1086678" y="1815063"/>
            <a:ext cx="9782645" cy="4565233"/>
          </a:xfrm>
          <a:prstGeom prst="rect">
            <a:avLst/>
          </a:prstGeom>
        </p:spPr>
      </p:pic>
      <p:sp>
        <p:nvSpPr>
          <p:cNvPr id="5" name="Rectangle 4">
            <a:extLst>
              <a:ext uri="{FF2B5EF4-FFF2-40B4-BE49-F238E27FC236}">
                <a16:creationId xmlns:a16="http://schemas.microsoft.com/office/drawing/2014/main" id="{C0BC79C4-9B6C-46B1-A5B9-9FCD4BDF237C}"/>
              </a:ext>
            </a:extLst>
          </p:cNvPr>
          <p:cNvSpPr/>
          <p:nvPr/>
        </p:nvSpPr>
        <p:spPr>
          <a:xfrm>
            <a:off x="4043183" y="2146851"/>
            <a:ext cx="1934817" cy="2156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dirty="0"/>
          </a:p>
        </p:txBody>
      </p:sp>
      <p:sp>
        <p:nvSpPr>
          <p:cNvPr id="6" name="Rectangle 5">
            <a:extLst>
              <a:ext uri="{FF2B5EF4-FFF2-40B4-BE49-F238E27FC236}">
                <a16:creationId xmlns:a16="http://schemas.microsoft.com/office/drawing/2014/main" id="{FC249A46-5EF7-48CB-8DC2-9052A3507E3A}"/>
              </a:ext>
            </a:extLst>
          </p:cNvPr>
          <p:cNvSpPr/>
          <p:nvPr/>
        </p:nvSpPr>
        <p:spPr>
          <a:xfrm>
            <a:off x="2260765" y="3153604"/>
            <a:ext cx="1934817" cy="2156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dirty="0"/>
          </a:p>
        </p:txBody>
      </p:sp>
      <p:sp>
        <p:nvSpPr>
          <p:cNvPr id="7" name="Rectangle 6">
            <a:extLst>
              <a:ext uri="{FF2B5EF4-FFF2-40B4-BE49-F238E27FC236}">
                <a16:creationId xmlns:a16="http://schemas.microsoft.com/office/drawing/2014/main" id="{A6B816F0-1221-4EC1-9195-17E88A502A09}"/>
              </a:ext>
            </a:extLst>
          </p:cNvPr>
          <p:cNvSpPr/>
          <p:nvPr/>
        </p:nvSpPr>
        <p:spPr>
          <a:xfrm>
            <a:off x="7415862" y="5771321"/>
            <a:ext cx="1934817" cy="2156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dirty="0"/>
          </a:p>
        </p:txBody>
      </p:sp>
      <p:sp>
        <p:nvSpPr>
          <p:cNvPr id="8" name="Rectangle 7">
            <a:extLst>
              <a:ext uri="{FF2B5EF4-FFF2-40B4-BE49-F238E27FC236}">
                <a16:creationId xmlns:a16="http://schemas.microsoft.com/office/drawing/2014/main" id="{136AC8A0-A1C9-43B5-AE2E-0011798118E4}"/>
              </a:ext>
            </a:extLst>
          </p:cNvPr>
          <p:cNvSpPr/>
          <p:nvPr/>
        </p:nvSpPr>
        <p:spPr>
          <a:xfrm>
            <a:off x="2260765" y="5294243"/>
            <a:ext cx="1782418" cy="2156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dirty="0"/>
          </a:p>
        </p:txBody>
      </p:sp>
    </p:spTree>
    <p:extLst>
      <p:ext uri="{BB962C8B-B14F-4D97-AF65-F5344CB8AC3E}">
        <p14:creationId xmlns:p14="http://schemas.microsoft.com/office/powerpoint/2010/main" val="10493578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2816" y="363164"/>
            <a:ext cx="11326368" cy="1631216"/>
          </a:xfrm>
          <a:prstGeom prst="rect">
            <a:avLst/>
          </a:prstGeom>
        </p:spPr>
        <p:txBody>
          <a:bodyPr wrap="square">
            <a:spAutoFit/>
          </a:bodyPr>
          <a:lstStyle/>
          <a:p>
            <a:r>
              <a:rPr lang="fr-BE" sz="2000" dirty="0"/>
              <a:t>Suite à la réception de la contestation du 8/10/2021 ET de l’incontestablement dû, l’huissier a clôturé le dossier le 22/11/2021 </a:t>
            </a:r>
          </a:p>
          <a:p>
            <a:endParaRPr lang="fr-BE" sz="2000" dirty="0"/>
          </a:p>
          <a:p>
            <a:endParaRPr lang="fr-BE" sz="2000" dirty="0"/>
          </a:p>
          <a:p>
            <a:pPr lvl="1"/>
            <a:r>
              <a:rPr lang="fr-BE" sz="2000" b="1" dirty="0"/>
              <a:t>			</a:t>
            </a:r>
          </a:p>
        </p:txBody>
      </p:sp>
      <p:pic>
        <p:nvPicPr>
          <p:cNvPr id="9" name="Image 8">
            <a:extLst>
              <a:ext uri="{FF2B5EF4-FFF2-40B4-BE49-F238E27FC236}">
                <a16:creationId xmlns:a16="http://schemas.microsoft.com/office/drawing/2014/main" id="{004A4951-6542-4DC3-A41E-92FCEAA72502}"/>
              </a:ext>
            </a:extLst>
          </p:cNvPr>
          <p:cNvPicPr>
            <a:picLocks noChangeAspect="1"/>
          </p:cNvPicPr>
          <p:nvPr/>
        </p:nvPicPr>
        <p:blipFill rotWithShape="1">
          <a:blip r:embed="rId2"/>
          <a:srcRect l="1739" t="15112" r="54783" b="19356"/>
          <a:stretch/>
        </p:blipFill>
        <p:spPr>
          <a:xfrm>
            <a:off x="581470" y="1173314"/>
            <a:ext cx="11029060" cy="5321522"/>
          </a:xfrm>
          <a:prstGeom prst="rect">
            <a:avLst/>
          </a:prstGeom>
        </p:spPr>
      </p:pic>
    </p:spTree>
    <p:extLst>
      <p:ext uri="{BB962C8B-B14F-4D97-AF65-F5344CB8AC3E}">
        <p14:creationId xmlns:p14="http://schemas.microsoft.com/office/powerpoint/2010/main" val="12891534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4000" b="1" dirty="0"/>
              <a:t>MERCI POUR </a:t>
            </a:r>
            <a:r>
              <a:rPr lang="fr-BE" sz="4000" b="1"/>
              <a:t>VOTRE ATTENTION !</a:t>
            </a:r>
            <a:endParaRPr lang="fr-BE" sz="4000" b="1" dirty="0"/>
          </a:p>
        </p:txBody>
      </p:sp>
      <p:sp>
        <p:nvSpPr>
          <p:cNvPr id="3" name="Espace réservé du contenu 2"/>
          <p:cNvSpPr>
            <a:spLocks noGrp="1"/>
          </p:cNvSpPr>
          <p:nvPr>
            <p:ph idx="1"/>
          </p:nvPr>
        </p:nvSpPr>
        <p:spPr/>
        <p:txBody>
          <a:bodyPr/>
          <a:lstStyle/>
          <a:p>
            <a:pPr marL="0" indent="0">
              <a:buNone/>
            </a:pPr>
            <a:endParaRPr lang="fr-BE" dirty="0"/>
          </a:p>
          <a:p>
            <a:pPr marL="0" indent="0">
              <a:buNone/>
            </a:pPr>
            <a:endParaRPr lang="fr-BE" dirty="0"/>
          </a:p>
          <a:p>
            <a:pPr marL="0" indent="0">
              <a:buNone/>
            </a:pPr>
            <a:endParaRPr lang="fr-BE" dirty="0"/>
          </a:p>
          <a:p>
            <a:pPr marL="0" indent="0">
              <a:buNone/>
            </a:pPr>
            <a:r>
              <a:rPr lang="fr-BE" dirty="0"/>
              <a:t>Un compte rendu sera publié dans notre prochaine Gazette</a:t>
            </a:r>
          </a:p>
          <a:p>
            <a:pPr marL="0" indent="0">
              <a:buNone/>
            </a:pPr>
            <a:endParaRPr lang="fr-BE" dirty="0"/>
          </a:p>
          <a:p>
            <a:pPr marL="0" indent="0">
              <a:buNone/>
            </a:pPr>
            <a:r>
              <a:rPr lang="fr-BE" dirty="0"/>
              <a:t>Si la formule vous a plu et que vous avez d’autres expériences à partager, n’hésitez pas à le signaler sur </a:t>
            </a:r>
            <a:r>
              <a:rPr lang="fr-BE" dirty="0">
                <a:hlinkClick r:id="rId2"/>
              </a:rPr>
              <a:t>s.vanderbruggen@mediationdedettes.be</a:t>
            </a:r>
            <a:r>
              <a:rPr lang="fr-BE" dirty="0"/>
              <a:t> </a:t>
            </a:r>
          </a:p>
        </p:txBody>
      </p:sp>
    </p:spTree>
    <p:extLst>
      <p:ext uri="{BB962C8B-B14F-4D97-AF65-F5344CB8AC3E}">
        <p14:creationId xmlns:p14="http://schemas.microsoft.com/office/powerpoint/2010/main" val="150761936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TM10001114[[fn=Galerie]]</Template>
  <TotalTime>14964</TotalTime>
  <Words>2269</Words>
  <Application>Microsoft Office PowerPoint</Application>
  <PresentationFormat>Grand écran</PresentationFormat>
  <Paragraphs>338</Paragraphs>
  <Slides>48</Slides>
  <Notes>4</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48</vt:i4>
      </vt:variant>
    </vt:vector>
  </HeadingPairs>
  <TitlesOfParts>
    <vt:vector size="55" baseType="lpstr">
      <vt:lpstr>Arial</vt:lpstr>
      <vt:lpstr>Calibri</vt:lpstr>
      <vt:lpstr>Corbel</vt:lpstr>
      <vt:lpstr>Gill Sans MT</vt:lpstr>
      <vt:lpstr>Times New Roman</vt:lpstr>
      <vt:lpstr>Wingdings</vt:lpstr>
      <vt:lpstr>Gallery</vt:lpstr>
      <vt:lpstr>Échanges des BONNES PRATIQUES  en médiation de dettes</vt:lpstr>
      <vt:lpstr>Les règles de la table ronde</vt:lpstr>
      <vt:lpstr>Plan</vt:lpstr>
      <vt:lpstr>Une facture Sibelga </vt:lpstr>
      <vt:lpstr>Présentation PowerPoint</vt:lpstr>
      <vt:lpstr>Présentation PowerPoint</vt:lpstr>
      <vt:lpstr>Présentation PowerPoint</vt:lpstr>
      <vt:lpstr>Présentation PowerPoint</vt:lpstr>
      <vt:lpstr>Une demande de RAD  au SPF Finances </vt:lpstr>
      <vt:lpstr>Présentation PowerPoint</vt:lpstr>
      <vt:lpstr>Cas Pratique </vt:lpstr>
      <vt:lpstr>Suivi par notre centre depuis de 05/02/2019</vt:lpstr>
      <vt:lpstr>Présentation PowerPoint</vt:lpstr>
      <vt:lpstr>Motivations de la demande </vt:lpstr>
      <vt:lpstr>Présentation PowerPoint</vt:lpstr>
      <vt:lpstr>Proposition de Règlement de LA dette</vt:lpstr>
      <vt:lpstr>Situation familiale</vt:lpstr>
      <vt:lpstr>Revenus  </vt:lpstr>
      <vt:lpstr>Dépenses</vt:lpstr>
      <vt:lpstr>Présentation PowerPoint</vt:lpstr>
      <vt:lpstr>Forfaits des dépenses fixes SPFF</vt:lpstr>
      <vt:lpstr>Notification</vt:lpstr>
      <vt:lpstr>Requête transmise via mail</vt:lpstr>
      <vt:lpstr>Révision </vt:lpstr>
      <vt:lpstr>Un dossier d’indépendant  en collaboration avec le CED </vt:lpstr>
      <vt:lpstr>Le remplacement d’un médiateur JUdiciaire en RCD </vt:lpstr>
      <vt:lpstr>Présentation PowerPoint</vt:lpstr>
      <vt:lpstr>Présentation PowerPoint</vt:lpstr>
      <vt:lpstr>Présentation PowerPoint</vt:lpstr>
      <vt:lpstr>Présentation PowerPoint</vt:lpstr>
      <vt:lpstr>La négociation d’un  crédit à la consommation </vt:lpstr>
      <vt:lpstr>Situation de départ 06/2011</vt:lpstr>
      <vt:lpstr>Revenus</vt:lpstr>
      <vt:lpstr>Négociation</vt:lpstr>
      <vt:lpstr>Négociation</vt:lpstr>
      <vt:lpstr>Pas encore clôturé</vt:lpstr>
      <vt:lpstr>Un dossier de surtaxe de la STIB + appel à l’ombusman </vt:lpstr>
      <vt:lpstr>Présentation PowerPoint</vt:lpstr>
      <vt:lpstr>Présentation PowerPoint</vt:lpstr>
      <vt:lpstr>Présentation PowerPoint</vt:lpstr>
      <vt:lpstr>Présentation PowerPoint</vt:lpstr>
      <vt:lpstr>Présentation PowerPoint</vt:lpstr>
      <vt:lpstr>Présentation PowerPoint</vt:lpstr>
      <vt:lpstr>Des frais d’hÔpitaux  en phase amiable </vt:lpstr>
      <vt:lpstr>Présentation PowerPoint</vt:lpstr>
      <vt:lpstr>Présentation PowerPoint</vt:lpstr>
      <vt:lpstr>Présentation PowerPoint</vt:lpstr>
      <vt:lpstr>MERCI POUR VOTRE ATTENTION !</vt:lpstr>
    </vt:vector>
  </TitlesOfParts>
  <Company>PRIMINFO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Simon</dc:creator>
  <cp:lastModifiedBy>Simon</cp:lastModifiedBy>
  <cp:revision>42</cp:revision>
  <dcterms:created xsi:type="dcterms:W3CDTF">2022-02-23T10:52:55Z</dcterms:created>
  <dcterms:modified xsi:type="dcterms:W3CDTF">2022-03-18T16:35:30Z</dcterms:modified>
</cp:coreProperties>
</file>