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6"/>
  </p:notesMasterIdLst>
  <p:sldIdLst>
    <p:sldId id="256" r:id="rId2"/>
    <p:sldId id="257" r:id="rId3"/>
    <p:sldId id="258" r:id="rId4"/>
    <p:sldId id="262" r:id="rId5"/>
    <p:sldId id="352" r:id="rId6"/>
    <p:sldId id="353" r:id="rId7"/>
    <p:sldId id="354" r:id="rId8"/>
    <p:sldId id="355" r:id="rId9"/>
    <p:sldId id="356" r:id="rId10"/>
    <p:sldId id="357" r:id="rId11"/>
    <p:sldId id="358" r:id="rId12"/>
    <p:sldId id="359" r:id="rId13"/>
    <p:sldId id="360" r:id="rId14"/>
    <p:sldId id="314" r:id="rId15"/>
    <p:sldId id="264" r:id="rId16"/>
    <p:sldId id="328" r:id="rId17"/>
    <p:sldId id="329" r:id="rId18"/>
    <p:sldId id="330" r:id="rId19"/>
    <p:sldId id="331" r:id="rId20"/>
    <p:sldId id="332" r:id="rId21"/>
    <p:sldId id="333" r:id="rId22"/>
    <p:sldId id="334" r:id="rId23"/>
    <p:sldId id="335" r:id="rId24"/>
    <p:sldId id="336" r:id="rId25"/>
    <p:sldId id="337" r:id="rId26"/>
    <p:sldId id="338" r:id="rId27"/>
    <p:sldId id="339" r:id="rId28"/>
    <p:sldId id="340" r:id="rId29"/>
    <p:sldId id="341" r:id="rId30"/>
    <p:sldId id="342" r:id="rId31"/>
    <p:sldId id="265" r:id="rId32"/>
    <p:sldId id="316" r:id="rId33"/>
    <p:sldId id="317" r:id="rId34"/>
    <p:sldId id="318" r:id="rId35"/>
    <p:sldId id="319" r:id="rId36"/>
    <p:sldId id="320" r:id="rId37"/>
    <p:sldId id="321" r:id="rId38"/>
    <p:sldId id="322" r:id="rId39"/>
    <p:sldId id="323" r:id="rId40"/>
    <p:sldId id="324" r:id="rId41"/>
    <p:sldId id="325" r:id="rId42"/>
    <p:sldId id="326" r:id="rId43"/>
    <p:sldId id="327" r:id="rId44"/>
    <p:sldId id="266" r:id="rId45"/>
    <p:sldId id="370" r:id="rId46"/>
    <p:sldId id="364" r:id="rId47"/>
    <p:sldId id="365" r:id="rId48"/>
    <p:sldId id="366" r:id="rId49"/>
    <p:sldId id="367" r:id="rId50"/>
    <p:sldId id="368" r:id="rId51"/>
    <p:sldId id="369" r:id="rId52"/>
    <p:sldId id="371" r:id="rId53"/>
    <p:sldId id="372" r:id="rId54"/>
    <p:sldId id="361" r:id="rId55"/>
    <p:sldId id="374" r:id="rId56"/>
    <p:sldId id="376" r:id="rId57"/>
    <p:sldId id="373" r:id="rId58"/>
    <p:sldId id="375" r:id="rId59"/>
    <p:sldId id="377" r:id="rId60"/>
    <p:sldId id="378" r:id="rId61"/>
    <p:sldId id="379" r:id="rId62"/>
    <p:sldId id="380" r:id="rId63"/>
    <p:sldId id="259" r:id="rId64"/>
    <p:sldId id="383" r:id="rId65"/>
    <p:sldId id="386" r:id="rId66"/>
    <p:sldId id="385" r:id="rId67"/>
    <p:sldId id="387" r:id="rId68"/>
    <p:sldId id="388" r:id="rId69"/>
    <p:sldId id="390" r:id="rId70"/>
    <p:sldId id="389" r:id="rId71"/>
    <p:sldId id="391" r:id="rId72"/>
    <p:sldId id="392" r:id="rId73"/>
    <p:sldId id="315" r:id="rId74"/>
    <p:sldId id="267" r:id="rId7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685CA3EE-6EA9-4A58-8CAC-FF2DA858B0D8}">
          <p14:sldIdLst>
            <p14:sldId id="256"/>
            <p14:sldId id="257"/>
            <p14:sldId id="258"/>
            <p14:sldId id="262"/>
            <p14:sldId id="352"/>
            <p14:sldId id="353"/>
            <p14:sldId id="354"/>
            <p14:sldId id="355"/>
            <p14:sldId id="356"/>
            <p14:sldId id="357"/>
            <p14:sldId id="358"/>
            <p14:sldId id="359"/>
            <p14:sldId id="360"/>
            <p14:sldId id="314"/>
            <p14:sldId id="264"/>
            <p14:sldId id="328"/>
            <p14:sldId id="329"/>
            <p14:sldId id="330"/>
            <p14:sldId id="331"/>
            <p14:sldId id="332"/>
            <p14:sldId id="333"/>
            <p14:sldId id="334"/>
            <p14:sldId id="335"/>
            <p14:sldId id="336"/>
            <p14:sldId id="337"/>
            <p14:sldId id="338"/>
            <p14:sldId id="339"/>
            <p14:sldId id="340"/>
            <p14:sldId id="341"/>
            <p14:sldId id="342"/>
            <p14:sldId id="265"/>
            <p14:sldId id="316"/>
            <p14:sldId id="317"/>
            <p14:sldId id="318"/>
            <p14:sldId id="319"/>
            <p14:sldId id="320"/>
            <p14:sldId id="321"/>
            <p14:sldId id="322"/>
            <p14:sldId id="323"/>
            <p14:sldId id="324"/>
            <p14:sldId id="325"/>
            <p14:sldId id="326"/>
            <p14:sldId id="327"/>
            <p14:sldId id="266"/>
            <p14:sldId id="370"/>
            <p14:sldId id="364"/>
            <p14:sldId id="365"/>
            <p14:sldId id="366"/>
            <p14:sldId id="367"/>
            <p14:sldId id="368"/>
            <p14:sldId id="369"/>
            <p14:sldId id="371"/>
            <p14:sldId id="372"/>
            <p14:sldId id="361"/>
            <p14:sldId id="374"/>
            <p14:sldId id="376"/>
            <p14:sldId id="373"/>
            <p14:sldId id="375"/>
            <p14:sldId id="377"/>
            <p14:sldId id="378"/>
            <p14:sldId id="379"/>
            <p14:sldId id="380"/>
            <p14:sldId id="259"/>
            <p14:sldId id="383"/>
            <p14:sldId id="386"/>
            <p14:sldId id="385"/>
            <p14:sldId id="387"/>
            <p14:sldId id="388"/>
            <p14:sldId id="390"/>
            <p14:sldId id="389"/>
            <p14:sldId id="391"/>
            <p14:sldId id="392"/>
            <p14:sldId id="315"/>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7" autoAdjust="0"/>
    <p:restoredTop sz="94660"/>
  </p:normalViewPr>
  <p:slideViewPr>
    <p:cSldViewPr snapToGrid="0">
      <p:cViewPr varScale="1">
        <p:scale>
          <a:sx n="91" d="100"/>
          <a:sy n="91" d="100"/>
        </p:scale>
        <p:origin x="53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E5EF7F-3ED5-413F-84C7-B53E8063B09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19B664A-B7FC-4C39-A807-C6E1E853E4D1}">
      <dgm:prSet/>
      <dgm:spPr/>
      <dgm:t>
        <a:bodyPr/>
        <a:lstStyle/>
        <a:p>
          <a:r>
            <a:rPr lang="fr-FR" dirty="0"/>
            <a:t>1. Le budget</a:t>
          </a:r>
          <a:endParaRPr lang="en-US" dirty="0"/>
        </a:p>
      </dgm:t>
    </dgm:pt>
    <dgm:pt modelId="{F6E919B0-A52B-4277-BDC6-4462AD89B2E1}" type="parTrans" cxnId="{03FA2C4D-1E58-4120-934C-B60F6D0F4058}">
      <dgm:prSet/>
      <dgm:spPr/>
      <dgm:t>
        <a:bodyPr/>
        <a:lstStyle/>
        <a:p>
          <a:endParaRPr lang="en-US"/>
        </a:p>
      </dgm:t>
    </dgm:pt>
    <dgm:pt modelId="{71077D3A-EBE4-4E15-9508-0CD89AD0E63E}" type="sibTrans" cxnId="{03FA2C4D-1E58-4120-934C-B60F6D0F4058}">
      <dgm:prSet/>
      <dgm:spPr/>
      <dgm:t>
        <a:bodyPr/>
        <a:lstStyle/>
        <a:p>
          <a:endParaRPr lang="en-US"/>
        </a:p>
      </dgm:t>
    </dgm:pt>
    <dgm:pt modelId="{C6B870EB-5D4C-46AD-B5DA-95ABAD3E2B4E}">
      <dgm:prSet/>
      <dgm:spPr/>
      <dgm:t>
        <a:bodyPr/>
        <a:lstStyle/>
        <a:p>
          <a:r>
            <a:rPr lang="fr-FR" dirty="0"/>
            <a:t>2. La régularité dans les paiements</a:t>
          </a:r>
          <a:endParaRPr lang="en-US" dirty="0"/>
        </a:p>
      </dgm:t>
    </dgm:pt>
    <dgm:pt modelId="{A7EFCEFD-AB61-402A-B482-649DE5B04AEE}" type="parTrans" cxnId="{7E8AB4CE-D5D4-430E-B03E-7E160C1C5C4D}">
      <dgm:prSet/>
      <dgm:spPr/>
      <dgm:t>
        <a:bodyPr/>
        <a:lstStyle/>
        <a:p>
          <a:endParaRPr lang="en-US"/>
        </a:p>
      </dgm:t>
    </dgm:pt>
    <dgm:pt modelId="{5FD39C7D-0AC7-4297-BE55-E13822707A01}" type="sibTrans" cxnId="{7E8AB4CE-D5D4-430E-B03E-7E160C1C5C4D}">
      <dgm:prSet/>
      <dgm:spPr/>
      <dgm:t>
        <a:bodyPr/>
        <a:lstStyle/>
        <a:p>
          <a:endParaRPr lang="en-US"/>
        </a:p>
      </dgm:t>
    </dgm:pt>
    <dgm:pt modelId="{07586DE4-742E-4707-AAE8-F30ECB1649EC}">
      <dgm:prSet/>
      <dgm:spPr/>
      <dgm:t>
        <a:bodyPr/>
        <a:lstStyle/>
        <a:p>
          <a:r>
            <a:rPr lang="fr-FR" dirty="0"/>
            <a:t>3. Relancer/être convainquant</a:t>
          </a:r>
          <a:endParaRPr lang="en-US" dirty="0"/>
        </a:p>
      </dgm:t>
    </dgm:pt>
    <dgm:pt modelId="{59DAD5A9-8015-4734-B818-334FE6B01F58}" type="parTrans" cxnId="{44F88AF4-F37B-4026-96DF-3F52C4BA6731}">
      <dgm:prSet/>
      <dgm:spPr/>
      <dgm:t>
        <a:bodyPr/>
        <a:lstStyle/>
        <a:p>
          <a:endParaRPr lang="en-US"/>
        </a:p>
      </dgm:t>
    </dgm:pt>
    <dgm:pt modelId="{2FDBBCD0-EA7C-4C22-ACA8-65D4380A2B21}" type="sibTrans" cxnId="{44F88AF4-F37B-4026-96DF-3F52C4BA6731}">
      <dgm:prSet/>
      <dgm:spPr/>
      <dgm:t>
        <a:bodyPr/>
        <a:lstStyle/>
        <a:p>
          <a:endParaRPr lang="en-US"/>
        </a:p>
      </dgm:t>
    </dgm:pt>
    <dgm:pt modelId="{24712F26-235C-45C5-AE09-C01C2321EB21}">
      <dgm:prSet/>
      <dgm:spPr/>
      <dgm:t>
        <a:bodyPr/>
        <a:lstStyle/>
        <a:p>
          <a:r>
            <a:rPr lang="fr-FR" dirty="0"/>
            <a:t>4. La courtoisie</a:t>
          </a:r>
          <a:endParaRPr lang="en-US" dirty="0"/>
        </a:p>
      </dgm:t>
    </dgm:pt>
    <dgm:pt modelId="{8C9C8CE5-D92F-4E07-9F22-D315B2BD77F9}" type="parTrans" cxnId="{455C997E-5CF4-4D8B-9B7C-BD940806CE05}">
      <dgm:prSet/>
      <dgm:spPr/>
      <dgm:t>
        <a:bodyPr/>
        <a:lstStyle/>
        <a:p>
          <a:endParaRPr lang="en-US"/>
        </a:p>
      </dgm:t>
    </dgm:pt>
    <dgm:pt modelId="{55BC34F4-984B-4E53-893F-29E6937B5D41}" type="sibTrans" cxnId="{455C997E-5CF4-4D8B-9B7C-BD940806CE05}">
      <dgm:prSet/>
      <dgm:spPr/>
      <dgm:t>
        <a:bodyPr/>
        <a:lstStyle/>
        <a:p>
          <a:endParaRPr lang="en-US"/>
        </a:p>
      </dgm:t>
    </dgm:pt>
    <dgm:pt modelId="{E4B8FB3E-B8C5-4F96-8400-554E3A3D138F}">
      <dgm:prSet/>
      <dgm:spPr/>
      <dgm:t>
        <a:bodyPr/>
        <a:lstStyle/>
        <a:p>
          <a:r>
            <a:rPr lang="fr-FR" dirty="0"/>
            <a:t>5. SMD = Partenaire privilégié</a:t>
          </a:r>
          <a:endParaRPr lang="en-US" dirty="0"/>
        </a:p>
      </dgm:t>
    </dgm:pt>
    <dgm:pt modelId="{1B7F0C76-C894-46BB-AA7E-548F1038A5E1}" type="parTrans" cxnId="{F5AD42D2-9276-4AAE-92F0-D549D38D7738}">
      <dgm:prSet/>
      <dgm:spPr/>
      <dgm:t>
        <a:bodyPr/>
        <a:lstStyle/>
        <a:p>
          <a:endParaRPr lang="en-US"/>
        </a:p>
      </dgm:t>
    </dgm:pt>
    <dgm:pt modelId="{81D1350D-D077-4F62-80B4-5843DF3FDBF7}" type="sibTrans" cxnId="{F5AD42D2-9276-4AAE-92F0-D549D38D7738}">
      <dgm:prSet/>
      <dgm:spPr/>
      <dgm:t>
        <a:bodyPr/>
        <a:lstStyle/>
        <a:p>
          <a:endParaRPr lang="en-US"/>
        </a:p>
      </dgm:t>
    </dgm:pt>
    <dgm:pt modelId="{BF7D6714-A308-4815-9308-A615E2E2F044}">
      <dgm:prSet/>
      <dgm:spPr/>
      <dgm:t>
        <a:bodyPr/>
        <a:lstStyle/>
        <a:p>
          <a:r>
            <a:rPr lang="fr-FR" dirty="0"/>
            <a:t>6. Les émotions</a:t>
          </a:r>
          <a:endParaRPr lang="en-US" dirty="0"/>
        </a:p>
      </dgm:t>
    </dgm:pt>
    <dgm:pt modelId="{34A4F9F2-B46C-439C-9D5E-D702415C828B}" type="parTrans" cxnId="{695DBE70-69B4-448E-AB99-2A33AA77766B}">
      <dgm:prSet/>
      <dgm:spPr/>
      <dgm:t>
        <a:bodyPr/>
        <a:lstStyle/>
        <a:p>
          <a:endParaRPr lang="en-US"/>
        </a:p>
      </dgm:t>
    </dgm:pt>
    <dgm:pt modelId="{0096F4FC-0343-4703-B591-2D344BF4B85D}" type="sibTrans" cxnId="{695DBE70-69B4-448E-AB99-2A33AA77766B}">
      <dgm:prSet/>
      <dgm:spPr/>
      <dgm:t>
        <a:bodyPr/>
        <a:lstStyle/>
        <a:p>
          <a:endParaRPr lang="en-US"/>
        </a:p>
      </dgm:t>
    </dgm:pt>
    <dgm:pt modelId="{9393BE84-485B-4462-A117-D94895E5DEE4}">
      <dgm:prSet/>
      <dgm:spPr/>
      <dgm:t>
        <a:bodyPr/>
        <a:lstStyle/>
        <a:p>
          <a:r>
            <a:rPr lang="fr-FR" dirty="0"/>
            <a:t>7. La maitrise de la procédure</a:t>
          </a:r>
          <a:endParaRPr lang="en-US" dirty="0"/>
        </a:p>
      </dgm:t>
    </dgm:pt>
    <dgm:pt modelId="{E9CAA4F9-F990-4EFB-8D65-07A42B0253B5}" type="parTrans" cxnId="{11A37317-DEB5-4546-84E1-0AFA113B048F}">
      <dgm:prSet/>
      <dgm:spPr/>
      <dgm:t>
        <a:bodyPr/>
        <a:lstStyle/>
        <a:p>
          <a:endParaRPr lang="en-US"/>
        </a:p>
      </dgm:t>
    </dgm:pt>
    <dgm:pt modelId="{E10CF193-86E7-412B-A5E3-4BF66E97D88C}" type="sibTrans" cxnId="{11A37317-DEB5-4546-84E1-0AFA113B048F}">
      <dgm:prSet/>
      <dgm:spPr/>
      <dgm:t>
        <a:bodyPr/>
        <a:lstStyle/>
        <a:p>
          <a:endParaRPr lang="en-US"/>
        </a:p>
      </dgm:t>
    </dgm:pt>
    <dgm:pt modelId="{DEE2B6E4-FFC3-446D-9AA4-DB44C1D8DFFE}" type="pres">
      <dgm:prSet presAssocID="{C1E5EF7F-3ED5-413F-84C7-B53E8063B09E}" presName="linear" presStyleCnt="0">
        <dgm:presLayoutVars>
          <dgm:animLvl val="lvl"/>
          <dgm:resizeHandles val="exact"/>
        </dgm:presLayoutVars>
      </dgm:prSet>
      <dgm:spPr/>
      <dgm:t>
        <a:bodyPr/>
        <a:lstStyle/>
        <a:p>
          <a:endParaRPr lang="fr-FR"/>
        </a:p>
      </dgm:t>
    </dgm:pt>
    <dgm:pt modelId="{089C9BA3-783B-48BC-A525-4BFC6239F705}" type="pres">
      <dgm:prSet presAssocID="{E19B664A-B7FC-4C39-A807-C6E1E853E4D1}" presName="parentText" presStyleLbl="node1" presStyleIdx="0" presStyleCnt="7">
        <dgm:presLayoutVars>
          <dgm:chMax val="0"/>
          <dgm:bulletEnabled val="1"/>
        </dgm:presLayoutVars>
      </dgm:prSet>
      <dgm:spPr/>
      <dgm:t>
        <a:bodyPr/>
        <a:lstStyle/>
        <a:p>
          <a:endParaRPr lang="fr-FR"/>
        </a:p>
      </dgm:t>
    </dgm:pt>
    <dgm:pt modelId="{9D60C508-5E3E-4C5D-A878-01A62E2728EE}" type="pres">
      <dgm:prSet presAssocID="{71077D3A-EBE4-4E15-9508-0CD89AD0E63E}" presName="spacer" presStyleCnt="0"/>
      <dgm:spPr/>
    </dgm:pt>
    <dgm:pt modelId="{D8C03A40-1EDD-4882-B1B8-0B27AD021B9C}" type="pres">
      <dgm:prSet presAssocID="{C6B870EB-5D4C-46AD-B5DA-95ABAD3E2B4E}" presName="parentText" presStyleLbl="node1" presStyleIdx="1" presStyleCnt="7">
        <dgm:presLayoutVars>
          <dgm:chMax val="0"/>
          <dgm:bulletEnabled val="1"/>
        </dgm:presLayoutVars>
      </dgm:prSet>
      <dgm:spPr/>
      <dgm:t>
        <a:bodyPr/>
        <a:lstStyle/>
        <a:p>
          <a:endParaRPr lang="fr-FR"/>
        </a:p>
      </dgm:t>
    </dgm:pt>
    <dgm:pt modelId="{B0FD2631-6E50-41C1-AE56-AF5849B3ECB4}" type="pres">
      <dgm:prSet presAssocID="{5FD39C7D-0AC7-4297-BE55-E13822707A01}" presName="spacer" presStyleCnt="0"/>
      <dgm:spPr/>
    </dgm:pt>
    <dgm:pt modelId="{373E31DC-60B5-420F-AECA-D21952BB3F59}" type="pres">
      <dgm:prSet presAssocID="{07586DE4-742E-4707-AAE8-F30ECB1649EC}" presName="parentText" presStyleLbl="node1" presStyleIdx="2" presStyleCnt="7">
        <dgm:presLayoutVars>
          <dgm:chMax val="0"/>
          <dgm:bulletEnabled val="1"/>
        </dgm:presLayoutVars>
      </dgm:prSet>
      <dgm:spPr/>
      <dgm:t>
        <a:bodyPr/>
        <a:lstStyle/>
        <a:p>
          <a:endParaRPr lang="fr-FR"/>
        </a:p>
      </dgm:t>
    </dgm:pt>
    <dgm:pt modelId="{1F1F6CB6-6CAF-4057-873D-B61ABFC9BE92}" type="pres">
      <dgm:prSet presAssocID="{2FDBBCD0-EA7C-4C22-ACA8-65D4380A2B21}" presName="spacer" presStyleCnt="0"/>
      <dgm:spPr/>
    </dgm:pt>
    <dgm:pt modelId="{09EE5FA9-7BF2-4C48-8DD5-83A1A4A7E2E4}" type="pres">
      <dgm:prSet presAssocID="{24712F26-235C-45C5-AE09-C01C2321EB21}" presName="parentText" presStyleLbl="node1" presStyleIdx="3" presStyleCnt="7">
        <dgm:presLayoutVars>
          <dgm:chMax val="0"/>
          <dgm:bulletEnabled val="1"/>
        </dgm:presLayoutVars>
      </dgm:prSet>
      <dgm:spPr/>
      <dgm:t>
        <a:bodyPr/>
        <a:lstStyle/>
        <a:p>
          <a:endParaRPr lang="fr-FR"/>
        </a:p>
      </dgm:t>
    </dgm:pt>
    <dgm:pt modelId="{A2225EC9-3D2C-4C35-B213-D19B4AD4A1E0}" type="pres">
      <dgm:prSet presAssocID="{55BC34F4-984B-4E53-893F-29E6937B5D41}" presName="spacer" presStyleCnt="0"/>
      <dgm:spPr/>
    </dgm:pt>
    <dgm:pt modelId="{D0BE1A53-03B6-4B1B-BADF-245CC33A6AB9}" type="pres">
      <dgm:prSet presAssocID="{E4B8FB3E-B8C5-4F96-8400-554E3A3D138F}" presName="parentText" presStyleLbl="node1" presStyleIdx="4" presStyleCnt="7">
        <dgm:presLayoutVars>
          <dgm:chMax val="0"/>
          <dgm:bulletEnabled val="1"/>
        </dgm:presLayoutVars>
      </dgm:prSet>
      <dgm:spPr/>
      <dgm:t>
        <a:bodyPr/>
        <a:lstStyle/>
        <a:p>
          <a:endParaRPr lang="fr-FR"/>
        </a:p>
      </dgm:t>
    </dgm:pt>
    <dgm:pt modelId="{80BB50C4-01D8-4AFC-97F1-39F04BDFC702}" type="pres">
      <dgm:prSet presAssocID="{81D1350D-D077-4F62-80B4-5843DF3FDBF7}" presName="spacer" presStyleCnt="0"/>
      <dgm:spPr/>
    </dgm:pt>
    <dgm:pt modelId="{9E54CDC5-8C87-40BB-B8CA-85B126679837}" type="pres">
      <dgm:prSet presAssocID="{BF7D6714-A308-4815-9308-A615E2E2F044}" presName="parentText" presStyleLbl="node1" presStyleIdx="5" presStyleCnt="7">
        <dgm:presLayoutVars>
          <dgm:chMax val="0"/>
          <dgm:bulletEnabled val="1"/>
        </dgm:presLayoutVars>
      </dgm:prSet>
      <dgm:spPr/>
      <dgm:t>
        <a:bodyPr/>
        <a:lstStyle/>
        <a:p>
          <a:endParaRPr lang="fr-FR"/>
        </a:p>
      </dgm:t>
    </dgm:pt>
    <dgm:pt modelId="{05BE5F55-28FB-43EA-AEFF-E5B1337BBEB0}" type="pres">
      <dgm:prSet presAssocID="{0096F4FC-0343-4703-B591-2D344BF4B85D}" presName="spacer" presStyleCnt="0"/>
      <dgm:spPr/>
    </dgm:pt>
    <dgm:pt modelId="{C67D85C3-1FC0-4F8F-9302-C403D56A6017}" type="pres">
      <dgm:prSet presAssocID="{9393BE84-485B-4462-A117-D94895E5DEE4}" presName="parentText" presStyleLbl="node1" presStyleIdx="6" presStyleCnt="7">
        <dgm:presLayoutVars>
          <dgm:chMax val="0"/>
          <dgm:bulletEnabled val="1"/>
        </dgm:presLayoutVars>
      </dgm:prSet>
      <dgm:spPr/>
      <dgm:t>
        <a:bodyPr/>
        <a:lstStyle/>
        <a:p>
          <a:endParaRPr lang="fr-FR"/>
        </a:p>
      </dgm:t>
    </dgm:pt>
  </dgm:ptLst>
  <dgm:cxnLst>
    <dgm:cxn modelId="{4967723B-A9D1-4456-8E89-29E74E571213}" type="presOf" srcId="{E19B664A-B7FC-4C39-A807-C6E1E853E4D1}" destId="{089C9BA3-783B-48BC-A525-4BFC6239F705}" srcOrd="0" destOrd="0" presId="urn:microsoft.com/office/officeart/2005/8/layout/vList2"/>
    <dgm:cxn modelId="{11A37317-DEB5-4546-84E1-0AFA113B048F}" srcId="{C1E5EF7F-3ED5-413F-84C7-B53E8063B09E}" destId="{9393BE84-485B-4462-A117-D94895E5DEE4}" srcOrd="6" destOrd="0" parTransId="{E9CAA4F9-F990-4EFB-8D65-07A42B0253B5}" sibTransId="{E10CF193-86E7-412B-A5E3-4BF66E97D88C}"/>
    <dgm:cxn modelId="{F5413639-8EF2-4F04-B7AC-0D6A3147B11A}" type="presOf" srcId="{24712F26-235C-45C5-AE09-C01C2321EB21}" destId="{09EE5FA9-7BF2-4C48-8DD5-83A1A4A7E2E4}" srcOrd="0" destOrd="0" presId="urn:microsoft.com/office/officeart/2005/8/layout/vList2"/>
    <dgm:cxn modelId="{F5AD42D2-9276-4AAE-92F0-D549D38D7738}" srcId="{C1E5EF7F-3ED5-413F-84C7-B53E8063B09E}" destId="{E4B8FB3E-B8C5-4F96-8400-554E3A3D138F}" srcOrd="4" destOrd="0" parTransId="{1B7F0C76-C894-46BB-AA7E-548F1038A5E1}" sibTransId="{81D1350D-D077-4F62-80B4-5843DF3FDBF7}"/>
    <dgm:cxn modelId="{903CDF56-9C6C-421A-8C99-C81D575D45B5}" type="presOf" srcId="{C6B870EB-5D4C-46AD-B5DA-95ABAD3E2B4E}" destId="{D8C03A40-1EDD-4882-B1B8-0B27AD021B9C}" srcOrd="0" destOrd="0" presId="urn:microsoft.com/office/officeart/2005/8/layout/vList2"/>
    <dgm:cxn modelId="{03FA2C4D-1E58-4120-934C-B60F6D0F4058}" srcId="{C1E5EF7F-3ED5-413F-84C7-B53E8063B09E}" destId="{E19B664A-B7FC-4C39-A807-C6E1E853E4D1}" srcOrd="0" destOrd="0" parTransId="{F6E919B0-A52B-4277-BDC6-4462AD89B2E1}" sibTransId="{71077D3A-EBE4-4E15-9508-0CD89AD0E63E}"/>
    <dgm:cxn modelId="{42EF7C65-2098-4F30-9009-860EC57A40D0}" type="presOf" srcId="{C1E5EF7F-3ED5-413F-84C7-B53E8063B09E}" destId="{DEE2B6E4-FFC3-446D-9AA4-DB44C1D8DFFE}" srcOrd="0" destOrd="0" presId="urn:microsoft.com/office/officeart/2005/8/layout/vList2"/>
    <dgm:cxn modelId="{455C997E-5CF4-4D8B-9B7C-BD940806CE05}" srcId="{C1E5EF7F-3ED5-413F-84C7-B53E8063B09E}" destId="{24712F26-235C-45C5-AE09-C01C2321EB21}" srcOrd="3" destOrd="0" parTransId="{8C9C8CE5-D92F-4E07-9F22-D315B2BD77F9}" sibTransId="{55BC34F4-984B-4E53-893F-29E6937B5D41}"/>
    <dgm:cxn modelId="{44F88AF4-F37B-4026-96DF-3F52C4BA6731}" srcId="{C1E5EF7F-3ED5-413F-84C7-B53E8063B09E}" destId="{07586DE4-742E-4707-AAE8-F30ECB1649EC}" srcOrd="2" destOrd="0" parTransId="{59DAD5A9-8015-4734-B818-334FE6B01F58}" sibTransId="{2FDBBCD0-EA7C-4C22-ACA8-65D4380A2B21}"/>
    <dgm:cxn modelId="{AFFB022D-00A1-4FDF-82D2-E4B92E2FF625}" type="presOf" srcId="{BF7D6714-A308-4815-9308-A615E2E2F044}" destId="{9E54CDC5-8C87-40BB-B8CA-85B126679837}" srcOrd="0" destOrd="0" presId="urn:microsoft.com/office/officeart/2005/8/layout/vList2"/>
    <dgm:cxn modelId="{B2FE41B7-1203-432B-A6BB-1D92FD0479BA}" type="presOf" srcId="{07586DE4-742E-4707-AAE8-F30ECB1649EC}" destId="{373E31DC-60B5-420F-AECA-D21952BB3F59}" srcOrd="0" destOrd="0" presId="urn:microsoft.com/office/officeart/2005/8/layout/vList2"/>
    <dgm:cxn modelId="{C8F0A232-5292-4959-BA07-3595399EFD12}" type="presOf" srcId="{9393BE84-485B-4462-A117-D94895E5DEE4}" destId="{C67D85C3-1FC0-4F8F-9302-C403D56A6017}" srcOrd="0" destOrd="0" presId="urn:microsoft.com/office/officeart/2005/8/layout/vList2"/>
    <dgm:cxn modelId="{1872BC3B-1983-4785-B038-85772C8EDDA5}" type="presOf" srcId="{E4B8FB3E-B8C5-4F96-8400-554E3A3D138F}" destId="{D0BE1A53-03B6-4B1B-BADF-245CC33A6AB9}" srcOrd="0" destOrd="0" presId="urn:microsoft.com/office/officeart/2005/8/layout/vList2"/>
    <dgm:cxn modelId="{7E8AB4CE-D5D4-430E-B03E-7E160C1C5C4D}" srcId="{C1E5EF7F-3ED5-413F-84C7-B53E8063B09E}" destId="{C6B870EB-5D4C-46AD-B5DA-95ABAD3E2B4E}" srcOrd="1" destOrd="0" parTransId="{A7EFCEFD-AB61-402A-B482-649DE5B04AEE}" sibTransId="{5FD39C7D-0AC7-4297-BE55-E13822707A01}"/>
    <dgm:cxn modelId="{695DBE70-69B4-448E-AB99-2A33AA77766B}" srcId="{C1E5EF7F-3ED5-413F-84C7-B53E8063B09E}" destId="{BF7D6714-A308-4815-9308-A615E2E2F044}" srcOrd="5" destOrd="0" parTransId="{34A4F9F2-B46C-439C-9D5E-D702415C828B}" sibTransId="{0096F4FC-0343-4703-B591-2D344BF4B85D}"/>
    <dgm:cxn modelId="{3F0C268E-B6AC-46EA-81A1-C2296593F0CE}" type="presParOf" srcId="{DEE2B6E4-FFC3-446D-9AA4-DB44C1D8DFFE}" destId="{089C9BA3-783B-48BC-A525-4BFC6239F705}" srcOrd="0" destOrd="0" presId="urn:microsoft.com/office/officeart/2005/8/layout/vList2"/>
    <dgm:cxn modelId="{BA0919E2-D329-468B-BB06-9479B38AB9A0}" type="presParOf" srcId="{DEE2B6E4-FFC3-446D-9AA4-DB44C1D8DFFE}" destId="{9D60C508-5E3E-4C5D-A878-01A62E2728EE}" srcOrd="1" destOrd="0" presId="urn:microsoft.com/office/officeart/2005/8/layout/vList2"/>
    <dgm:cxn modelId="{395D3C16-05A9-47DB-97DB-511910507C73}" type="presParOf" srcId="{DEE2B6E4-FFC3-446D-9AA4-DB44C1D8DFFE}" destId="{D8C03A40-1EDD-4882-B1B8-0B27AD021B9C}" srcOrd="2" destOrd="0" presId="urn:microsoft.com/office/officeart/2005/8/layout/vList2"/>
    <dgm:cxn modelId="{F1A2E8AA-A46C-41E8-8585-1932D4076B1F}" type="presParOf" srcId="{DEE2B6E4-FFC3-446D-9AA4-DB44C1D8DFFE}" destId="{B0FD2631-6E50-41C1-AE56-AF5849B3ECB4}" srcOrd="3" destOrd="0" presId="urn:microsoft.com/office/officeart/2005/8/layout/vList2"/>
    <dgm:cxn modelId="{94E7C4FA-C4E1-4639-8C90-E7A200C4B9CF}" type="presParOf" srcId="{DEE2B6E4-FFC3-446D-9AA4-DB44C1D8DFFE}" destId="{373E31DC-60B5-420F-AECA-D21952BB3F59}" srcOrd="4" destOrd="0" presId="urn:microsoft.com/office/officeart/2005/8/layout/vList2"/>
    <dgm:cxn modelId="{98D00F19-AC6F-44DE-A220-B676D6BAA514}" type="presParOf" srcId="{DEE2B6E4-FFC3-446D-9AA4-DB44C1D8DFFE}" destId="{1F1F6CB6-6CAF-4057-873D-B61ABFC9BE92}" srcOrd="5" destOrd="0" presId="urn:microsoft.com/office/officeart/2005/8/layout/vList2"/>
    <dgm:cxn modelId="{7427A88F-73B2-473B-BB68-EB474735248E}" type="presParOf" srcId="{DEE2B6E4-FFC3-446D-9AA4-DB44C1D8DFFE}" destId="{09EE5FA9-7BF2-4C48-8DD5-83A1A4A7E2E4}" srcOrd="6" destOrd="0" presId="urn:microsoft.com/office/officeart/2005/8/layout/vList2"/>
    <dgm:cxn modelId="{4BB40DB1-7BD8-4A4D-B15E-11FA70194923}" type="presParOf" srcId="{DEE2B6E4-FFC3-446D-9AA4-DB44C1D8DFFE}" destId="{A2225EC9-3D2C-4C35-B213-D19B4AD4A1E0}" srcOrd="7" destOrd="0" presId="urn:microsoft.com/office/officeart/2005/8/layout/vList2"/>
    <dgm:cxn modelId="{57266563-1654-47B1-9E99-4C2536493521}" type="presParOf" srcId="{DEE2B6E4-FFC3-446D-9AA4-DB44C1D8DFFE}" destId="{D0BE1A53-03B6-4B1B-BADF-245CC33A6AB9}" srcOrd="8" destOrd="0" presId="urn:microsoft.com/office/officeart/2005/8/layout/vList2"/>
    <dgm:cxn modelId="{335A5D82-5AF5-4359-BFB3-2B4E53C9DF17}" type="presParOf" srcId="{DEE2B6E4-FFC3-446D-9AA4-DB44C1D8DFFE}" destId="{80BB50C4-01D8-4AFC-97F1-39F04BDFC702}" srcOrd="9" destOrd="0" presId="urn:microsoft.com/office/officeart/2005/8/layout/vList2"/>
    <dgm:cxn modelId="{1BFA65A8-C923-4224-ACF1-D282FFAF6ADC}" type="presParOf" srcId="{DEE2B6E4-FFC3-446D-9AA4-DB44C1D8DFFE}" destId="{9E54CDC5-8C87-40BB-B8CA-85B126679837}" srcOrd="10" destOrd="0" presId="urn:microsoft.com/office/officeart/2005/8/layout/vList2"/>
    <dgm:cxn modelId="{135A1D52-92F8-4769-B83F-7DA9FBAEB2AF}" type="presParOf" srcId="{DEE2B6E4-FFC3-446D-9AA4-DB44C1D8DFFE}" destId="{05BE5F55-28FB-43EA-AEFF-E5B1337BBEB0}" srcOrd="11" destOrd="0" presId="urn:microsoft.com/office/officeart/2005/8/layout/vList2"/>
    <dgm:cxn modelId="{39A10B7D-8185-4E5A-B6FF-0B1048D6D3EB}" type="presParOf" srcId="{DEE2B6E4-FFC3-446D-9AA4-DB44C1D8DFFE}" destId="{C67D85C3-1FC0-4F8F-9302-C403D56A6017}"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0D3962-9C1B-4639-9580-4DE8DD9FEFF5}" type="doc">
      <dgm:prSet loTypeId="urn:microsoft.com/office/officeart/2005/8/layout/list1" loCatId="list" qsTypeId="urn:microsoft.com/office/officeart/2005/8/quickstyle/simple1" qsCatId="simple" csTypeId="urn:microsoft.com/office/officeart/2005/8/colors/accent1_2" csCatId="accent1"/>
      <dgm:spPr/>
      <dgm:t>
        <a:bodyPr/>
        <a:lstStyle/>
        <a:p>
          <a:endParaRPr lang="en-US"/>
        </a:p>
      </dgm:t>
    </dgm:pt>
    <dgm:pt modelId="{01403264-BC0B-496C-880E-175D75CF0A86}">
      <dgm:prSet/>
      <dgm:spPr/>
      <dgm:t>
        <a:bodyPr/>
        <a:lstStyle/>
        <a:p>
          <a:r>
            <a:rPr lang="fr-FR"/>
            <a:t>Montant des revenus</a:t>
          </a:r>
          <a:endParaRPr lang="en-US"/>
        </a:p>
      </dgm:t>
    </dgm:pt>
    <dgm:pt modelId="{4DE47629-65F2-4E53-B027-8AE139289E77}" type="parTrans" cxnId="{8D059CF0-CE9F-4240-AC7E-66BF7BC9D265}">
      <dgm:prSet/>
      <dgm:spPr/>
      <dgm:t>
        <a:bodyPr/>
        <a:lstStyle/>
        <a:p>
          <a:endParaRPr lang="en-US"/>
        </a:p>
      </dgm:t>
    </dgm:pt>
    <dgm:pt modelId="{0E9B8257-68B6-4125-8B93-9CA34D797F03}" type="sibTrans" cxnId="{8D059CF0-CE9F-4240-AC7E-66BF7BC9D265}">
      <dgm:prSet/>
      <dgm:spPr/>
      <dgm:t>
        <a:bodyPr/>
        <a:lstStyle/>
        <a:p>
          <a:endParaRPr lang="en-US"/>
        </a:p>
      </dgm:t>
    </dgm:pt>
    <dgm:pt modelId="{4B9CAF46-4D17-4648-A8A8-11F3C14B9002}">
      <dgm:prSet/>
      <dgm:spPr/>
      <dgm:t>
        <a:bodyPr/>
        <a:lstStyle/>
        <a:p>
          <a:r>
            <a:rPr lang="fr-FR" dirty="0"/>
            <a:t>Communiquer modifications</a:t>
          </a:r>
          <a:endParaRPr lang="en-US" dirty="0"/>
        </a:p>
      </dgm:t>
    </dgm:pt>
    <dgm:pt modelId="{4154E6C4-B503-4EE0-AFD2-F03C0487CECF}" type="parTrans" cxnId="{87621052-F522-474F-8ECE-E925A79AC6BF}">
      <dgm:prSet/>
      <dgm:spPr/>
      <dgm:t>
        <a:bodyPr/>
        <a:lstStyle/>
        <a:p>
          <a:endParaRPr lang="en-US"/>
        </a:p>
      </dgm:t>
    </dgm:pt>
    <dgm:pt modelId="{50505D35-BC78-48AE-A669-9D2F507FE1F5}" type="sibTrans" cxnId="{87621052-F522-474F-8ECE-E925A79AC6BF}">
      <dgm:prSet/>
      <dgm:spPr/>
      <dgm:t>
        <a:bodyPr/>
        <a:lstStyle/>
        <a:p>
          <a:endParaRPr lang="en-US"/>
        </a:p>
      </dgm:t>
    </dgm:pt>
    <dgm:pt modelId="{6342A604-2DCF-48CE-B9D0-6DD2BE3EC127}">
      <dgm:prSet/>
      <dgm:spPr/>
      <dgm:t>
        <a:bodyPr/>
        <a:lstStyle/>
        <a:p>
          <a:r>
            <a:rPr lang="fr-FR"/>
            <a:t>Montant total endettement + nombre créanciers</a:t>
          </a:r>
          <a:endParaRPr lang="en-US"/>
        </a:p>
      </dgm:t>
    </dgm:pt>
    <dgm:pt modelId="{41205A58-46F4-49A3-9022-187C5618D63E}" type="parTrans" cxnId="{E97F42A3-D2DA-43AE-B828-F7F4C6087AE4}">
      <dgm:prSet/>
      <dgm:spPr/>
      <dgm:t>
        <a:bodyPr/>
        <a:lstStyle/>
        <a:p>
          <a:endParaRPr lang="en-US"/>
        </a:p>
      </dgm:t>
    </dgm:pt>
    <dgm:pt modelId="{954215F0-1D8B-4258-9051-9894C84DD11F}" type="sibTrans" cxnId="{E97F42A3-D2DA-43AE-B828-F7F4C6087AE4}">
      <dgm:prSet/>
      <dgm:spPr/>
      <dgm:t>
        <a:bodyPr/>
        <a:lstStyle/>
        <a:p>
          <a:endParaRPr lang="en-US"/>
        </a:p>
      </dgm:t>
    </dgm:pt>
    <dgm:pt modelId="{B576193A-6FD7-47A7-8B9E-19EEC643FF1B}" type="pres">
      <dgm:prSet presAssocID="{EA0D3962-9C1B-4639-9580-4DE8DD9FEFF5}" presName="linear" presStyleCnt="0">
        <dgm:presLayoutVars>
          <dgm:dir/>
          <dgm:animLvl val="lvl"/>
          <dgm:resizeHandles val="exact"/>
        </dgm:presLayoutVars>
      </dgm:prSet>
      <dgm:spPr/>
      <dgm:t>
        <a:bodyPr/>
        <a:lstStyle/>
        <a:p>
          <a:endParaRPr lang="fr-FR"/>
        </a:p>
      </dgm:t>
    </dgm:pt>
    <dgm:pt modelId="{C6EC65D4-EEFE-4CC7-A876-AB5299236C5C}" type="pres">
      <dgm:prSet presAssocID="{01403264-BC0B-496C-880E-175D75CF0A86}" presName="parentLin" presStyleCnt="0"/>
      <dgm:spPr/>
    </dgm:pt>
    <dgm:pt modelId="{C49AC753-B08E-4A41-B192-D8A1C62E518D}" type="pres">
      <dgm:prSet presAssocID="{01403264-BC0B-496C-880E-175D75CF0A86}" presName="parentLeftMargin" presStyleLbl="node1" presStyleIdx="0" presStyleCnt="2"/>
      <dgm:spPr/>
      <dgm:t>
        <a:bodyPr/>
        <a:lstStyle/>
        <a:p>
          <a:endParaRPr lang="fr-FR"/>
        </a:p>
      </dgm:t>
    </dgm:pt>
    <dgm:pt modelId="{D15E233F-C671-4ED4-BE95-F9F0E5DFD3F3}" type="pres">
      <dgm:prSet presAssocID="{01403264-BC0B-496C-880E-175D75CF0A86}" presName="parentText" presStyleLbl="node1" presStyleIdx="0" presStyleCnt="2">
        <dgm:presLayoutVars>
          <dgm:chMax val="0"/>
          <dgm:bulletEnabled val="1"/>
        </dgm:presLayoutVars>
      </dgm:prSet>
      <dgm:spPr/>
      <dgm:t>
        <a:bodyPr/>
        <a:lstStyle/>
        <a:p>
          <a:endParaRPr lang="fr-FR"/>
        </a:p>
      </dgm:t>
    </dgm:pt>
    <dgm:pt modelId="{7013A803-8FC6-4AAE-AA3F-1A7352E19E60}" type="pres">
      <dgm:prSet presAssocID="{01403264-BC0B-496C-880E-175D75CF0A86}" presName="negativeSpace" presStyleCnt="0"/>
      <dgm:spPr/>
    </dgm:pt>
    <dgm:pt modelId="{840420F8-9453-4C2C-97BF-BF957F855FFE}" type="pres">
      <dgm:prSet presAssocID="{01403264-BC0B-496C-880E-175D75CF0A86}" presName="childText" presStyleLbl="conFgAcc1" presStyleIdx="0" presStyleCnt="2">
        <dgm:presLayoutVars>
          <dgm:bulletEnabled val="1"/>
        </dgm:presLayoutVars>
      </dgm:prSet>
      <dgm:spPr/>
      <dgm:t>
        <a:bodyPr/>
        <a:lstStyle/>
        <a:p>
          <a:endParaRPr lang="fr-FR"/>
        </a:p>
      </dgm:t>
    </dgm:pt>
    <dgm:pt modelId="{73C938D0-807E-4997-8495-31DF87A54CBA}" type="pres">
      <dgm:prSet presAssocID="{0E9B8257-68B6-4125-8B93-9CA34D797F03}" presName="spaceBetweenRectangles" presStyleCnt="0"/>
      <dgm:spPr/>
    </dgm:pt>
    <dgm:pt modelId="{D0C572BB-796B-4D4B-A0E5-3F05862162F2}" type="pres">
      <dgm:prSet presAssocID="{6342A604-2DCF-48CE-B9D0-6DD2BE3EC127}" presName="parentLin" presStyleCnt="0"/>
      <dgm:spPr/>
    </dgm:pt>
    <dgm:pt modelId="{9DF040A6-EAAA-46DA-A28C-CAEBD71A2E06}" type="pres">
      <dgm:prSet presAssocID="{6342A604-2DCF-48CE-B9D0-6DD2BE3EC127}" presName="parentLeftMargin" presStyleLbl="node1" presStyleIdx="0" presStyleCnt="2"/>
      <dgm:spPr/>
      <dgm:t>
        <a:bodyPr/>
        <a:lstStyle/>
        <a:p>
          <a:endParaRPr lang="fr-FR"/>
        </a:p>
      </dgm:t>
    </dgm:pt>
    <dgm:pt modelId="{D882C02A-3748-4E49-AFB9-66743AF79268}" type="pres">
      <dgm:prSet presAssocID="{6342A604-2DCF-48CE-B9D0-6DD2BE3EC127}" presName="parentText" presStyleLbl="node1" presStyleIdx="1" presStyleCnt="2">
        <dgm:presLayoutVars>
          <dgm:chMax val="0"/>
          <dgm:bulletEnabled val="1"/>
        </dgm:presLayoutVars>
      </dgm:prSet>
      <dgm:spPr/>
      <dgm:t>
        <a:bodyPr/>
        <a:lstStyle/>
        <a:p>
          <a:endParaRPr lang="fr-FR"/>
        </a:p>
      </dgm:t>
    </dgm:pt>
    <dgm:pt modelId="{96EA21C2-BFD2-4DA1-B803-3AC93F3EE371}" type="pres">
      <dgm:prSet presAssocID="{6342A604-2DCF-48CE-B9D0-6DD2BE3EC127}" presName="negativeSpace" presStyleCnt="0"/>
      <dgm:spPr/>
    </dgm:pt>
    <dgm:pt modelId="{FA5A59C2-7407-4D54-90AB-3A03E3FA54FE}" type="pres">
      <dgm:prSet presAssocID="{6342A604-2DCF-48CE-B9D0-6DD2BE3EC127}" presName="childText" presStyleLbl="conFgAcc1" presStyleIdx="1" presStyleCnt="2">
        <dgm:presLayoutVars>
          <dgm:bulletEnabled val="1"/>
        </dgm:presLayoutVars>
      </dgm:prSet>
      <dgm:spPr/>
    </dgm:pt>
  </dgm:ptLst>
  <dgm:cxnLst>
    <dgm:cxn modelId="{69450C9E-9031-4BCB-B85A-922751BA615E}" type="presOf" srcId="{01403264-BC0B-496C-880E-175D75CF0A86}" destId="{D15E233F-C671-4ED4-BE95-F9F0E5DFD3F3}" srcOrd="1" destOrd="0" presId="urn:microsoft.com/office/officeart/2005/8/layout/list1"/>
    <dgm:cxn modelId="{CD18C3D7-C6F3-47AC-8376-1AA4B50BABD4}" type="presOf" srcId="{6342A604-2DCF-48CE-B9D0-6DD2BE3EC127}" destId="{D882C02A-3748-4E49-AFB9-66743AF79268}" srcOrd="1" destOrd="0" presId="urn:microsoft.com/office/officeart/2005/8/layout/list1"/>
    <dgm:cxn modelId="{87621052-F522-474F-8ECE-E925A79AC6BF}" srcId="{01403264-BC0B-496C-880E-175D75CF0A86}" destId="{4B9CAF46-4D17-4648-A8A8-11F3C14B9002}" srcOrd="0" destOrd="0" parTransId="{4154E6C4-B503-4EE0-AFD2-F03C0487CECF}" sibTransId="{50505D35-BC78-48AE-A669-9D2F507FE1F5}"/>
    <dgm:cxn modelId="{E97F42A3-D2DA-43AE-B828-F7F4C6087AE4}" srcId="{EA0D3962-9C1B-4639-9580-4DE8DD9FEFF5}" destId="{6342A604-2DCF-48CE-B9D0-6DD2BE3EC127}" srcOrd="1" destOrd="0" parTransId="{41205A58-46F4-49A3-9022-187C5618D63E}" sibTransId="{954215F0-1D8B-4258-9051-9894C84DD11F}"/>
    <dgm:cxn modelId="{8D059CF0-CE9F-4240-AC7E-66BF7BC9D265}" srcId="{EA0D3962-9C1B-4639-9580-4DE8DD9FEFF5}" destId="{01403264-BC0B-496C-880E-175D75CF0A86}" srcOrd="0" destOrd="0" parTransId="{4DE47629-65F2-4E53-B027-8AE139289E77}" sibTransId="{0E9B8257-68B6-4125-8B93-9CA34D797F03}"/>
    <dgm:cxn modelId="{0023FFB4-3780-48BB-9E96-478CD04A77D2}" type="presOf" srcId="{6342A604-2DCF-48CE-B9D0-6DD2BE3EC127}" destId="{9DF040A6-EAAA-46DA-A28C-CAEBD71A2E06}" srcOrd="0" destOrd="0" presId="urn:microsoft.com/office/officeart/2005/8/layout/list1"/>
    <dgm:cxn modelId="{7A65EC7E-1481-481C-AC7E-744C245AE980}" type="presOf" srcId="{01403264-BC0B-496C-880E-175D75CF0A86}" destId="{C49AC753-B08E-4A41-B192-D8A1C62E518D}" srcOrd="0" destOrd="0" presId="urn:microsoft.com/office/officeart/2005/8/layout/list1"/>
    <dgm:cxn modelId="{1AD81491-E06C-44B1-985E-5C8067360C27}" type="presOf" srcId="{4B9CAF46-4D17-4648-A8A8-11F3C14B9002}" destId="{840420F8-9453-4C2C-97BF-BF957F855FFE}" srcOrd="0" destOrd="0" presId="urn:microsoft.com/office/officeart/2005/8/layout/list1"/>
    <dgm:cxn modelId="{FA4B0E32-907A-4028-86BF-CF293632A1B8}" type="presOf" srcId="{EA0D3962-9C1B-4639-9580-4DE8DD9FEFF5}" destId="{B576193A-6FD7-47A7-8B9E-19EEC643FF1B}" srcOrd="0" destOrd="0" presId="urn:microsoft.com/office/officeart/2005/8/layout/list1"/>
    <dgm:cxn modelId="{B99C50A8-A71B-48ED-92EC-13BA5F311B60}" type="presParOf" srcId="{B576193A-6FD7-47A7-8B9E-19EEC643FF1B}" destId="{C6EC65D4-EEFE-4CC7-A876-AB5299236C5C}" srcOrd="0" destOrd="0" presId="urn:microsoft.com/office/officeart/2005/8/layout/list1"/>
    <dgm:cxn modelId="{18C74B68-11B0-4930-88F5-63F394252540}" type="presParOf" srcId="{C6EC65D4-EEFE-4CC7-A876-AB5299236C5C}" destId="{C49AC753-B08E-4A41-B192-D8A1C62E518D}" srcOrd="0" destOrd="0" presId="urn:microsoft.com/office/officeart/2005/8/layout/list1"/>
    <dgm:cxn modelId="{9BAF3411-6A52-4780-AFAE-11576AB04B82}" type="presParOf" srcId="{C6EC65D4-EEFE-4CC7-A876-AB5299236C5C}" destId="{D15E233F-C671-4ED4-BE95-F9F0E5DFD3F3}" srcOrd="1" destOrd="0" presId="urn:microsoft.com/office/officeart/2005/8/layout/list1"/>
    <dgm:cxn modelId="{4BCD4054-F08D-481D-A397-D311A8A2655E}" type="presParOf" srcId="{B576193A-6FD7-47A7-8B9E-19EEC643FF1B}" destId="{7013A803-8FC6-4AAE-AA3F-1A7352E19E60}" srcOrd="1" destOrd="0" presId="urn:microsoft.com/office/officeart/2005/8/layout/list1"/>
    <dgm:cxn modelId="{61582A41-DE6F-4E7B-B4A7-E8DBE06B5381}" type="presParOf" srcId="{B576193A-6FD7-47A7-8B9E-19EEC643FF1B}" destId="{840420F8-9453-4C2C-97BF-BF957F855FFE}" srcOrd="2" destOrd="0" presId="urn:microsoft.com/office/officeart/2005/8/layout/list1"/>
    <dgm:cxn modelId="{4C6DD5E7-3F7E-47F2-9BF0-DF72A0530643}" type="presParOf" srcId="{B576193A-6FD7-47A7-8B9E-19EEC643FF1B}" destId="{73C938D0-807E-4997-8495-31DF87A54CBA}" srcOrd="3" destOrd="0" presId="urn:microsoft.com/office/officeart/2005/8/layout/list1"/>
    <dgm:cxn modelId="{2F5892B1-FDE2-4BB9-8643-D25C08B38ED8}" type="presParOf" srcId="{B576193A-6FD7-47A7-8B9E-19EEC643FF1B}" destId="{D0C572BB-796B-4D4B-A0E5-3F05862162F2}" srcOrd="4" destOrd="0" presId="urn:microsoft.com/office/officeart/2005/8/layout/list1"/>
    <dgm:cxn modelId="{4455B49C-0D2A-4B84-B35D-4C47D3687BC0}" type="presParOf" srcId="{D0C572BB-796B-4D4B-A0E5-3F05862162F2}" destId="{9DF040A6-EAAA-46DA-A28C-CAEBD71A2E06}" srcOrd="0" destOrd="0" presId="urn:microsoft.com/office/officeart/2005/8/layout/list1"/>
    <dgm:cxn modelId="{A73824CB-B65F-4775-9A28-0228484D975D}" type="presParOf" srcId="{D0C572BB-796B-4D4B-A0E5-3F05862162F2}" destId="{D882C02A-3748-4E49-AFB9-66743AF79268}" srcOrd="1" destOrd="0" presId="urn:microsoft.com/office/officeart/2005/8/layout/list1"/>
    <dgm:cxn modelId="{17421CBB-61DF-4990-A335-A51083C5E0FE}" type="presParOf" srcId="{B576193A-6FD7-47A7-8B9E-19EEC643FF1B}" destId="{96EA21C2-BFD2-4DA1-B803-3AC93F3EE371}" srcOrd="5" destOrd="0" presId="urn:microsoft.com/office/officeart/2005/8/layout/list1"/>
    <dgm:cxn modelId="{E0D2A15E-F889-4F4F-83A7-C47700D1E274}" type="presParOf" srcId="{B576193A-6FD7-47A7-8B9E-19EEC643FF1B}" destId="{FA5A59C2-7407-4D54-90AB-3A03E3FA54FE}"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160DB4-6451-42A6-A3D2-A69FAA3671A6}"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564BB57D-82DD-48D1-BE99-4CF70690307D}">
      <dgm:prSet/>
      <dgm:spPr/>
      <dgm:t>
        <a:bodyPr/>
        <a:lstStyle/>
        <a:p>
          <a:r>
            <a:rPr lang="fr-FR"/>
            <a:t>La personne a payé, malgré le refus du pp</a:t>
          </a:r>
          <a:endParaRPr lang="en-US"/>
        </a:p>
      </dgm:t>
    </dgm:pt>
    <dgm:pt modelId="{B24BA38A-52C8-4D93-A737-8CACD12882C8}" type="parTrans" cxnId="{984E25AD-8F4F-4ECF-BDB8-A34ACB4C2F67}">
      <dgm:prSet/>
      <dgm:spPr/>
      <dgm:t>
        <a:bodyPr/>
        <a:lstStyle/>
        <a:p>
          <a:endParaRPr lang="en-US"/>
        </a:p>
      </dgm:t>
    </dgm:pt>
    <dgm:pt modelId="{CB066CE0-8A67-44D5-945A-991B7B466AB1}" type="sibTrans" cxnId="{984E25AD-8F4F-4ECF-BDB8-A34ACB4C2F67}">
      <dgm:prSet/>
      <dgm:spPr/>
      <dgm:t>
        <a:bodyPr/>
        <a:lstStyle/>
        <a:p>
          <a:endParaRPr lang="en-US"/>
        </a:p>
      </dgm:t>
    </dgm:pt>
    <dgm:pt modelId="{CD77A051-4E55-4D4C-BB6C-0D964E465AB6}">
      <dgm:prSet/>
      <dgm:spPr/>
      <dgm:t>
        <a:bodyPr/>
        <a:lstStyle/>
        <a:p>
          <a:r>
            <a:rPr lang="fr-FR" dirty="0"/>
            <a:t>A toujours payé en temps et en heure</a:t>
          </a:r>
          <a:endParaRPr lang="en-US" dirty="0"/>
        </a:p>
      </dgm:t>
    </dgm:pt>
    <dgm:pt modelId="{7C29D4C3-27A4-4E50-890E-C790B5F60857}" type="parTrans" cxnId="{36A79070-F28B-4CB7-B9B1-3C6E5E74DF53}">
      <dgm:prSet/>
      <dgm:spPr/>
      <dgm:t>
        <a:bodyPr/>
        <a:lstStyle/>
        <a:p>
          <a:endParaRPr lang="en-US"/>
        </a:p>
      </dgm:t>
    </dgm:pt>
    <dgm:pt modelId="{6B81FBAF-0FC7-411E-B54B-347992DAA4FF}" type="sibTrans" cxnId="{36A79070-F28B-4CB7-B9B1-3C6E5E74DF53}">
      <dgm:prSet/>
      <dgm:spPr/>
      <dgm:t>
        <a:bodyPr/>
        <a:lstStyle/>
        <a:p>
          <a:endParaRPr lang="en-US"/>
        </a:p>
      </dgm:t>
    </dgm:pt>
    <dgm:pt modelId="{EE89841E-3147-450A-9FD7-B318D46FBA7A}">
      <dgm:prSet/>
      <dgm:spPr/>
      <dgm:t>
        <a:bodyPr/>
        <a:lstStyle/>
        <a:p>
          <a:r>
            <a:rPr lang="fr-FR" dirty="0"/>
            <a:t>Montrer bonne volonté et motivation</a:t>
          </a:r>
          <a:endParaRPr lang="en-US" dirty="0"/>
        </a:p>
      </dgm:t>
    </dgm:pt>
    <dgm:pt modelId="{AC536BCE-D1D3-49EB-9CC8-D1F3BCB10FCA}" type="parTrans" cxnId="{1602A08B-78D7-470A-986B-F6C63DE1864A}">
      <dgm:prSet/>
      <dgm:spPr/>
      <dgm:t>
        <a:bodyPr/>
        <a:lstStyle/>
        <a:p>
          <a:endParaRPr lang="en-US"/>
        </a:p>
      </dgm:t>
    </dgm:pt>
    <dgm:pt modelId="{CF0309DA-C09C-4AED-91CB-C0108B2CDCBC}" type="sibTrans" cxnId="{1602A08B-78D7-470A-986B-F6C63DE1864A}">
      <dgm:prSet/>
      <dgm:spPr/>
      <dgm:t>
        <a:bodyPr/>
        <a:lstStyle/>
        <a:p>
          <a:endParaRPr lang="en-US"/>
        </a:p>
      </dgm:t>
    </dgm:pt>
    <dgm:pt modelId="{B7E2902C-54CD-4B40-9B6D-D86DF2B94B37}" type="pres">
      <dgm:prSet presAssocID="{12160DB4-6451-42A6-A3D2-A69FAA3671A6}" presName="outerComposite" presStyleCnt="0">
        <dgm:presLayoutVars>
          <dgm:chMax val="5"/>
          <dgm:dir/>
          <dgm:resizeHandles val="exact"/>
        </dgm:presLayoutVars>
      </dgm:prSet>
      <dgm:spPr/>
      <dgm:t>
        <a:bodyPr/>
        <a:lstStyle/>
        <a:p>
          <a:endParaRPr lang="fr-FR"/>
        </a:p>
      </dgm:t>
    </dgm:pt>
    <dgm:pt modelId="{C3363893-15D9-471F-9052-E4A8F34231E3}" type="pres">
      <dgm:prSet presAssocID="{12160DB4-6451-42A6-A3D2-A69FAA3671A6}" presName="dummyMaxCanvas" presStyleCnt="0">
        <dgm:presLayoutVars/>
      </dgm:prSet>
      <dgm:spPr/>
    </dgm:pt>
    <dgm:pt modelId="{E7351B51-FB76-4E55-A579-1F2D22107AB7}" type="pres">
      <dgm:prSet presAssocID="{12160DB4-6451-42A6-A3D2-A69FAA3671A6}" presName="ThreeNodes_1" presStyleLbl="node1" presStyleIdx="0" presStyleCnt="3">
        <dgm:presLayoutVars>
          <dgm:bulletEnabled val="1"/>
        </dgm:presLayoutVars>
      </dgm:prSet>
      <dgm:spPr/>
      <dgm:t>
        <a:bodyPr/>
        <a:lstStyle/>
        <a:p>
          <a:endParaRPr lang="fr-FR"/>
        </a:p>
      </dgm:t>
    </dgm:pt>
    <dgm:pt modelId="{44383A40-5897-4E71-BD20-35669E426CE4}" type="pres">
      <dgm:prSet presAssocID="{12160DB4-6451-42A6-A3D2-A69FAA3671A6}" presName="ThreeNodes_2" presStyleLbl="node1" presStyleIdx="1" presStyleCnt="3">
        <dgm:presLayoutVars>
          <dgm:bulletEnabled val="1"/>
        </dgm:presLayoutVars>
      </dgm:prSet>
      <dgm:spPr/>
      <dgm:t>
        <a:bodyPr/>
        <a:lstStyle/>
        <a:p>
          <a:endParaRPr lang="fr-FR"/>
        </a:p>
      </dgm:t>
    </dgm:pt>
    <dgm:pt modelId="{2EF1C826-C26D-43AA-B363-66BF7D9C5AF9}" type="pres">
      <dgm:prSet presAssocID="{12160DB4-6451-42A6-A3D2-A69FAA3671A6}" presName="ThreeNodes_3" presStyleLbl="node1" presStyleIdx="2" presStyleCnt="3">
        <dgm:presLayoutVars>
          <dgm:bulletEnabled val="1"/>
        </dgm:presLayoutVars>
      </dgm:prSet>
      <dgm:spPr/>
      <dgm:t>
        <a:bodyPr/>
        <a:lstStyle/>
        <a:p>
          <a:endParaRPr lang="fr-FR"/>
        </a:p>
      </dgm:t>
    </dgm:pt>
    <dgm:pt modelId="{3C415FCD-9A51-40AC-9B54-413D8178152E}" type="pres">
      <dgm:prSet presAssocID="{12160DB4-6451-42A6-A3D2-A69FAA3671A6}" presName="ThreeConn_1-2" presStyleLbl="fgAccFollowNode1" presStyleIdx="0" presStyleCnt="2">
        <dgm:presLayoutVars>
          <dgm:bulletEnabled val="1"/>
        </dgm:presLayoutVars>
      </dgm:prSet>
      <dgm:spPr/>
      <dgm:t>
        <a:bodyPr/>
        <a:lstStyle/>
        <a:p>
          <a:endParaRPr lang="fr-FR"/>
        </a:p>
      </dgm:t>
    </dgm:pt>
    <dgm:pt modelId="{FA704171-BBF7-4391-AD78-C4EF565F133B}" type="pres">
      <dgm:prSet presAssocID="{12160DB4-6451-42A6-A3D2-A69FAA3671A6}" presName="ThreeConn_2-3" presStyleLbl="fgAccFollowNode1" presStyleIdx="1" presStyleCnt="2">
        <dgm:presLayoutVars>
          <dgm:bulletEnabled val="1"/>
        </dgm:presLayoutVars>
      </dgm:prSet>
      <dgm:spPr/>
      <dgm:t>
        <a:bodyPr/>
        <a:lstStyle/>
        <a:p>
          <a:endParaRPr lang="fr-FR"/>
        </a:p>
      </dgm:t>
    </dgm:pt>
    <dgm:pt modelId="{24F3D453-B428-4630-9747-F6EB938F0051}" type="pres">
      <dgm:prSet presAssocID="{12160DB4-6451-42A6-A3D2-A69FAA3671A6}" presName="ThreeNodes_1_text" presStyleLbl="node1" presStyleIdx="2" presStyleCnt="3">
        <dgm:presLayoutVars>
          <dgm:bulletEnabled val="1"/>
        </dgm:presLayoutVars>
      </dgm:prSet>
      <dgm:spPr/>
      <dgm:t>
        <a:bodyPr/>
        <a:lstStyle/>
        <a:p>
          <a:endParaRPr lang="fr-FR"/>
        </a:p>
      </dgm:t>
    </dgm:pt>
    <dgm:pt modelId="{2CAD3595-8672-4343-A1AC-0B402ED3E164}" type="pres">
      <dgm:prSet presAssocID="{12160DB4-6451-42A6-A3D2-A69FAA3671A6}" presName="ThreeNodes_2_text" presStyleLbl="node1" presStyleIdx="2" presStyleCnt="3">
        <dgm:presLayoutVars>
          <dgm:bulletEnabled val="1"/>
        </dgm:presLayoutVars>
      </dgm:prSet>
      <dgm:spPr/>
      <dgm:t>
        <a:bodyPr/>
        <a:lstStyle/>
        <a:p>
          <a:endParaRPr lang="fr-FR"/>
        </a:p>
      </dgm:t>
    </dgm:pt>
    <dgm:pt modelId="{C1010E7D-3C5E-47A9-92FC-CCD280E18DC9}" type="pres">
      <dgm:prSet presAssocID="{12160DB4-6451-42A6-A3D2-A69FAA3671A6}" presName="ThreeNodes_3_text" presStyleLbl="node1" presStyleIdx="2" presStyleCnt="3">
        <dgm:presLayoutVars>
          <dgm:bulletEnabled val="1"/>
        </dgm:presLayoutVars>
      </dgm:prSet>
      <dgm:spPr/>
      <dgm:t>
        <a:bodyPr/>
        <a:lstStyle/>
        <a:p>
          <a:endParaRPr lang="fr-FR"/>
        </a:p>
      </dgm:t>
    </dgm:pt>
  </dgm:ptLst>
  <dgm:cxnLst>
    <dgm:cxn modelId="{FF7C1A0A-0271-4CFA-AAC4-58DF45C7C9A5}" type="presOf" srcId="{6B81FBAF-0FC7-411E-B54B-347992DAA4FF}" destId="{FA704171-BBF7-4391-AD78-C4EF565F133B}" srcOrd="0" destOrd="0" presId="urn:microsoft.com/office/officeart/2005/8/layout/vProcess5"/>
    <dgm:cxn modelId="{32D447AF-49EA-4566-A0DC-8817D2E29F07}" type="presOf" srcId="{CD77A051-4E55-4D4C-BB6C-0D964E465AB6}" destId="{2CAD3595-8672-4343-A1AC-0B402ED3E164}" srcOrd="1" destOrd="0" presId="urn:microsoft.com/office/officeart/2005/8/layout/vProcess5"/>
    <dgm:cxn modelId="{6378F24A-DBD5-45FA-8465-0E1885E83F1E}" type="presOf" srcId="{EE89841E-3147-450A-9FD7-B318D46FBA7A}" destId="{C1010E7D-3C5E-47A9-92FC-CCD280E18DC9}" srcOrd="1" destOrd="0" presId="urn:microsoft.com/office/officeart/2005/8/layout/vProcess5"/>
    <dgm:cxn modelId="{F122E395-95AF-4D2D-A718-4CFA2E252938}" type="presOf" srcId="{564BB57D-82DD-48D1-BE99-4CF70690307D}" destId="{24F3D453-B428-4630-9747-F6EB938F0051}" srcOrd="1" destOrd="0" presId="urn:microsoft.com/office/officeart/2005/8/layout/vProcess5"/>
    <dgm:cxn modelId="{984E25AD-8F4F-4ECF-BDB8-A34ACB4C2F67}" srcId="{12160DB4-6451-42A6-A3D2-A69FAA3671A6}" destId="{564BB57D-82DD-48D1-BE99-4CF70690307D}" srcOrd="0" destOrd="0" parTransId="{B24BA38A-52C8-4D93-A737-8CACD12882C8}" sibTransId="{CB066CE0-8A67-44D5-945A-991B7B466AB1}"/>
    <dgm:cxn modelId="{DED1CC72-B527-40F9-8A52-B0D65484838E}" type="presOf" srcId="{564BB57D-82DD-48D1-BE99-4CF70690307D}" destId="{E7351B51-FB76-4E55-A579-1F2D22107AB7}" srcOrd="0" destOrd="0" presId="urn:microsoft.com/office/officeart/2005/8/layout/vProcess5"/>
    <dgm:cxn modelId="{36A79070-F28B-4CB7-B9B1-3C6E5E74DF53}" srcId="{12160DB4-6451-42A6-A3D2-A69FAA3671A6}" destId="{CD77A051-4E55-4D4C-BB6C-0D964E465AB6}" srcOrd="1" destOrd="0" parTransId="{7C29D4C3-27A4-4E50-890E-C790B5F60857}" sibTransId="{6B81FBAF-0FC7-411E-B54B-347992DAA4FF}"/>
    <dgm:cxn modelId="{D0F86F6B-D581-4F77-A63E-11B3FDDC6F1D}" type="presOf" srcId="{CB066CE0-8A67-44D5-945A-991B7B466AB1}" destId="{3C415FCD-9A51-40AC-9B54-413D8178152E}" srcOrd="0" destOrd="0" presId="urn:microsoft.com/office/officeart/2005/8/layout/vProcess5"/>
    <dgm:cxn modelId="{5D162245-0C0B-49DC-B9A7-B02562C62D1A}" type="presOf" srcId="{EE89841E-3147-450A-9FD7-B318D46FBA7A}" destId="{2EF1C826-C26D-43AA-B363-66BF7D9C5AF9}" srcOrd="0" destOrd="0" presId="urn:microsoft.com/office/officeart/2005/8/layout/vProcess5"/>
    <dgm:cxn modelId="{1602A08B-78D7-470A-986B-F6C63DE1864A}" srcId="{12160DB4-6451-42A6-A3D2-A69FAA3671A6}" destId="{EE89841E-3147-450A-9FD7-B318D46FBA7A}" srcOrd="2" destOrd="0" parTransId="{AC536BCE-D1D3-49EB-9CC8-D1F3BCB10FCA}" sibTransId="{CF0309DA-C09C-4AED-91CB-C0108B2CDCBC}"/>
    <dgm:cxn modelId="{14CA67CA-BCE4-4445-99A1-51BDA92106D1}" type="presOf" srcId="{12160DB4-6451-42A6-A3D2-A69FAA3671A6}" destId="{B7E2902C-54CD-4B40-9B6D-D86DF2B94B37}" srcOrd="0" destOrd="0" presId="urn:microsoft.com/office/officeart/2005/8/layout/vProcess5"/>
    <dgm:cxn modelId="{963F2622-68E1-4478-B69F-552029E520F5}" type="presOf" srcId="{CD77A051-4E55-4D4C-BB6C-0D964E465AB6}" destId="{44383A40-5897-4E71-BD20-35669E426CE4}" srcOrd="0" destOrd="0" presId="urn:microsoft.com/office/officeart/2005/8/layout/vProcess5"/>
    <dgm:cxn modelId="{57AB5DB6-B066-4AF8-9AEE-B9C2443DDE63}" type="presParOf" srcId="{B7E2902C-54CD-4B40-9B6D-D86DF2B94B37}" destId="{C3363893-15D9-471F-9052-E4A8F34231E3}" srcOrd="0" destOrd="0" presId="urn:microsoft.com/office/officeart/2005/8/layout/vProcess5"/>
    <dgm:cxn modelId="{A5695065-DF22-41DE-A0B0-9A3396D3E481}" type="presParOf" srcId="{B7E2902C-54CD-4B40-9B6D-D86DF2B94B37}" destId="{E7351B51-FB76-4E55-A579-1F2D22107AB7}" srcOrd="1" destOrd="0" presId="urn:microsoft.com/office/officeart/2005/8/layout/vProcess5"/>
    <dgm:cxn modelId="{204E950B-1CBA-449B-AD79-78EBD5A1C94D}" type="presParOf" srcId="{B7E2902C-54CD-4B40-9B6D-D86DF2B94B37}" destId="{44383A40-5897-4E71-BD20-35669E426CE4}" srcOrd="2" destOrd="0" presId="urn:microsoft.com/office/officeart/2005/8/layout/vProcess5"/>
    <dgm:cxn modelId="{E8B664F2-62BE-45C1-A7B8-EAD12205D873}" type="presParOf" srcId="{B7E2902C-54CD-4B40-9B6D-D86DF2B94B37}" destId="{2EF1C826-C26D-43AA-B363-66BF7D9C5AF9}" srcOrd="3" destOrd="0" presId="urn:microsoft.com/office/officeart/2005/8/layout/vProcess5"/>
    <dgm:cxn modelId="{D0663D48-61B4-4391-83B3-A4FA164CFBF4}" type="presParOf" srcId="{B7E2902C-54CD-4B40-9B6D-D86DF2B94B37}" destId="{3C415FCD-9A51-40AC-9B54-413D8178152E}" srcOrd="4" destOrd="0" presId="urn:microsoft.com/office/officeart/2005/8/layout/vProcess5"/>
    <dgm:cxn modelId="{F1DCC527-9FD2-4F19-805E-2D87C4ABC3DE}" type="presParOf" srcId="{B7E2902C-54CD-4B40-9B6D-D86DF2B94B37}" destId="{FA704171-BBF7-4391-AD78-C4EF565F133B}" srcOrd="5" destOrd="0" presId="urn:microsoft.com/office/officeart/2005/8/layout/vProcess5"/>
    <dgm:cxn modelId="{3D5D241C-0E20-4A26-902C-1A10E2C603FA}" type="presParOf" srcId="{B7E2902C-54CD-4B40-9B6D-D86DF2B94B37}" destId="{24F3D453-B428-4630-9747-F6EB938F0051}" srcOrd="6" destOrd="0" presId="urn:microsoft.com/office/officeart/2005/8/layout/vProcess5"/>
    <dgm:cxn modelId="{674E7882-80B0-43B9-B098-684A79076365}" type="presParOf" srcId="{B7E2902C-54CD-4B40-9B6D-D86DF2B94B37}" destId="{2CAD3595-8672-4343-A1AC-0B402ED3E164}" srcOrd="7" destOrd="0" presId="urn:microsoft.com/office/officeart/2005/8/layout/vProcess5"/>
    <dgm:cxn modelId="{9ED8CC2E-272E-4613-8B69-8859411CD6B3}" type="presParOf" srcId="{B7E2902C-54CD-4B40-9B6D-D86DF2B94B37}" destId="{C1010E7D-3C5E-47A9-92FC-CCD280E18DC9}"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C69B5DA-4089-45CF-A772-CD441D1AF2A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4575E2D-318A-4358-A9F5-881A7C5E558A}">
      <dgm:prSet/>
      <dgm:spPr/>
      <dgm:t>
        <a:bodyPr/>
        <a:lstStyle/>
        <a:p>
          <a:r>
            <a:rPr lang="fr-FR"/>
            <a:t>Ne pas lâcher l’affaire</a:t>
          </a:r>
          <a:endParaRPr lang="en-US"/>
        </a:p>
      </dgm:t>
    </dgm:pt>
    <dgm:pt modelId="{438D9613-2299-46CB-A723-E0AAD2E9C653}" type="parTrans" cxnId="{F099E329-0876-4572-A6C9-172AED1F4F86}">
      <dgm:prSet/>
      <dgm:spPr/>
      <dgm:t>
        <a:bodyPr/>
        <a:lstStyle/>
        <a:p>
          <a:endParaRPr lang="en-US"/>
        </a:p>
      </dgm:t>
    </dgm:pt>
    <dgm:pt modelId="{960665AD-4CDC-409D-8456-AD2DB2E928CD}" type="sibTrans" cxnId="{F099E329-0876-4572-A6C9-172AED1F4F86}">
      <dgm:prSet/>
      <dgm:spPr/>
      <dgm:t>
        <a:bodyPr/>
        <a:lstStyle/>
        <a:p>
          <a:endParaRPr lang="en-US"/>
        </a:p>
      </dgm:t>
    </dgm:pt>
    <dgm:pt modelId="{8F425970-671A-4295-B0C4-D2F5C71B32A0}">
      <dgm:prSet/>
      <dgm:spPr/>
      <dgm:t>
        <a:bodyPr/>
        <a:lstStyle/>
        <a:p>
          <a:r>
            <a:rPr lang="fr-FR" dirty="0"/>
            <a:t>Mettre en avant casquette professionnelle: démontrer que le pp est la seule manière pour récupérer un peu d’argent</a:t>
          </a:r>
          <a:endParaRPr lang="en-US" dirty="0"/>
        </a:p>
      </dgm:t>
    </dgm:pt>
    <dgm:pt modelId="{77987CC3-F170-4844-AEF6-09E24B534F23}" type="parTrans" cxnId="{E4B047A1-BAEF-4DAC-A201-78CC154D634F}">
      <dgm:prSet/>
      <dgm:spPr/>
      <dgm:t>
        <a:bodyPr/>
        <a:lstStyle/>
        <a:p>
          <a:endParaRPr lang="en-US"/>
        </a:p>
      </dgm:t>
    </dgm:pt>
    <dgm:pt modelId="{C0ED0406-6049-4D08-B504-58B2820A5219}" type="sibTrans" cxnId="{E4B047A1-BAEF-4DAC-A201-78CC154D634F}">
      <dgm:prSet/>
      <dgm:spPr/>
      <dgm:t>
        <a:bodyPr/>
        <a:lstStyle/>
        <a:p>
          <a:endParaRPr lang="en-US"/>
        </a:p>
      </dgm:t>
    </dgm:pt>
    <dgm:pt modelId="{D5E95E3A-DD81-4533-A11A-77C476C717F1}">
      <dgm:prSet/>
      <dgm:spPr/>
      <dgm:t>
        <a:bodyPr/>
        <a:lstStyle/>
        <a:p>
          <a:r>
            <a:rPr lang="fr-FR"/>
            <a:t>Suivi: action/réaction</a:t>
          </a:r>
          <a:endParaRPr lang="en-US"/>
        </a:p>
      </dgm:t>
    </dgm:pt>
    <dgm:pt modelId="{EEA1F5A4-8BEA-4687-8BE3-0AD16564A1A8}" type="parTrans" cxnId="{40BB0E86-9F17-477B-90D3-1CE578ACF1DE}">
      <dgm:prSet/>
      <dgm:spPr/>
      <dgm:t>
        <a:bodyPr/>
        <a:lstStyle/>
        <a:p>
          <a:endParaRPr lang="en-US"/>
        </a:p>
      </dgm:t>
    </dgm:pt>
    <dgm:pt modelId="{1BA57EC1-2D08-43F4-840E-70231DE17487}" type="sibTrans" cxnId="{40BB0E86-9F17-477B-90D3-1CE578ACF1DE}">
      <dgm:prSet/>
      <dgm:spPr/>
      <dgm:t>
        <a:bodyPr/>
        <a:lstStyle/>
        <a:p>
          <a:endParaRPr lang="en-US"/>
        </a:p>
      </dgm:t>
    </dgm:pt>
    <dgm:pt modelId="{97D60DA3-2C5B-4E72-8F2F-E7D1BDD47DFF}">
      <dgm:prSet/>
      <dgm:spPr/>
      <dgm:t>
        <a:bodyPr/>
        <a:lstStyle/>
        <a:p>
          <a:r>
            <a:rPr lang="fr-FR"/>
            <a:t>Relancer régulièrement</a:t>
          </a:r>
          <a:endParaRPr lang="en-US"/>
        </a:p>
      </dgm:t>
    </dgm:pt>
    <dgm:pt modelId="{18619A48-99B5-4444-8990-3610B986436B}" type="parTrans" cxnId="{ABC28C4B-6D7E-4DC7-B006-BC836A20CF97}">
      <dgm:prSet/>
      <dgm:spPr/>
      <dgm:t>
        <a:bodyPr/>
        <a:lstStyle/>
        <a:p>
          <a:endParaRPr lang="en-US"/>
        </a:p>
      </dgm:t>
    </dgm:pt>
    <dgm:pt modelId="{D0A4D91B-F45A-46AF-8B6B-74AF5C066C84}" type="sibTrans" cxnId="{ABC28C4B-6D7E-4DC7-B006-BC836A20CF97}">
      <dgm:prSet/>
      <dgm:spPr/>
      <dgm:t>
        <a:bodyPr/>
        <a:lstStyle/>
        <a:p>
          <a:endParaRPr lang="en-US"/>
        </a:p>
      </dgm:t>
    </dgm:pt>
    <dgm:pt modelId="{9CACC6DD-D64F-4301-AB92-FE9AAA3B9D3B}" type="pres">
      <dgm:prSet presAssocID="{2C69B5DA-4089-45CF-A772-CD441D1AF2A7}" presName="linear" presStyleCnt="0">
        <dgm:presLayoutVars>
          <dgm:animLvl val="lvl"/>
          <dgm:resizeHandles val="exact"/>
        </dgm:presLayoutVars>
      </dgm:prSet>
      <dgm:spPr/>
      <dgm:t>
        <a:bodyPr/>
        <a:lstStyle/>
        <a:p>
          <a:endParaRPr lang="fr-FR"/>
        </a:p>
      </dgm:t>
    </dgm:pt>
    <dgm:pt modelId="{85C0952E-06D0-4704-97A7-E2B7ADFD3EFC}" type="pres">
      <dgm:prSet presAssocID="{34575E2D-318A-4358-A9F5-881A7C5E558A}" presName="parentText" presStyleLbl="node1" presStyleIdx="0" presStyleCnt="4">
        <dgm:presLayoutVars>
          <dgm:chMax val="0"/>
          <dgm:bulletEnabled val="1"/>
        </dgm:presLayoutVars>
      </dgm:prSet>
      <dgm:spPr/>
      <dgm:t>
        <a:bodyPr/>
        <a:lstStyle/>
        <a:p>
          <a:endParaRPr lang="fr-FR"/>
        </a:p>
      </dgm:t>
    </dgm:pt>
    <dgm:pt modelId="{6ABB8005-FBC6-46F6-960D-34F98BA33E4D}" type="pres">
      <dgm:prSet presAssocID="{960665AD-4CDC-409D-8456-AD2DB2E928CD}" presName="spacer" presStyleCnt="0"/>
      <dgm:spPr/>
    </dgm:pt>
    <dgm:pt modelId="{43F1286A-F6AB-453A-8437-E7E8D1685CD3}" type="pres">
      <dgm:prSet presAssocID="{8F425970-671A-4295-B0C4-D2F5C71B32A0}" presName="parentText" presStyleLbl="node1" presStyleIdx="1" presStyleCnt="4">
        <dgm:presLayoutVars>
          <dgm:chMax val="0"/>
          <dgm:bulletEnabled val="1"/>
        </dgm:presLayoutVars>
      </dgm:prSet>
      <dgm:spPr/>
      <dgm:t>
        <a:bodyPr/>
        <a:lstStyle/>
        <a:p>
          <a:endParaRPr lang="fr-FR"/>
        </a:p>
      </dgm:t>
    </dgm:pt>
    <dgm:pt modelId="{A6EB4265-A132-42DE-8F70-C2CF2B9B2B5F}" type="pres">
      <dgm:prSet presAssocID="{C0ED0406-6049-4D08-B504-58B2820A5219}" presName="spacer" presStyleCnt="0"/>
      <dgm:spPr/>
    </dgm:pt>
    <dgm:pt modelId="{6D806F53-8F7D-41E4-89E2-30CA6AAF19BC}" type="pres">
      <dgm:prSet presAssocID="{D5E95E3A-DD81-4533-A11A-77C476C717F1}" presName="parentText" presStyleLbl="node1" presStyleIdx="2" presStyleCnt="4">
        <dgm:presLayoutVars>
          <dgm:chMax val="0"/>
          <dgm:bulletEnabled val="1"/>
        </dgm:presLayoutVars>
      </dgm:prSet>
      <dgm:spPr/>
      <dgm:t>
        <a:bodyPr/>
        <a:lstStyle/>
        <a:p>
          <a:endParaRPr lang="fr-FR"/>
        </a:p>
      </dgm:t>
    </dgm:pt>
    <dgm:pt modelId="{1C7DDD10-09CD-4A06-9951-3E662117B43C}" type="pres">
      <dgm:prSet presAssocID="{1BA57EC1-2D08-43F4-840E-70231DE17487}" presName="spacer" presStyleCnt="0"/>
      <dgm:spPr/>
    </dgm:pt>
    <dgm:pt modelId="{2CA88F17-B2DF-4991-B574-B63E16D6B908}" type="pres">
      <dgm:prSet presAssocID="{97D60DA3-2C5B-4E72-8F2F-E7D1BDD47DFF}" presName="parentText" presStyleLbl="node1" presStyleIdx="3" presStyleCnt="4">
        <dgm:presLayoutVars>
          <dgm:chMax val="0"/>
          <dgm:bulletEnabled val="1"/>
        </dgm:presLayoutVars>
      </dgm:prSet>
      <dgm:spPr/>
      <dgm:t>
        <a:bodyPr/>
        <a:lstStyle/>
        <a:p>
          <a:endParaRPr lang="fr-FR"/>
        </a:p>
      </dgm:t>
    </dgm:pt>
  </dgm:ptLst>
  <dgm:cxnLst>
    <dgm:cxn modelId="{209539AA-B79B-4B35-A885-31C0F2267321}" type="presOf" srcId="{34575E2D-318A-4358-A9F5-881A7C5E558A}" destId="{85C0952E-06D0-4704-97A7-E2B7ADFD3EFC}" srcOrd="0" destOrd="0" presId="urn:microsoft.com/office/officeart/2005/8/layout/vList2"/>
    <dgm:cxn modelId="{90B4A9DC-A10A-4E85-BEA5-77C8217D1995}" type="presOf" srcId="{8F425970-671A-4295-B0C4-D2F5C71B32A0}" destId="{43F1286A-F6AB-453A-8437-E7E8D1685CD3}" srcOrd="0" destOrd="0" presId="urn:microsoft.com/office/officeart/2005/8/layout/vList2"/>
    <dgm:cxn modelId="{3E09B0DF-3E95-4959-B233-645824879F10}" type="presOf" srcId="{2C69B5DA-4089-45CF-A772-CD441D1AF2A7}" destId="{9CACC6DD-D64F-4301-AB92-FE9AAA3B9D3B}" srcOrd="0" destOrd="0" presId="urn:microsoft.com/office/officeart/2005/8/layout/vList2"/>
    <dgm:cxn modelId="{E4B047A1-BAEF-4DAC-A201-78CC154D634F}" srcId="{2C69B5DA-4089-45CF-A772-CD441D1AF2A7}" destId="{8F425970-671A-4295-B0C4-D2F5C71B32A0}" srcOrd="1" destOrd="0" parTransId="{77987CC3-F170-4844-AEF6-09E24B534F23}" sibTransId="{C0ED0406-6049-4D08-B504-58B2820A5219}"/>
    <dgm:cxn modelId="{F3245562-48F1-4AD6-97E5-2B967F233131}" type="presOf" srcId="{D5E95E3A-DD81-4533-A11A-77C476C717F1}" destId="{6D806F53-8F7D-41E4-89E2-30CA6AAF19BC}" srcOrd="0" destOrd="0" presId="urn:microsoft.com/office/officeart/2005/8/layout/vList2"/>
    <dgm:cxn modelId="{ABC28C4B-6D7E-4DC7-B006-BC836A20CF97}" srcId="{2C69B5DA-4089-45CF-A772-CD441D1AF2A7}" destId="{97D60DA3-2C5B-4E72-8F2F-E7D1BDD47DFF}" srcOrd="3" destOrd="0" parTransId="{18619A48-99B5-4444-8990-3610B986436B}" sibTransId="{D0A4D91B-F45A-46AF-8B6B-74AF5C066C84}"/>
    <dgm:cxn modelId="{38C6DEB4-02AF-4EBD-A248-75ECB78EC60C}" type="presOf" srcId="{97D60DA3-2C5B-4E72-8F2F-E7D1BDD47DFF}" destId="{2CA88F17-B2DF-4991-B574-B63E16D6B908}" srcOrd="0" destOrd="0" presId="urn:microsoft.com/office/officeart/2005/8/layout/vList2"/>
    <dgm:cxn modelId="{40BB0E86-9F17-477B-90D3-1CE578ACF1DE}" srcId="{2C69B5DA-4089-45CF-A772-CD441D1AF2A7}" destId="{D5E95E3A-DD81-4533-A11A-77C476C717F1}" srcOrd="2" destOrd="0" parTransId="{EEA1F5A4-8BEA-4687-8BE3-0AD16564A1A8}" sibTransId="{1BA57EC1-2D08-43F4-840E-70231DE17487}"/>
    <dgm:cxn modelId="{F099E329-0876-4572-A6C9-172AED1F4F86}" srcId="{2C69B5DA-4089-45CF-A772-CD441D1AF2A7}" destId="{34575E2D-318A-4358-A9F5-881A7C5E558A}" srcOrd="0" destOrd="0" parTransId="{438D9613-2299-46CB-A723-E0AAD2E9C653}" sibTransId="{960665AD-4CDC-409D-8456-AD2DB2E928CD}"/>
    <dgm:cxn modelId="{DCE5B374-FAC5-4024-8DDA-804A467A48F4}" type="presParOf" srcId="{9CACC6DD-D64F-4301-AB92-FE9AAA3B9D3B}" destId="{85C0952E-06D0-4704-97A7-E2B7ADFD3EFC}" srcOrd="0" destOrd="0" presId="urn:microsoft.com/office/officeart/2005/8/layout/vList2"/>
    <dgm:cxn modelId="{DD27BB69-F2C4-47A1-ABB1-FD36DAA8EC1E}" type="presParOf" srcId="{9CACC6DD-D64F-4301-AB92-FE9AAA3B9D3B}" destId="{6ABB8005-FBC6-46F6-960D-34F98BA33E4D}" srcOrd="1" destOrd="0" presId="urn:microsoft.com/office/officeart/2005/8/layout/vList2"/>
    <dgm:cxn modelId="{58B2D69F-B14D-455D-A945-7D833896CF36}" type="presParOf" srcId="{9CACC6DD-D64F-4301-AB92-FE9AAA3B9D3B}" destId="{43F1286A-F6AB-453A-8437-E7E8D1685CD3}" srcOrd="2" destOrd="0" presId="urn:microsoft.com/office/officeart/2005/8/layout/vList2"/>
    <dgm:cxn modelId="{6B6D6261-4AD6-42C9-8AB1-516ACAB60452}" type="presParOf" srcId="{9CACC6DD-D64F-4301-AB92-FE9AAA3B9D3B}" destId="{A6EB4265-A132-42DE-8F70-C2CF2B9B2B5F}" srcOrd="3" destOrd="0" presId="urn:microsoft.com/office/officeart/2005/8/layout/vList2"/>
    <dgm:cxn modelId="{671EE39F-E87F-43F2-8F79-ACCFED3E583B}" type="presParOf" srcId="{9CACC6DD-D64F-4301-AB92-FE9AAA3B9D3B}" destId="{6D806F53-8F7D-41E4-89E2-30CA6AAF19BC}" srcOrd="4" destOrd="0" presId="urn:microsoft.com/office/officeart/2005/8/layout/vList2"/>
    <dgm:cxn modelId="{8C22485D-E455-46F1-A2FD-53099C70E149}" type="presParOf" srcId="{9CACC6DD-D64F-4301-AB92-FE9AAA3B9D3B}" destId="{1C7DDD10-09CD-4A06-9951-3E662117B43C}" srcOrd="5" destOrd="0" presId="urn:microsoft.com/office/officeart/2005/8/layout/vList2"/>
    <dgm:cxn modelId="{DB45CB40-79E6-4545-A621-E2685DE23E02}" type="presParOf" srcId="{9CACC6DD-D64F-4301-AB92-FE9AAA3B9D3B}" destId="{2CA88F17-B2DF-4991-B574-B63E16D6B908}"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02C26DF-2DEB-40E5-B0B5-208992FE42A7}" type="doc">
      <dgm:prSet loTypeId="urn:microsoft.com/office/officeart/2005/8/layout/cycle1" loCatId="cycle" qsTypeId="urn:microsoft.com/office/officeart/2005/8/quickstyle/simple1" qsCatId="simple" csTypeId="urn:microsoft.com/office/officeart/2005/8/colors/accent1_2" csCatId="accent1"/>
      <dgm:spPr/>
      <dgm:t>
        <a:bodyPr/>
        <a:lstStyle/>
        <a:p>
          <a:endParaRPr lang="en-US"/>
        </a:p>
      </dgm:t>
    </dgm:pt>
    <dgm:pt modelId="{AC4B012A-6FAB-4D8C-A078-69AF62413B0A}">
      <dgm:prSet/>
      <dgm:spPr/>
      <dgm:t>
        <a:bodyPr/>
        <a:lstStyle/>
        <a:p>
          <a:r>
            <a:rPr lang="fr-FR"/>
            <a:t>Être courtois + remercier = être mieux entendu et mieux compris</a:t>
          </a:r>
          <a:endParaRPr lang="en-US"/>
        </a:p>
      </dgm:t>
    </dgm:pt>
    <dgm:pt modelId="{BF54EAD8-12E3-429F-BC73-23A438238582}" type="parTrans" cxnId="{9DCB6C34-19A4-4004-AAFA-80AE2E85497F}">
      <dgm:prSet/>
      <dgm:spPr/>
      <dgm:t>
        <a:bodyPr/>
        <a:lstStyle/>
        <a:p>
          <a:endParaRPr lang="en-US"/>
        </a:p>
      </dgm:t>
    </dgm:pt>
    <dgm:pt modelId="{04CC4DF1-9EE9-4D07-AB7D-D4B0FFD7A2EA}" type="sibTrans" cxnId="{9DCB6C34-19A4-4004-AAFA-80AE2E85497F}">
      <dgm:prSet/>
      <dgm:spPr/>
      <dgm:t>
        <a:bodyPr/>
        <a:lstStyle/>
        <a:p>
          <a:endParaRPr lang="en-US"/>
        </a:p>
      </dgm:t>
    </dgm:pt>
    <dgm:pt modelId="{99729439-0099-42E9-93B0-DDE2D0B691B5}">
      <dgm:prSet/>
      <dgm:spPr/>
      <dgm:t>
        <a:bodyPr/>
        <a:lstStyle/>
        <a:p>
          <a:r>
            <a:rPr lang="fr-FR" dirty="0"/>
            <a:t>Facilite le dialogue</a:t>
          </a:r>
          <a:endParaRPr lang="en-US" dirty="0"/>
        </a:p>
      </dgm:t>
    </dgm:pt>
    <dgm:pt modelId="{9DB33843-98A9-4038-8DA9-E8C19FC22E3A}" type="parTrans" cxnId="{FBB0F437-3D78-43CD-821D-4B4109FC7D47}">
      <dgm:prSet/>
      <dgm:spPr/>
      <dgm:t>
        <a:bodyPr/>
        <a:lstStyle/>
        <a:p>
          <a:endParaRPr lang="en-US"/>
        </a:p>
      </dgm:t>
    </dgm:pt>
    <dgm:pt modelId="{10B14515-696A-4FAD-B509-F1367536E388}" type="sibTrans" cxnId="{FBB0F437-3D78-43CD-821D-4B4109FC7D47}">
      <dgm:prSet/>
      <dgm:spPr/>
      <dgm:t>
        <a:bodyPr/>
        <a:lstStyle/>
        <a:p>
          <a:endParaRPr lang="en-US"/>
        </a:p>
      </dgm:t>
    </dgm:pt>
    <dgm:pt modelId="{24F415A7-1F06-4F70-B062-48D11D7FFFF0}">
      <dgm:prSet/>
      <dgm:spPr/>
      <dgm:t>
        <a:bodyPr/>
        <a:lstStyle/>
        <a:p>
          <a:r>
            <a:rPr lang="fr-FR"/>
            <a:t>Crée des liens</a:t>
          </a:r>
          <a:endParaRPr lang="en-US"/>
        </a:p>
      </dgm:t>
    </dgm:pt>
    <dgm:pt modelId="{A4156598-5173-458A-8F13-067AB8BD0CD6}" type="parTrans" cxnId="{B1EA474C-3F55-40E2-8A18-158F65328E39}">
      <dgm:prSet/>
      <dgm:spPr/>
      <dgm:t>
        <a:bodyPr/>
        <a:lstStyle/>
        <a:p>
          <a:endParaRPr lang="en-US"/>
        </a:p>
      </dgm:t>
    </dgm:pt>
    <dgm:pt modelId="{37C68E51-64A2-4F02-AA37-255295D36B3F}" type="sibTrans" cxnId="{B1EA474C-3F55-40E2-8A18-158F65328E39}">
      <dgm:prSet/>
      <dgm:spPr/>
      <dgm:t>
        <a:bodyPr/>
        <a:lstStyle/>
        <a:p>
          <a:endParaRPr lang="en-US"/>
        </a:p>
      </dgm:t>
    </dgm:pt>
    <dgm:pt modelId="{1A5E19AD-C215-49F0-9E38-8D91B7A2F567}">
      <dgm:prSet/>
      <dgm:spPr/>
      <dgm:t>
        <a:bodyPr/>
        <a:lstStyle/>
        <a:p>
          <a:r>
            <a:rPr lang="fr-FR"/>
            <a:t>La négociation devient agréable</a:t>
          </a:r>
          <a:endParaRPr lang="en-US"/>
        </a:p>
      </dgm:t>
    </dgm:pt>
    <dgm:pt modelId="{39F5B42A-BCFC-4D12-9B81-7CFC0E609634}" type="parTrans" cxnId="{697FF812-2F2E-4149-8494-0A149136E69E}">
      <dgm:prSet/>
      <dgm:spPr/>
      <dgm:t>
        <a:bodyPr/>
        <a:lstStyle/>
        <a:p>
          <a:endParaRPr lang="en-US"/>
        </a:p>
      </dgm:t>
    </dgm:pt>
    <dgm:pt modelId="{3D5D5EC7-05E0-4E77-A204-E3495D7DBD49}" type="sibTrans" cxnId="{697FF812-2F2E-4149-8494-0A149136E69E}">
      <dgm:prSet/>
      <dgm:spPr/>
      <dgm:t>
        <a:bodyPr/>
        <a:lstStyle/>
        <a:p>
          <a:endParaRPr lang="en-US"/>
        </a:p>
      </dgm:t>
    </dgm:pt>
    <dgm:pt modelId="{9819FCEF-08D2-45F6-AF0E-33C8095C8E15}" type="pres">
      <dgm:prSet presAssocID="{802C26DF-2DEB-40E5-B0B5-208992FE42A7}" presName="cycle" presStyleCnt="0">
        <dgm:presLayoutVars>
          <dgm:dir/>
          <dgm:resizeHandles val="exact"/>
        </dgm:presLayoutVars>
      </dgm:prSet>
      <dgm:spPr/>
      <dgm:t>
        <a:bodyPr/>
        <a:lstStyle/>
        <a:p>
          <a:endParaRPr lang="fr-FR"/>
        </a:p>
      </dgm:t>
    </dgm:pt>
    <dgm:pt modelId="{28533C09-238A-41AA-9666-D5F9983A820E}" type="pres">
      <dgm:prSet presAssocID="{AC4B012A-6FAB-4D8C-A078-69AF62413B0A}" presName="dummy" presStyleCnt="0"/>
      <dgm:spPr/>
    </dgm:pt>
    <dgm:pt modelId="{F6AD1FA9-FF1C-4CBA-A1A3-670A165DFF70}" type="pres">
      <dgm:prSet presAssocID="{AC4B012A-6FAB-4D8C-A078-69AF62413B0A}" presName="node" presStyleLbl="revTx" presStyleIdx="0" presStyleCnt="4">
        <dgm:presLayoutVars>
          <dgm:bulletEnabled val="1"/>
        </dgm:presLayoutVars>
      </dgm:prSet>
      <dgm:spPr/>
      <dgm:t>
        <a:bodyPr/>
        <a:lstStyle/>
        <a:p>
          <a:endParaRPr lang="fr-FR"/>
        </a:p>
      </dgm:t>
    </dgm:pt>
    <dgm:pt modelId="{9489C995-7F89-4DC9-803C-CFF2F9FC19A8}" type="pres">
      <dgm:prSet presAssocID="{04CC4DF1-9EE9-4D07-AB7D-D4B0FFD7A2EA}" presName="sibTrans" presStyleLbl="node1" presStyleIdx="0" presStyleCnt="4"/>
      <dgm:spPr/>
      <dgm:t>
        <a:bodyPr/>
        <a:lstStyle/>
        <a:p>
          <a:endParaRPr lang="fr-FR"/>
        </a:p>
      </dgm:t>
    </dgm:pt>
    <dgm:pt modelId="{2359BEA0-6292-4BE4-B76A-4AFE22B4C8CF}" type="pres">
      <dgm:prSet presAssocID="{99729439-0099-42E9-93B0-DDE2D0B691B5}" presName="dummy" presStyleCnt="0"/>
      <dgm:spPr/>
    </dgm:pt>
    <dgm:pt modelId="{DF71E11E-6D2C-4C8E-A376-AD7B00C1D7DC}" type="pres">
      <dgm:prSet presAssocID="{99729439-0099-42E9-93B0-DDE2D0B691B5}" presName="node" presStyleLbl="revTx" presStyleIdx="1" presStyleCnt="4">
        <dgm:presLayoutVars>
          <dgm:bulletEnabled val="1"/>
        </dgm:presLayoutVars>
      </dgm:prSet>
      <dgm:spPr/>
      <dgm:t>
        <a:bodyPr/>
        <a:lstStyle/>
        <a:p>
          <a:endParaRPr lang="fr-FR"/>
        </a:p>
      </dgm:t>
    </dgm:pt>
    <dgm:pt modelId="{84276E85-1434-4036-BF96-78F27B34B386}" type="pres">
      <dgm:prSet presAssocID="{10B14515-696A-4FAD-B509-F1367536E388}" presName="sibTrans" presStyleLbl="node1" presStyleIdx="1" presStyleCnt="4"/>
      <dgm:spPr/>
      <dgm:t>
        <a:bodyPr/>
        <a:lstStyle/>
        <a:p>
          <a:endParaRPr lang="fr-FR"/>
        </a:p>
      </dgm:t>
    </dgm:pt>
    <dgm:pt modelId="{362C95A8-E75E-43CC-AD40-99E7E6D80A34}" type="pres">
      <dgm:prSet presAssocID="{24F415A7-1F06-4F70-B062-48D11D7FFFF0}" presName="dummy" presStyleCnt="0"/>
      <dgm:spPr/>
    </dgm:pt>
    <dgm:pt modelId="{59E2A09F-6A8D-484C-A0B4-7FC81DE74453}" type="pres">
      <dgm:prSet presAssocID="{24F415A7-1F06-4F70-B062-48D11D7FFFF0}" presName="node" presStyleLbl="revTx" presStyleIdx="2" presStyleCnt="4">
        <dgm:presLayoutVars>
          <dgm:bulletEnabled val="1"/>
        </dgm:presLayoutVars>
      </dgm:prSet>
      <dgm:spPr/>
      <dgm:t>
        <a:bodyPr/>
        <a:lstStyle/>
        <a:p>
          <a:endParaRPr lang="fr-FR"/>
        </a:p>
      </dgm:t>
    </dgm:pt>
    <dgm:pt modelId="{0AC249FD-33EC-407C-B975-B9A4D4EAE7DC}" type="pres">
      <dgm:prSet presAssocID="{37C68E51-64A2-4F02-AA37-255295D36B3F}" presName="sibTrans" presStyleLbl="node1" presStyleIdx="2" presStyleCnt="4"/>
      <dgm:spPr/>
      <dgm:t>
        <a:bodyPr/>
        <a:lstStyle/>
        <a:p>
          <a:endParaRPr lang="fr-FR"/>
        </a:p>
      </dgm:t>
    </dgm:pt>
    <dgm:pt modelId="{30B62C7C-04AC-4817-B0BA-DAB6C3DB1F2E}" type="pres">
      <dgm:prSet presAssocID="{1A5E19AD-C215-49F0-9E38-8D91B7A2F567}" presName="dummy" presStyleCnt="0"/>
      <dgm:spPr/>
    </dgm:pt>
    <dgm:pt modelId="{B357F258-3F35-4ACB-AADC-BBBED79C7DFD}" type="pres">
      <dgm:prSet presAssocID="{1A5E19AD-C215-49F0-9E38-8D91B7A2F567}" presName="node" presStyleLbl="revTx" presStyleIdx="3" presStyleCnt="4">
        <dgm:presLayoutVars>
          <dgm:bulletEnabled val="1"/>
        </dgm:presLayoutVars>
      </dgm:prSet>
      <dgm:spPr/>
      <dgm:t>
        <a:bodyPr/>
        <a:lstStyle/>
        <a:p>
          <a:endParaRPr lang="fr-FR"/>
        </a:p>
      </dgm:t>
    </dgm:pt>
    <dgm:pt modelId="{21A8E209-70A1-49D2-9E78-664F4D311325}" type="pres">
      <dgm:prSet presAssocID="{3D5D5EC7-05E0-4E77-A204-E3495D7DBD49}" presName="sibTrans" presStyleLbl="node1" presStyleIdx="3" presStyleCnt="4"/>
      <dgm:spPr/>
      <dgm:t>
        <a:bodyPr/>
        <a:lstStyle/>
        <a:p>
          <a:endParaRPr lang="fr-FR"/>
        </a:p>
      </dgm:t>
    </dgm:pt>
  </dgm:ptLst>
  <dgm:cxnLst>
    <dgm:cxn modelId="{490860BB-9983-4319-BC6E-5A6F193B6B97}" type="presOf" srcId="{99729439-0099-42E9-93B0-DDE2D0B691B5}" destId="{DF71E11E-6D2C-4C8E-A376-AD7B00C1D7DC}" srcOrd="0" destOrd="0" presId="urn:microsoft.com/office/officeart/2005/8/layout/cycle1"/>
    <dgm:cxn modelId="{3A11881B-EDA6-48C0-A0EA-2228305F802B}" type="presOf" srcId="{10B14515-696A-4FAD-B509-F1367536E388}" destId="{84276E85-1434-4036-BF96-78F27B34B386}" srcOrd="0" destOrd="0" presId="urn:microsoft.com/office/officeart/2005/8/layout/cycle1"/>
    <dgm:cxn modelId="{2A740D1F-6A36-4A0B-B485-D63118A2E087}" type="presOf" srcId="{24F415A7-1F06-4F70-B062-48D11D7FFFF0}" destId="{59E2A09F-6A8D-484C-A0B4-7FC81DE74453}" srcOrd="0" destOrd="0" presId="urn:microsoft.com/office/officeart/2005/8/layout/cycle1"/>
    <dgm:cxn modelId="{F892DD80-596F-4488-8E69-916B4FA3851B}" type="presOf" srcId="{1A5E19AD-C215-49F0-9E38-8D91B7A2F567}" destId="{B357F258-3F35-4ACB-AADC-BBBED79C7DFD}" srcOrd="0" destOrd="0" presId="urn:microsoft.com/office/officeart/2005/8/layout/cycle1"/>
    <dgm:cxn modelId="{697FF812-2F2E-4149-8494-0A149136E69E}" srcId="{802C26DF-2DEB-40E5-B0B5-208992FE42A7}" destId="{1A5E19AD-C215-49F0-9E38-8D91B7A2F567}" srcOrd="3" destOrd="0" parTransId="{39F5B42A-BCFC-4D12-9B81-7CFC0E609634}" sibTransId="{3D5D5EC7-05E0-4E77-A204-E3495D7DBD49}"/>
    <dgm:cxn modelId="{B1EA474C-3F55-40E2-8A18-158F65328E39}" srcId="{802C26DF-2DEB-40E5-B0B5-208992FE42A7}" destId="{24F415A7-1F06-4F70-B062-48D11D7FFFF0}" srcOrd="2" destOrd="0" parTransId="{A4156598-5173-458A-8F13-067AB8BD0CD6}" sibTransId="{37C68E51-64A2-4F02-AA37-255295D36B3F}"/>
    <dgm:cxn modelId="{0CB55318-E6DC-404C-ADBB-68FBA5BF8498}" type="presOf" srcId="{04CC4DF1-9EE9-4D07-AB7D-D4B0FFD7A2EA}" destId="{9489C995-7F89-4DC9-803C-CFF2F9FC19A8}" srcOrd="0" destOrd="0" presId="urn:microsoft.com/office/officeart/2005/8/layout/cycle1"/>
    <dgm:cxn modelId="{B63F7B5A-6653-464B-AAB4-382B0CECBFB1}" type="presOf" srcId="{AC4B012A-6FAB-4D8C-A078-69AF62413B0A}" destId="{F6AD1FA9-FF1C-4CBA-A1A3-670A165DFF70}" srcOrd="0" destOrd="0" presId="urn:microsoft.com/office/officeart/2005/8/layout/cycle1"/>
    <dgm:cxn modelId="{FBB0F437-3D78-43CD-821D-4B4109FC7D47}" srcId="{802C26DF-2DEB-40E5-B0B5-208992FE42A7}" destId="{99729439-0099-42E9-93B0-DDE2D0B691B5}" srcOrd="1" destOrd="0" parTransId="{9DB33843-98A9-4038-8DA9-E8C19FC22E3A}" sibTransId="{10B14515-696A-4FAD-B509-F1367536E388}"/>
    <dgm:cxn modelId="{410216F1-2CD3-4323-AA4E-C4B6BBF414BA}" type="presOf" srcId="{802C26DF-2DEB-40E5-B0B5-208992FE42A7}" destId="{9819FCEF-08D2-45F6-AF0E-33C8095C8E15}" srcOrd="0" destOrd="0" presId="urn:microsoft.com/office/officeart/2005/8/layout/cycle1"/>
    <dgm:cxn modelId="{9DCB6C34-19A4-4004-AAFA-80AE2E85497F}" srcId="{802C26DF-2DEB-40E5-B0B5-208992FE42A7}" destId="{AC4B012A-6FAB-4D8C-A078-69AF62413B0A}" srcOrd="0" destOrd="0" parTransId="{BF54EAD8-12E3-429F-BC73-23A438238582}" sibTransId="{04CC4DF1-9EE9-4D07-AB7D-D4B0FFD7A2EA}"/>
    <dgm:cxn modelId="{4924374A-6937-4C93-866A-4A0DBF2845CC}" type="presOf" srcId="{3D5D5EC7-05E0-4E77-A204-E3495D7DBD49}" destId="{21A8E209-70A1-49D2-9E78-664F4D311325}" srcOrd="0" destOrd="0" presId="urn:microsoft.com/office/officeart/2005/8/layout/cycle1"/>
    <dgm:cxn modelId="{B834596C-9B76-410C-B255-5BEABA5C7988}" type="presOf" srcId="{37C68E51-64A2-4F02-AA37-255295D36B3F}" destId="{0AC249FD-33EC-407C-B975-B9A4D4EAE7DC}" srcOrd="0" destOrd="0" presId="urn:microsoft.com/office/officeart/2005/8/layout/cycle1"/>
    <dgm:cxn modelId="{C023DDC9-D9EB-444B-A0F0-E95D2F04D938}" type="presParOf" srcId="{9819FCEF-08D2-45F6-AF0E-33C8095C8E15}" destId="{28533C09-238A-41AA-9666-D5F9983A820E}" srcOrd="0" destOrd="0" presId="urn:microsoft.com/office/officeart/2005/8/layout/cycle1"/>
    <dgm:cxn modelId="{5C1A9263-C564-44AC-AF9A-C679BD521822}" type="presParOf" srcId="{9819FCEF-08D2-45F6-AF0E-33C8095C8E15}" destId="{F6AD1FA9-FF1C-4CBA-A1A3-670A165DFF70}" srcOrd="1" destOrd="0" presId="urn:microsoft.com/office/officeart/2005/8/layout/cycle1"/>
    <dgm:cxn modelId="{9B32C43A-0283-49B6-A362-00F8D3E53A38}" type="presParOf" srcId="{9819FCEF-08D2-45F6-AF0E-33C8095C8E15}" destId="{9489C995-7F89-4DC9-803C-CFF2F9FC19A8}" srcOrd="2" destOrd="0" presId="urn:microsoft.com/office/officeart/2005/8/layout/cycle1"/>
    <dgm:cxn modelId="{614F23D3-FC51-4175-B437-4F01F141C819}" type="presParOf" srcId="{9819FCEF-08D2-45F6-AF0E-33C8095C8E15}" destId="{2359BEA0-6292-4BE4-B76A-4AFE22B4C8CF}" srcOrd="3" destOrd="0" presId="urn:microsoft.com/office/officeart/2005/8/layout/cycle1"/>
    <dgm:cxn modelId="{9A5E5E4E-A7A5-45C7-89F0-A0EEA475CBA5}" type="presParOf" srcId="{9819FCEF-08D2-45F6-AF0E-33C8095C8E15}" destId="{DF71E11E-6D2C-4C8E-A376-AD7B00C1D7DC}" srcOrd="4" destOrd="0" presId="urn:microsoft.com/office/officeart/2005/8/layout/cycle1"/>
    <dgm:cxn modelId="{170115BA-0C8F-4B8B-8701-75E203431D31}" type="presParOf" srcId="{9819FCEF-08D2-45F6-AF0E-33C8095C8E15}" destId="{84276E85-1434-4036-BF96-78F27B34B386}" srcOrd="5" destOrd="0" presId="urn:microsoft.com/office/officeart/2005/8/layout/cycle1"/>
    <dgm:cxn modelId="{BC51EF5D-9683-4531-8E28-CA0931637A36}" type="presParOf" srcId="{9819FCEF-08D2-45F6-AF0E-33C8095C8E15}" destId="{362C95A8-E75E-43CC-AD40-99E7E6D80A34}" srcOrd="6" destOrd="0" presId="urn:microsoft.com/office/officeart/2005/8/layout/cycle1"/>
    <dgm:cxn modelId="{98EFEB50-EC62-4E50-92EF-9E28B8529D39}" type="presParOf" srcId="{9819FCEF-08D2-45F6-AF0E-33C8095C8E15}" destId="{59E2A09F-6A8D-484C-A0B4-7FC81DE74453}" srcOrd="7" destOrd="0" presId="urn:microsoft.com/office/officeart/2005/8/layout/cycle1"/>
    <dgm:cxn modelId="{C89420A1-E01D-45C8-8A94-4CD3D4622202}" type="presParOf" srcId="{9819FCEF-08D2-45F6-AF0E-33C8095C8E15}" destId="{0AC249FD-33EC-407C-B975-B9A4D4EAE7DC}" srcOrd="8" destOrd="0" presId="urn:microsoft.com/office/officeart/2005/8/layout/cycle1"/>
    <dgm:cxn modelId="{2306D1FD-CF25-45B1-9B73-2BFA7B99EB12}" type="presParOf" srcId="{9819FCEF-08D2-45F6-AF0E-33C8095C8E15}" destId="{30B62C7C-04AC-4817-B0BA-DAB6C3DB1F2E}" srcOrd="9" destOrd="0" presId="urn:microsoft.com/office/officeart/2005/8/layout/cycle1"/>
    <dgm:cxn modelId="{260CD9A3-C319-4DB3-AD68-4FB263D636BD}" type="presParOf" srcId="{9819FCEF-08D2-45F6-AF0E-33C8095C8E15}" destId="{B357F258-3F35-4ACB-AADC-BBBED79C7DFD}" srcOrd="10" destOrd="0" presId="urn:microsoft.com/office/officeart/2005/8/layout/cycle1"/>
    <dgm:cxn modelId="{2D42B184-934F-42D7-B624-E66406649E77}" type="presParOf" srcId="{9819FCEF-08D2-45F6-AF0E-33C8095C8E15}" destId="{21A8E209-70A1-49D2-9E78-664F4D311325}" srcOrd="11"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C07FC89-788C-4B0C-A40E-E53A4F7E3093}" type="doc">
      <dgm:prSet loTypeId="urn:microsoft.com/office/officeart/2005/8/layout/cycle6" loCatId="cycle" qsTypeId="urn:microsoft.com/office/officeart/2005/8/quickstyle/simple1" qsCatId="simple" csTypeId="urn:microsoft.com/office/officeart/2005/8/colors/accent1_2" csCatId="accent1"/>
      <dgm:spPr/>
      <dgm:t>
        <a:bodyPr/>
        <a:lstStyle/>
        <a:p>
          <a:endParaRPr lang="en-US"/>
        </a:p>
      </dgm:t>
    </dgm:pt>
    <dgm:pt modelId="{58511D91-3215-4629-84A1-B95D4B3E4D01}">
      <dgm:prSet/>
      <dgm:spPr/>
      <dgm:t>
        <a:bodyPr/>
        <a:lstStyle/>
        <a:p>
          <a:r>
            <a:rPr lang="fr-FR"/>
            <a:t>Vue d’ensemble sur la situation</a:t>
          </a:r>
          <a:endParaRPr lang="en-US"/>
        </a:p>
      </dgm:t>
    </dgm:pt>
    <dgm:pt modelId="{20F87FC4-1744-429F-A6C0-810F275C9115}" type="parTrans" cxnId="{F7E5AF27-9F85-49BE-B178-CAE05A1A3186}">
      <dgm:prSet/>
      <dgm:spPr/>
      <dgm:t>
        <a:bodyPr/>
        <a:lstStyle/>
        <a:p>
          <a:endParaRPr lang="en-US"/>
        </a:p>
      </dgm:t>
    </dgm:pt>
    <dgm:pt modelId="{B8FDDC9B-82AE-4BF8-B206-2EB026F5C3E4}" type="sibTrans" cxnId="{F7E5AF27-9F85-49BE-B178-CAE05A1A3186}">
      <dgm:prSet/>
      <dgm:spPr/>
      <dgm:t>
        <a:bodyPr/>
        <a:lstStyle/>
        <a:p>
          <a:endParaRPr lang="en-US"/>
        </a:p>
      </dgm:t>
    </dgm:pt>
    <dgm:pt modelId="{F0B32536-BCC4-4964-867F-E9E6DC08F463}">
      <dgm:prSet/>
      <dgm:spPr/>
      <dgm:t>
        <a:bodyPr/>
        <a:lstStyle/>
        <a:p>
          <a:r>
            <a:rPr lang="fr-FR"/>
            <a:t>Stratégies qui ont du sens</a:t>
          </a:r>
          <a:endParaRPr lang="en-US"/>
        </a:p>
      </dgm:t>
    </dgm:pt>
    <dgm:pt modelId="{BB4D06CB-758C-4099-B415-A8A377D090F5}" type="parTrans" cxnId="{459A6764-D950-449A-94FF-CC9BDE9F4E5E}">
      <dgm:prSet/>
      <dgm:spPr/>
      <dgm:t>
        <a:bodyPr/>
        <a:lstStyle/>
        <a:p>
          <a:endParaRPr lang="en-US"/>
        </a:p>
      </dgm:t>
    </dgm:pt>
    <dgm:pt modelId="{A8623EB9-F32C-4BDA-AA74-4E8C2E11D214}" type="sibTrans" cxnId="{459A6764-D950-449A-94FF-CC9BDE9F4E5E}">
      <dgm:prSet/>
      <dgm:spPr/>
      <dgm:t>
        <a:bodyPr/>
        <a:lstStyle/>
        <a:p>
          <a:endParaRPr lang="en-US"/>
        </a:p>
      </dgm:t>
    </dgm:pt>
    <dgm:pt modelId="{5265E1ED-321B-4D44-BDF4-E4ECC71AFEFD}" type="pres">
      <dgm:prSet presAssocID="{7C07FC89-788C-4B0C-A40E-E53A4F7E3093}" presName="cycle" presStyleCnt="0">
        <dgm:presLayoutVars>
          <dgm:dir/>
          <dgm:resizeHandles val="exact"/>
        </dgm:presLayoutVars>
      </dgm:prSet>
      <dgm:spPr/>
      <dgm:t>
        <a:bodyPr/>
        <a:lstStyle/>
        <a:p>
          <a:endParaRPr lang="fr-FR"/>
        </a:p>
      </dgm:t>
    </dgm:pt>
    <dgm:pt modelId="{DC05E08E-EF90-4C1C-8E27-8A28116ABDE1}" type="pres">
      <dgm:prSet presAssocID="{58511D91-3215-4629-84A1-B95D4B3E4D01}" presName="node" presStyleLbl="node1" presStyleIdx="0" presStyleCnt="2">
        <dgm:presLayoutVars>
          <dgm:bulletEnabled val="1"/>
        </dgm:presLayoutVars>
      </dgm:prSet>
      <dgm:spPr/>
      <dgm:t>
        <a:bodyPr/>
        <a:lstStyle/>
        <a:p>
          <a:endParaRPr lang="fr-FR"/>
        </a:p>
      </dgm:t>
    </dgm:pt>
    <dgm:pt modelId="{BF9E37DA-7C31-4F06-8CA1-428371DD8AEE}" type="pres">
      <dgm:prSet presAssocID="{58511D91-3215-4629-84A1-B95D4B3E4D01}" presName="spNode" presStyleCnt="0"/>
      <dgm:spPr/>
    </dgm:pt>
    <dgm:pt modelId="{912525CC-4F4A-49F8-90B2-C9553A06BA33}" type="pres">
      <dgm:prSet presAssocID="{B8FDDC9B-82AE-4BF8-B206-2EB026F5C3E4}" presName="sibTrans" presStyleLbl="sibTrans1D1" presStyleIdx="0" presStyleCnt="2"/>
      <dgm:spPr/>
      <dgm:t>
        <a:bodyPr/>
        <a:lstStyle/>
        <a:p>
          <a:endParaRPr lang="fr-FR"/>
        </a:p>
      </dgm:t>
    </dgm:pt>
    <dgm:pt modelId="{BEE0BC11-825F-4098-B073-92EB7BB30C97}" type="pres">
      <dgm:prSet presAssocID="{F0B32536-BCC4-4964-867F-E9E6DC08F463}" presName="node" presStyleLbl="node1" presStyleIdx="1" presStyleCnt="2">
        <dgm:presLayoutVars>
          <dgm:bulletEnabled val="1"/>
        </dgm:presLayoutVars>
      </dgm:prSet>
      <dgm:spPr/>
      <dgm:t>
        <a:bodyPr/>
        <a:lstStyle/>
        <a:p>
          <a:endParaRPr lang="fr-FR"/>
        </a:p>
      </dgm:t>
    </dgm:pt>
    <dgm:pt modelId="{94562043-AE73-4C0E-B154-97B973C4A415}" type="pres">
      <dgm:prSet presAssocID="{F0B32536-BCC4-4964-867F-E9E6DC08F463}" presName="spNode" presStyleCnt="0"/>
      <dgm:spPr/>
    </dgm:pt>
    <dgm:pt modelId="{4D0FAE06-1953-4F52-A3A3-BDFFC6BE5445}" type="pres">
      <dgm:prSet presAssocID="{A8623EB9-F32C-4BDA-AA74-4E8C2E11D214}" presName="sibTrans" presStyleLbl="sibTrans1D1" presStyleIdx="1" presStyleCnt="2"/>
      <dgm:spPr/>
      <dgm:t>
        <a:bodyPr/>
        <a:lstStyle/>
        <a:p>
          <a:endParaRPr lang="fr-FR"/>
        </a:p>
      </dgm:t>
    </dgm:pt>
  </dgm:ptLst>
  <dgm:cxnLst>
    <dgm:cxn modelId="{459A6764-D950-449A-94FF-CC9BDE9F4E5E}" srcId="{7C07FC89-788C-4B0C-A40E-E53A4F7E3093}" destId="{F0B32536-BCC4-4964-867F-E9E6DC08F463}" srcOrd="1" destOrd="0" parTransId="{BB4D06CB-758C-4099-B415-A8A377D090F5}" sibTransId="{A8623EB9-F32C-4BDA-AA74-4E8C2E11D214}"/>
    <dgm:cxn modelId="{2ED0D603-7CFC-4E4B-A59E-B7E764604DB4}" type="presOf" srcId="{58511D91-3215-4629-84A1-B95D4B3E4D01}" destId="{DC05E08E-EF90-4C1C-8E27-8A28116ABDE1}" srcOrd="0" destOrd="0" presId="urn:microsoft.com/office/officeart/2005/8/layout/cycle6"/>
    <dgm:cxn modelId="{45F02F43-443E-4F63-BFC6-2772E29D34D3}" type="presOf" srcId="{B8FDDC9B-82AE-4BF8-B206-2EB026F5C3E4}" destId="{912525CC-4F4A-49F8-90B2-C9553A06BA33}" srcOrd="0" destOrd="0" presId="urn:microsoft.com/office/officeart/2005/8/layout/cycle6"/>
    <dgm:cxn modelId="{325BF0B2-9EE4-419C-A82F-F9421F629806}" type="presOf" srcId="{7C07FC89-788C-4B0C-A40E-E53A4F7E3093}" destId="{5265E1ED-321B-4D44-BDF4-E4ECC71AFEFD}" srcOrd="0" destOrd="0" presId="urn:microsoft.com/office/officeart/2005/8/layout/cycle6"/>
    <dgm:cxn modelId="{12890D9E-6CAD-44DD-937C-56D4B1082F79}" type="presOf" srcId="{A8623EB9-F32C-4BDA-AA74-4E8C2E11D214}" destId="{4D0FAE06-1953-4F52-A3A3-BDFFC6BE5445}" srcOrd="0" destOrd="0" presId="urn:microsoft.com/office/officeart/2005/8/layout/cycle6"/>
    <dgm:cxn modelId="{4DA6BAFC-993D-4555-914F-F61FEE60328F}" type="presOf" srcId="{F0B32536-BCC4-4964-867F-E9E6DC08F463}" destId="{BEE0BC11-825F-4098-B073-92EB7BB30C97}" srcOrd="0" destOrd="0" presId="urn:microsoft.com/office/officeart/2005/8/layout/cycle6"/>
    <dgm:cxn modelId="{F7E5AF27-9F85-49BE-B178-CAE05A1A3186}" srcId="{7C07FC89-788C-4B0C-A40E-E53A4F7E3093}" destId="{58511D91-3215-4629-84A1-B95D4B3E4D01}" srcOrd="0" destOrd="0" parTransId="{20F87FC4-1744-429F-A6C0-810F275C9115}" sibTransId="{B8FDDC9B-82AE-4BF8-B206-2EB026F5C3E4}"/>
    <dgm:cxn modelId="{F1046B9F-0C95-40F6-9F2F-C6ADE8FDA4F5}" type="presParOf" srcId="{5265E1ED-321B-4D44-BDF4-E4ECC71AFEFD}" destId="{DC05E08E-EF90-4C1C-8E27-8A28116ABDE1}" srcOrd="0" destOrd="0" presId="urn:microsoft.com/office/officeart/2005/8/layout/cycle6"/>
    <dgm:cxn modelId="{0DD3D917-F64A-4402-8B0A-2990002E5B0A}" type="presParOf" srcId="{5265E1ED-321B-4D44-BDF4-E4ECC71AFEFD}" destId="{BF9E37DA-7C31-4F06-8CA1-428371DD8AEE}" srcOrd="1" destOrd="0" presId="urn:microsoft.com/office/officeart/2005/8/layout/cycle6"/>
    <dgm:cxn modelId="{9F8A021C-32F0-4C55-B5D5-C85244371D76}" type="presParOf" srcId="{5265E1ED-321B-4D44-BDF4-E4ECC71AFEFD}" destId="{912525CC-4F4A-49F8-90B2-C9553A06BA33}" srcOrd="2" destOrd="0" presId="urn:microsoft.com/office/officeart/2005/8/layout/cycle6"/>
    <dgm:cxn modelId="{AD9EFB03-0AEE-4129-AE33-8D79589B0CA3}" type="presParOf" srcId="{5265E1ED-321B-4D44-BDF4-E4ECC71AFEFD}" destId="{BEE0BC11-825F-4098-B073-92EB7BB30C97}" srcOrd="3" destOrd="0" presId="urn:microsoft.com/office/officeart/2005/8/layout/cycle6"/>
    <dgm:cxn modelId="{30D3C8C2-AEF3-4F7B-A547-EE95AFF41A0B}" type="presParOf" srcId="{5265E1ED-321B-4D44-BDF4-E4ECC71AFEFD}" destId="{94562043-AE73-4C0E-B154-97B973C4A415}" srcOrd="4" destOrd="0" presId="urn:microsoft.com/office/officeart/2005/8/layout/cycle6"/>
    <dgm:cxn modelId="{46D45965-92C3-413F-A331-88E134F4DC7C}" type="presParOf" srcId="{5265E1ED-321B-4D44-BDF4-E4ECC71AFEFD}" destId="{4D0FAE06-1953-4F52-A3A3-BDFFC6BE5445}" srcOrd="5"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54966DA-0354-4BA1-9CE6-C4C94A58EB21}" type="doc">
      <dgm:prSet loTypeId="urn:microsoft.com/office/officeart/2005/8/layout/vList2" loCatId="list" qsTypeId="urn:microsoft.com/office/officeart/2005/8/quickstyle/simple1" qsCatId="simple" csTypeId="urn:microsoft.com/office/officeart/2005/8/colors/accent1_3" csCatId="accent1" phldr="1"/>
      <dgm:spPr/>
      <dgm:t>
        <a:bodyPr/>
        <a:lstStyle/>
        <a:p>
          <a:endParaRPr lang="en-US"/>
        </a:p>
      </dgm:t>
    </dgm:pt>
    <dgm:pt modelId="{2EA08FF9-3172-4658-9BFB-4882E0327067}">
      <dgm:prSet/>
      <dgm:spPr/>
      <dgm:t>
        <a:bodyPr/>
        <a:lstStyle/>
        <a:p>
          <a:r>
            <a:rPr lang="fr-FR" dirty="0"/>
            <a:t>Expliquer l’état dans lequel se trouve la personne, son inquiétude et sa préoccupation</a:t>
          </a:r>
          <a:endParaRPr lang="en-US" dirty="0"/>
        </a:p>
      </dgm:t>
    </dgm:pt>
    <dgm:pt modelId="{CA77AA62-7859-42C1-96D9-364833686ADD}" type="parTrans" cxnId="{52FA24FB-6EF1-476B-9765-115199747620}">
      <dgm:prSet/>
      <dgm:spPr/>
      <dgm:t>
        <a:bodyPr/>
        <a:lstStyle/>
        <a:p>
          <a:endParaRPr lang="en-US"/>
        </a:p>
      </dgm:t>
    </dgm:pt>
    <dgm:pt modelId="{41A0A70C-F9BF-404E-8FED-DFCD8F468AD7}" type="sibTrans" cxnId="{52FA24FB-6EF1-476B-9765-115199747620}">
      <dgm:prSet/>
      <dgm:spPr/>
      <dgm:t>
        <a:bodyPr/>
        <a:lstStyle/>
        <a:p>
          <a:endParaRPr lang="en-US"/>
        </a:p>
      </dgm:t>
    </dgm:pt>
    <dgm:pt modelId="{4D329A4A-7CFF-41E0-8886-ED74B39E56C8}">
      <dgm:prSet/>
      <dgm:spPr/>
      <dgm:t>
        <a:bodyPr/>
        <a:lstStyle/>
        <a:p>
          <a:r>
            <a:rPr lang="fr-BE" dirty="0"/>
            <a:t>Créancier comprend mieux l’impact des procédures sur les personnes</a:t>
          </a:r>
          <a:endParaRPr lang="en-US" dirty="0"/>
        </a:p>
      </dgm:t>
    </dgm:pt>
    <dgm:pt modelId="{3B61AE15-81CC-4173-B89D-51493696D05D}" type="parTrans" cxnId="{FAF34F0B-5BE0-46A9-AA5A-47C2A31DCFCF}">
      <dgm:prSet/>
      <dgm:spPr/>
      <dgm:t>
        <a:bodyPr/>
        <a:lstStyle/>
        <a:p>
          <a:endParaRPr lang="en-US"/>
        </a:p>
      </dgm:t>
    </dgm:pt>
    <dgm:pt modelId="{BBDFAB94-6781-4494-AD8A-B13304B86B59}" type="sibTrans" cxnId="{FAF34F0B-5BE0-46A9-AA5A-47C2A31DCFCF}">
      <dgm:prSet/>
      <dgm:spPr/>
      <dgm:t>
        <a:bodyPr/>
        <a:lstStyle/>
        <a:p>
          <a:endParaRPr lang="en-US"/>
        </a:p>
      </dgm:t>
    </dgm:pt>
    <dgm:pt modelId="{DAF6994D-CFC9-4FF1-A974-F64CBBCC1713}" type="pres">
      <dgm:prSet presAssocID="{E54966DA-0354-4BA1-9CE6-C4C94A58EB21}" presName="linear" presStyleCnt="0">
        <dgm:presLayoutVars>
          <dgm:animLvl val="lvl"/>
          <dgm:resizeHandles val="exact"/>
        </dgm:presLayoutVars>
      </dgm:prSet>
      <dgm:spPr/>
      <dgm:t>
        <a:bodyPr/>
        <a:lstStyle/>
        <a:p>
          <a:endParaRPr lang="fr-FR"/>
        </a:p>
      </dgm:t>
    </dgm:pt>
    <dgm:pt modelId="{90A384F3-8930-42EF-9619-762C8D757AC5}" type="pres">
      <dgm:prSet presAssocID="{2EA08FF9-3172-4658-9BFB-4882E0327067}" presName="parentText" presStyleLbl="node1" presStyleIdx="0" presStyleCnt="2">
        <dgm:presLayoutVars>
          <dgm:chMax val="0"/>
          <dgm:bulletEnabled val="1"/>
        </dgm:presLayoutVars>
      </dgm:prSet>
      <dgm:spPr/>
      <dgm:t>
        <a:bodyPr/>
        <a:lstStyle/>
        <a:p>
          <a:endParaRPr lang="fr-FR"/>
        </a:p>
      </dgm:t>
    </dgm:pt>
    <dgm:pt modelId="{F804D9F0-848B-40A7-91D2-000034BB55E0}" type="pres">
      <dgm:prSet presAssocID="{41A0A70C-F9BF-404E-8FED-DFCD8F468AD7}" presName="spacer" presStyleCnt="0"/>
      <dgm:spPr/>
    </dgm:pt>
    <dgm:pt modelId="{97110225-B015-46CA-9713-8A5C8951FD2E}" type="pres">
      <dgm:prSet presAssocID="{4D329A4A-7CFF-41E0-8886-ED74B39E56C8}" presName="parentText" presStyleLbl="node1" presStyleIdx="1" presStyleCnt="2">
        <dgm:presLayoutVars>
          <dgm:chMax val="0"/>
          <dgm:bulletEnabled val="1"/>
        </dgm:presLayoutVars>
      </dgm:prSet>
      <dgm:spPr/>
      <dgm:t>
        <a:bodyPr/>
        <a:lstStyle/>
        <a:p>
          <a:endParaRPr lang="fr-FR"/>
        </a:p>
      </dgm:t>
    </dgm:pt>
  </dgm:ptLst>
  <dgm:cxnLst>
    <dgm:cxn modelId="{82A3535F-8421-464B-A91A-AF7FE5424660}" type="presOf" srcId="{4D329A4A-7CFF-41E0-8886-ED74B39E56C8}" destId="{97110225-B015-46CA-9713-8A5C8951FD2E}" srcOrd="0" destOrd="0" presId="urn:microsoft.com/office/officeart/2005/8/layout/vList2"/>
    <dgm:cxn modelId="{52FA24FB-6EF1-476B-9765-115199747620}" srcId="{E54966DA-0354-4BA1-9CE6-C4C94A58EB21}" destId="{2EA08FF9-3172-4658-9BFB-4882E0327067}" srcOrd="0" destOrd="0" parTransId="{CA77AA62-7859-42C1-96D9-364833686ADD}" sibTransId="{41A0A70C-F9BF-404E-8FED-DFCD8F468AD7}"/>
    <dgm:cxn modelId="{AB9DE00A-F243-4F06-B39B-FB0C841B5D53}" type="presOf" srcId="{E54966DA-0354-4BA1-9CE6-C4C94A58EB21}" destId="{DAF6994D-CFC9-4FF1-A974-F64CBBCC1713}" srcOrd="0" destOrd="0" presId="urn:microsoft.com/office/officeart/2005/8/layout/vList2"/>
    <dgm:cxn modelId="{FAF34F0B-5BE0-46A9-AA5A-47C2A31DCFCF}" srcId="{E54966DA-0354-4BA1-9CE6-C4C94A58EB21}" destId="{4D329A4A-7CFF-41E0-8886-ED74B39E56C8}" srcOrd="1" destOrd="0" parTransId="{3B61AE15-81CC-4173-B89D-51493696D05D}" sibTransId="{BBDFAB94-6781-4494-AD8A-B13304B86B59}"/>
    <dgm:cxn modelId="{728BB485-4202-4513-8BEE-D4D6E24014B6}" type="presOf" srcId="{2EA08FF9-3172-4658-9BFB-4882E0327067}" destId="{90A384F3-8930-42EF-9619-762C8D757AC5}" srcOrd="0" destOrd="0" presId="urn:microsoft.com/office/officeart/2005/8/layout/vList2"/>
    <dgm:cxn modelId="{35AAB929-1403-43EB-B5CD-AD635772E793}" type="presParOf" srcId="{DAF6994D-CFC9-4FF1-A974-F64CBBCC1713}" destId="{90A384F3-8930-42EF-9619-762C8D757AC5}" srcOrd="0" destOrd="0" presId="urn:microsoft.com/office/officeart/2005/8/layout/vList2"/>
    <dgm:cxn modelId="{BB72987D-4904-44E8-AFA2-B9F903097103}" type="presParOf" srcId="{DAF6994D-CFC9-4FF1-A974-F64CBBCC1713}" destId="{F804D9F0-848B-40A7-91D2-000034BB55E0}" srcOrd="1" destOrd="0" presId="urn:microsoft.com/office/officeart/2005/8/layout/vList2"/>
    <dgm:cxn modelId="{C3AE902D-87ED-44D7-B3DD-C5152AB1D9A1}" type="presParOf" srcId="{DAF6994D-CFC9-4FF1-A974-F64CBBCC1713}" destId="{97110225-B015-46CA-9713-8A5C8951FD2E}"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34C7CFE-D3E9-44BF-9DE6-B46D59ED3510}"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31D29512-1EFF-4A17-B8D3-3D9F70C585BB}">
      <dgm:prSet/>
      <dgm:spPr/>
      <dgm:t>
        <a:bodyPr/>
        <a:lstStyle/>
        <a:p>
          <a:r>
            <a:rPr lang="fr-FR"/>
            <a:t>Expliqué (par téléphone) que :</a:t>
          </a:r>
          <a:endParaRPr lang="en-US"/>
        </a:p>
      </dgm:t>
    </dgm:pt>
    <dgm:pt modelId="{F40CF75A-3A45-4223-9F3A-5C39B9DF065C}" type="parTrans" cxnId="{FFE2BD6A-9D1A-4251-8C09-2F80BBF6B8C7}">
      <dgm:prSet/>
      <dgm:spPr/>
      <dgm:t>
        <a:bodyPr/>
        <a:lstStyle/>
        <a:p>
          <a:endParaRPr lang="en-US"/>
        </a:p>
      </dgm:t>
    </dgm:pt>
    <dgm:pt modelId="{359C62B0-BDEE-442B-8949-965A74DF5B93}" type="sibTrans" cxnId="{FFE2BD6A-9D1A-4251-8C09-2F80BBF6B8C7}">
      <dgm:prSet/>
      <dgm:spPr/>
      <dgm:t>
        <a:bodyPr/>
        <a:lstStyle/>
        <a:p>
          <a:endParaRPr lang="en-US"/>
        </a:p>
      </dgm:t>
    </dgm:pt>
    <dgm:pt modelId="{7D700C04-B2E0-4FCF-9891-ADDD4D4DEDD1}">
      <dgm:prSet/>
      <dgm:spPr/>
      <dgm:t>
        <a:bodyPr/>
        <a:lstStyle/>
        <a:p>
          <a:r>
            <a:rPr lang="fr-FR"/>
            <a:t>Le RCD n’était pas adapté (nature dette: allocation indûment perçues)</a:t>
          </a:r>
          <a:endParaRPr lang="en-US"/>
        </a:p>
      </dgm:t>
    </dgm:pt>
    <dgm:pt modelId="{A789A5FC-DD4B-4CAA-BD24-8F20531A36D8}" type="parTrans" cxnId="{812E37F5-4B79-4A95-A8A9-D5C3DEADB535}">
      <dgm:prSet/>
      <dgm:spPr/>
      <dgm:t>
        <a:bodyPr/>
        <a:lstStyle/>
        <a:p>
          <a:endParaRPr lang="en-US"/>
        </a:p>
      </dgm:t>
    </dgm:pt>
    <dgm:pt modelId="{92BD9D49-D6A9-4513-9D57-AE63211B4506}" type="sibTrans" cxnId="{812E37F5-4B79-4A95-A8A9-D5C3DEADB535}">
      <dgm:prSet/>
      <dgm:spPr/>
      <dgm:t>
        <a:bodyPr/>
        <a:lstStyle/>
        <a:p>
          <a:endParaRPr lang="en-US"/>
        </a:p>
      </dgm:t>
    </dgm:pt>
    <dgm:pt modelId="{D22C4FD5-79CD-4144-B0A1-C31919AEB300}">
      <dgm:prSet/>
      <dgm:spPr/>
      <dgm:t>
        <a:bodyPr/>
        <a:lstStyle/>
        <a:p>
          <a:r>
            <a:rPr lang="fr-FR" dirty="0"/>
            <a:t>Le RAD pas envisageable car dettes hors SPFF</a:t>
          </a:r>
          <a:endParaRPr lang="en-US" dirty="0"/>
        </a:p>
      </dgm:t>
    </dgm:pt>
    <dgm:pt modelId="{BA0C656D-A2E8-4B60-A96B-A0870032415E}" type="parTrans" cxnId="{DD1C6B42-A9E5-4EFF-BB8A-998C746EF4C4}">
      <dgm:prSet/>
      <dgm:spPr/>
      <dgm:t>
        <a:bodyPr/>
        <a:lstStyle/>
        <a:p>
          <a:endParaRPr lang="en-US"/>
        </a:p>
      </dgm:t>
    </dgm:pt>
    <dgm:pt modelId="{2FE462CF-8803-4F21-9256-E8E32EE07057}" type="sibTrans" cxnId="{DD1C6B42-A9E5-4EFF-BB8A-998C746EF4C4}">
      <dgm:prSet/>
      <dgm:spPr/>
      <dgm:t>
        <a:bodyPr/>
        <a:lstStyle/>
        <a:p>
          <a:endParaRPr lang="en-US"/>
        </a:p>
      </dgm:t>
    </dgm:pt>
    <dgm:pt modelId="{575451A9-7961-40BA-8B36-065995952EBD}">
      <dgm:prSet/>
      <dgm:spPr/>
      <dgm:t>
        <a:bodyPr/>
        <a:lstStyle/>
        <a:p>
          <a:r>
            <a:rPr lang="fr-FR"/>
            <a:t>Saisie inappropriée car revenu protégé</a:t>
          </a:r>
          <a:endParaRPr lang="en-US"/>
        </a:p>
      </dgm:t>
    </dgm:pt>
    <dgm:pt modelId="{A0E1C7EB-5A00-498C-9AD9-FB24AA51B220}" type="parTrans" cxnId="{7256E56C-D685-43F0-B9E3-0BA32BAEDD0C}">
      <dgm:prSet/>
      <dgm:spPr/>
      <dgm:t>
        <a:bodyPr/>
        <a:lstStyle/>
        <a:p>
          <a:endParaRPr lang="en-US"/>
        </a:p>
      </dgm:t>
    </dgm:pt>
    <dgm:pt modelId="{0DDD89B0-B77E-4C8A-88E0-294B996C12B9}" type="sibTrans" cxnId="{7256E56C-D685-43F0-B9E3-0BA32BAEDD0C}">
      <dgm:prSet/>
      <dgm:spPr/>
      <dgm:t>
        <a:bodyPr/>
        <a:lstStyle/>
        <a:p>
          <a:endParaRPr lang="en-US"/>
        </a:p>
      </dgm:t>
    </dgm:pt>
    <dgm:pt modelId="{8BF89DE1-CB5F-4940-BD81-71A30673E8DD}">
      <dgm:prSet/>
      <dgm:spPr/>
      <dgm:t>
        <a:bodyPr/>
        <a:lstStyle/>
        <a:p>
          <a:r>
            <a:rPr lang="fr-BE" dirty="0"/>
            <a:t>Soit un pp de 20€/mois, soit rien</a:t>
          </a:r>
          <a:endParaRPr lang="en-US" dirty="0"/>
        </a:p>
      </dgm:t>
    </dgm:pt>
    <dgm:pt modelId="{6602BC48-306E-4142-BED8-5F15102CEEC6}" type="parTrans" cxnId="{8FF3E30C-0B51-4FAB-A6DF-32CD1BBE6989}">
      <dgm:prSet/>
      <dgm:spPr/>
      <dgm:t>
        <a:bodyPr/>
        <a:lstStyle/>
        <a:p>
          <a:endParaRPr lang="en-US"/>
        </a:p>
      </dgm:t>
    </dgm:pt>
    <dgm:pt modelId="{8CC0FDCE-C684-4722-90F1-38C3331E82A4}" type="sibTrans" cxnId="{8FF3E30C-0B51-4FAB-A6DF-32CD1BBE6989}">
      <dgm:prSet/>
      <dgm:spPr/>
      <dgm:t>
        <a:bodyPr/>
        <a:lstStyle/>
        <a:p>
          <a:endParaRPr lang="en-US"/>
        </a:p>
      </dgm:t>
    </dgm:pt>
    <dgm:pt modelId="{230D08D8-21AC-4403-9FD1-6D1AE7929117}" type="pres">
      <dgm:prSet presAssocID="{F34C7CFE-D3E9-44BF-9DE6-B46D59ED3510}" presName="Name0" presStyleCnt="0">
        <dgm:presLayoutVars>
          <dgm:dir/>
          <dgm:animLvl val="lvl"/>
          <dgm:resizeHandles val="exact"/>
        </dgm:presLayoutVars>
      </dgm:prSet>
      <dgm:spPr/>
      <dgm:t>
        <a:bodyPr/>
        <a:lstStyle/>
        <a:p>
          <a:endParaRPr lang="fr-FR"/>
        </a:p>
      </dgm:t>
    </dgm:pt>
    <dgm:pt modelId="{99FBB5B4-3093-4B4F-A42F-391049FBEF25}" type="pres">
      <dgm:prSet presAssocID="{8BF89DE1-CB5F-4940-BD81-71A30673E8DD}" presName="boxAndChildren" presStyleCnt="0"/>
      <dgm:spPr/>
    </dgm:pt>
    <dgm:pt modelId="{BD4165C8-507A-4387-BE7A-B50CD34A7ECD}" type="pres">
      <dgm:prSet presAssocID="{8BF89DE1-CB5F-4940-BD81-71A30673E8DD}" presName="parentTextBox" presStyleLbl="node1" presStyleIdx="0" presStyleCnt="2"/>
      <dgm:spPr/>
      <dgm:t>
        <a:bodyPr/>
        <a:lstStyle/>
        <a:p>
          <a:endParaRPr lang="fr-FR"/>
        </a:p>
      </dgm:t>
    </dgm:pt>
    <dgm:pt modelId="{518909A8-17E6-4922-8157-877184412728}" type="pres">
      <dgm:prSet presAssocID="{359C62B0-BDEE-442B-8949-965A74DF5B93}" presName="sp" presStyleCnt="0"/>
      <dgm:spPr/>
    </dgm:pt>
    <dgm:pt modelId="{793AADB2-BD18-4D9C-BCA6-0E7A74CF5B9A}" type="pres">
      <dgm:prSet presAssocID="{31D29512-1EFF-4A17-B8D3-3D9F70C585BB}" presName="arrowAndChildren" presStyleCnt="0"/>
      <dgm:spPr/>
    </dgm:pt>
    <dgm:pt modelId="{FB5568DE-5166-4E08-BBDC-6E27E4E6776B}" type="pres">
      <dgm:prSet presAssocID="{31D29512-1EFF-4A17-B8D3-3D9F70C585BB}" presName="parentTextArrow" presStyleLbl="node1" presStyleIdx="0" presStyleCnt="2"/>
      <dgm:spPr/>
      <dgm:t>
        <a:bodyPr/>
        <a:lstStyle/>
        <a:p>
          <a:endParaRPr lang="fr-FR"/>
        </a:p>
      </dgm:t>
    </dgm:pt>
    <dgm:pt modelId="{4835C53F-AE6D-4AA4-8685-5A86FC0ACA04}" type="pres">
      <dgm:prSet presAssocID="{31D29512-1EFF-4A17-B8D3-3D9F70C585BB}" presName="arrow" presStyleLbl="node1" presStyleIdx="1" presStyleCnt="2"/>
      <dgm:spPr/>
      <dgm:t>
        <a:bodyPr/>
        <a:lstStyle/>
        <a:p>
          <a:endParaRPr lang="fr-FR"/>
        </a:p>
      </dgm:t>
    </dgm:pt>
    <dgm:pt modelId="{37FED898-4EAE-40F2-A6FE-D794E3C00DC6}" type="pres">
      <dgm:prSet presAssocID="{31D29512-1EFF-4A17-B8D3-3D9F70C585BB}" presName="descendantArrow" presStyleCnt="0"/>
      <dgm:spPr/>
    </dgm:pt>
    <dgm:pt modelId="{89588DF5-1CC6-411D-999E-EBBA37923AEF}" type="pres">
      <dgm:prSet presAssocID="{7D700C04-B2E0-4FCF-9891-ADDD4D4DEDD1}" presName="childTextArrow" presStyleLbl="fgAccFollowNode1" presStyleIdx="0" presStyleCnt="3">
        <dgm:presLayoutVars>
          <dgm:bulletEnabled val="1"/>
        </dgm:presLayoutVars>
      </dgm:prSet>
      <dgm:spPr/>
      <dgm:t>
        <a:bodyPr/>
        <a:lstStyle/>
        <a:p>
          <a:endParaRPr lang="fr-FR"/>
        </a:p>
      </dgm:t>
    </dgm:pt>
    <dgm:pt modelId="{C1D94489-FF78-4C48-8F08-C0F898D5A2FA}" type="pres">
      <dgm:prSet presAssocID="{D22C4FD5-79CD-4144-B0A1-C31919AEB300}" presName="childTextArrow" presStyleLbl="fgAccFollowNode1" presStyleIdx="1" presStyleCnt="3">
        <dgm:presLayoutVars>
          <dgm:bulletEnabled val="1"/>
        </dgm:presLayoutVars>
      </dgm:prSet>
      <dgm:spPr/>
      <dgm:t>
        <a:bodyPr/>
        <a:lstStyle/>
        <a:p>
          <a:endParaRPr lang="fr-FR"/>
        </a:p>
      </dgm:t>
    </dgm:pt>
    <dgm:pt modelId="{063ECFD5-009C-4F26-A588-A3088D823D00}" type="pres">
      <dgm:prSet presAssocID="{575451A9-7961-40BA-8B36-065995952EBD}" presName="childTextArrow" presStyleLbl="fgAccFollowNode1" presStyleIdx="2" presStyleCnt="3">
        <dgm:presLayoutVars>
          <dgm:bulletEnabled val="1"/>
        </dgm:presLayoutVars>
      </dgm:prSet>
      <dgm:spPr/>
      <dgm:t>
        <a:bodyPr/>
        <a:lstStyle/>
        <a:p>
          <a:endParaRPr lang="fr-FR"/>
        </a:p>
      </dgm:t>
    </dgm:pt>
  </dgm:ptLst>
  <dgm:cxnLst>
    <dgm:cxn modelId="{95732F8C-E725-4DE0-914F-CF825A712C52}" type="presOf" srcId="{F34C7CFE-D3E9-44BF-9DE6-B46D59ED3510}" destId="{230D08D8-21AC-4403-9FD1-6D1AE7929117}" srcOrd="0" destOrd="0" presId="urn:microsoft.com/office/officeart/2005/8/layout/process4"/>
    <dgm:cxn modelId="{DD1C6B42-A9E5-4EFF-BB8A-998C746EF4C4}" srcId="{31D29512-1EFF-4A17-B8D3-3D9F70C585BB}" destId="{D22C4FD5-79CD-4144-B0A1-C31919AEB300}" srcOrd="1" destOrd="0" parTransId="{BA0C656D-A2E8-4B60-A96B-A0870032415E}" sibTransId="{2FE462CF-8803-4F21-9256-E8E32EE07057}"/>
    <dgm:cxn modelId="{FFE2BD6A-9D1A-4251-8C09-2F80BBF6B8C7}" srcId="{F34C7CFE-D3E9-44BF-9DE6-B46D59ED3510}" destId="{31D29512-1EFF-4A17-B8D3-3D9F70C585BB}" srcOrd="0" destOrd="0" parTransId="{F40CF75A-3A45-4223-9F3A-5C39B9DF065C}" sibTransId="{359C62B0-BDEE-442B-8949-965A74DF5B93}"/>
    <dgm:cxn modelId="{812E37F5-4B79-4A95-A8A9-D5C3DEADB535}" srcId="{31D29512-1EFF-4A17-B8D3-3D9F70C585BB}" destId="{7D700C04-B2E0-4FCF-9891-ADDD4D4DEDD1}" srcOrd="0" destOrd="0" parTransId="{A789A5FC-DD4B-4CAA-BD24-8F20531A36D8}" sibTransId="{92BD9D49-D6A9-4513-9D57-AE63211B4506}"/>
    <dgm:cxn modelId="{B67D7631-E68D-4802-8726-52AB883E0A2B}" type="presOf" srcId="{31D29512-1EFF-4A17-B8D3-3D9F70C585BB}" destId="{FB5568DE-5166-4E08-BBDC-6E27E4E6776B}" srcOrd="0" destOrd="0" presId="urn:microsoft.com/office/officeart/2005/8/layout/process4"/>
    <dgm:cxn modelId="{46B36C57-F6D4-48E2-BF8F-FF7A4FDDF88A}" type="presOf" srcId="{7D700C04-B2E0-4FCF-9891-ADDD4D4DEDD1}" destId="{89588DF5-1CC6-411D-999E-EBBA37923AEF}" srcOrd="0" destOrd="0" presId="urn:microsoft.com/office/officeart/2005/8/layout/process4"/>
    <dgm:cxn modelId="{7256E56C-D685-43F0-B9E3-0BA32BAEDD0C}" srcId="{31D29512-1EFF-4A17-B8D3-3D9F70C585BB}" destId="{575451A9-7961-40BA-8B36-065995952EBD}" srcOrd="2" destOrd="0" parTransId="{A0E1C7EB-5A00-498C-9AD9-FB24AA51B220}" sibTransId="{0DDD89B0-B77E-4C8A-88E0-294B996C12B9}"/>
    <dgm:cxn modelId="{1D491A6A-6DEF-48E1-8764-BA65513F90CF}" type="presOf" srcId="{D22C4FD5-79CD-4144-B0A1-C31919AEB300}" destId="{C1D94489-FF78-4C48-8F08-C0F898D5A2FA}" srcOrd="0" destOrd="0" presId="urn:microsoft.com/office/officeart/2005/8/layout/process4"/>
    <dgm:cxn modelId="{8FF3E30C-0B51-4FAB-A6DF-32CD1BBE6989}" srcId="{F34C7CFE-D3E9-44BF-9DE6-B46D59ED3510}" destId="{8BF89DE1-CB5F-4940-BD81-71A30673E8DD}" srcOrd="1" destOrd="0" parTransId="{6602BC48-306E-4142-BED8-5F15102CEEC6}" sibTransId="{8CC0FDCE-C684-4722-90F1-38C3331E82A4}"/>
    <dgm:cxn modelId="{6CC4205C-AB82-44B7-A112-131423732A44}" type="presOf" srcId="{31D29512-1EFF-4A17-B8D3-3D9F70C585BB}" destId="{4835C53F-AE6D-4AA4-8685-5A86FC0ACA04}" srcOrd="1" destOrd="0" presId="urn:microsoft.com/office/officeart/2005/8/layout/process4"/>
    <dgm:cxn modelId="{0F44CC7C-FDE4-43D8-9253-7759F7012AF8}" type="presOf" srcId="{8BF89DE1-CB5F-4940-BD81-71A30673E8DD}" destId="{BD4165C8-507A-4387-BE7A-B50CD34A7ECD}" srcOrd="0" destOrd="0" presId="urn:microsoft.com/office/officeart/2005/8/layout/process4"/>
    <dgm:cxn modelId="{6DD9D932-577A-435D-8CC0-7DA795E039F8}" type="presOf" srcId="{575451A9-7961-40BA-8B36-065995952EBD}" destId="{063ECFD5-009C-4F26-A588-A3088D823D00}" srcOrd="0" destOrd="0" presId="urn:microsoft.com/office/officeart/2005/8/layout/process4"/>
    <dgm:cxn modelId="{4E5219E4-8A34-473F-9B34-7A69030B3B38}" type="presParOf" srcId="{230D08D8-21AC-4403-9FD1-6D1AE7929117}" destId="{99FBB5B4-3093-4B4F-A42F-391049FBEF25}" srcOrd="0" destOrd="0" presId="urn:microsoft.com/office/officeart/2005/8/layout/process4"/>
    <dgm:cxn modelId="{247A67E6-AB2F-4194-9B8D-CD80292197DF}" type="presParOf" srcId="{99FBB5B4-3093-4B4F-A42F-391049FBEF25}" destId="{BD4165C8-507A-4387-BE7A-B50CD34A7ECD}" srcOrd="0" destOrd="0" presId="urn:microsoft.com/office/officeart/2005/8/layout/process4"/>
    <dgm:cxn modelId="{9E3E4143-64DE-4E50-86CE-42C995958C17}" type="presParOf" srcId="{230D08D8-21AC-4403-9FD1-6D1AE7929117}" destId="{518909A8-17E6-4922-8157-877184412728}" srcOrd="1" destOrd="0" presId="urn:microsoft.com/office/officeart/2005/8/layout/process4"/>
    <dgm:cxn modelId="{AE61959D-8BE3-4C75-9511-4908292296E4}" type="presParOf" srcId="{230D08D8-21AC-4403-9FD1-6D1AE7929117}" destId="{793AADB2-BD18-4D9C-BCA6-0E7A74CF5B9A}" srcOrd="2" destOrd="0" presId="urn:microsoft.com/office/officeart/2005/8/layout/process4"/>
    <dgm:cxn modelId="{9F3CF7D6-BDFA-4B81-94EE-B606CAC64E8F}" type="presParOf" srcId="{793AADB2-BD18-4D9C-BCA6-0E7A74CF5B9A}" destId="{FB5568DE-5166-4E08-BBDC-6E27E4E6776B}" srcOrd="0" destOrd="0" presId="urn:microsoft.com/office/officeart/2005/8/layout/process4"/>
    <dgm:cxn modelId="{718DBA5F-5F7B-4025-A2E0-D7C7B480A83B}" type="presParOf" srcId="{793AADB2-BD18-4D9C-BCA6-0E7A74CF5B9A}" destId="{4835C53F-AE6D-4AA4-8685-5A86FC0ACA04}" srcOrd="1" destOrd="0" presId="urn:microsoft.com/office/officeart/2005/8/layout/process4"/>
    <dgm:cxn modelId="{FF3101CF-2FFB-42A0-9705-64CD0CF35683}" type="presParOf" srcId="{793AADB2-BD18-4D9C-BCA6-0E7A74CF5B9A}" destId="{37FED898-4EAE-40F2-A6FE-D794E3C00DC6}" srcOrd="2" destOrd="0" presId="urn:microsoft.com/office/officeart/2005/8/layout/process4"/>
    <dgm:cxn modelId="{06780604-A46F-449F-8B46-46398B20A083}" type="presParOf" srcId="{37FED898-4EAE-40F2-A6FE-D794E3C00DC6}" destId="{89588DF5-1CC6-411D-999E-EBBA37923AEF}" srcOrd="0" destOrd="0" presId="urn:microsoft.com/office/officeart/2005/8/layout/process4"/>
    <dgm:cxn modelId="{1B1DE1FC-3C51-47F1-96C9-999F31220030}" type="presParOf" srcId="{37FED898-4EAE-40F2-A6FE-D794E3C00DC6}" destId="{C1D94489-FF78-4C48-8F08-C0F898D5A2FA}" srcOrd="1" destOrd="0" presId="urn:microsoft.com/office/officeart/2005/8/layout/process4"/>
    <dgm:cxn modelId="{F18FB123-6A68-48E3-BD52-D7CFDE81C402}" type="presParOf" srcId="{37FED898-4EAE-40F2-A6FE-D794E3C00DC6}" destId="{063ECFD5-009C-4F26-A588-A3088D823D00}" srcOrd="2"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9C9BA3-783B-48BC-A525-4BFC6239F705}">
      <dsp:nvSpPr>
        <dsp:cNvPr id="0" name=""/>
        <dsp:cNvSpPr/>
      </dsp:nvSpPr>
      <dsp:spPr>
        <a:xfrm>
          <a:off x="0" y="25200"/>
          <a:ext cx="7315200" cy="6552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fr-FR" sz="2800" kern="1200" dirty="0"/>
            <a:t>1. Le budget</a:t>
          </a:r>
          <a:endParaRPr lang="en-US" sz="2800" kern="1200" dirty="0"/>
        </a:p>
      </dsp:txBody>
      <dsp:txXfrm>
        <a:off x="31984" y="57184"/>
        <a:ext cx="7251232" cy="591232"/>
      </dsp:txXfrm>
    </dsp:sp>
    <dsp:sp modelId="{D8C03A40-1EDD-4882-B1B8-0B27AD021B9C}">
      <dsp:nvSpPr>
        <dsp:cNvPr id="0" name=""/>
        <dsp:cNvSpPr/>
      </dsp:nvSpPr>
      <dsp:spPr>
        <a:xfrm>
          <a:off x="0" y="761040"/>
          <a:ext cx="7315200" cy="6552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fr-FR" sz="2800" kern="1200" dirty="0"/>
            <a:t>2. La régularité dans les paiements</a:t>
          </a:r>
          <a:endParaRPr lang="en-US" sz="2800" kern="1200" dirty="0"/>
        </a:p>
      </dsp:txBody>
      <dsp:txXfrm>
        <a:off x="31984" y="793024"/>
        <a:ext cx="7251232" cy="591232"/>
      </dsp:txXfrm>
    </dsp:sp>
    <dsp:sp modelId="{373E31DC-60B5-420F-AECA-D21952BB3F59}">
      <dsp:nvSpPr>
        <dsp:cNvPr id="0" name=""/>
        <dsp:cNvSpPr/>
      </dsp:nvSpPr>
      <dsp:spPr>
        <a:xfrm>
          <a:off x="0" y="1496880"/>
          <a:ext cx="7315200" cy="6552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fr-FR" sz="2800" kern="1200" dirty="0"/>
            <a:t>3. Relancer/être convainquant</a:t>
          </a:r>
          <a:endParaRPr lang="en-US" sz="2800" kern="1200" dirty="0"/>
        </a:p>
      </dsp:txBody>
      <dsp:txXfrm>
        <a:off x="31984" y="1528864"/>
        <a:ext cx="7251232" cy="591232"/>
      </dsp:txXfrm>
    </dsp:sp>
    <dsp:sp modelId="{09EE5FA9-7BF2-4C48-8DD5-83A1A4A7E2E4}">
      <dsp:nvSpPr>
        <dsp:cNvPr id="0" name=""/>
        <dsp:cNvSpPr/>
      </dsp:nvSpPr>
      <dsp:spPr>
        <a:xfrm>
          <a:off x="0" y="2232720"/>
          <a:ext cx="7315200" cy="6552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fr-FR" sz="2800" kern="1200" dirty="0"/>
            <a:t>4. La courtoisie</a:t>
          </a:r>
          <a:endParaRPr lang="en-US" sz="2800" kern="1200" dirty="0"/>
        </a:p>
      </dsp:txBody>
      <dsp:txXfrm>
        <a:off x="31984" y="2264704"/>
        <a:ext cx="7251232" cy="591232"/>
      </dsp:txXfrm>
    </dsp:sp>
    <dsp:sp modelId="{D0BE1A53-03B6-4B1B-BADF-245CC33A6AB9}">
      <dsp:nvSpPr>
        <dsp:cNvPr id="0" name=""/>
        <dsp:cNvSpPr/>
      </dsp:nvSpPr>
      <dsp:spPr>
        <a:xfrm>
          <a:off x="0" y="2968560"/>
          <a:ext cx="7315200" cy="6552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fr-FR" sz="2800" kern="1200" dirty="0"/>
            <a:t>5. SMD = Partenaire privilégié</a:t>
          </a:r>
          <a:endParaRPr lang="en-US" sz="2800" kern="1200" dirty="0"/>
        </a:p>
      </dsp:txBody>
      <dsp:txXfrm>
        <a:off x="31984" y="3000544"/>
        <a:ext cx="7251232" cy="591232"/>
      </dsp:txXfrm>
    </dsp:sp>
    <dsp:sp modelId="{9E54CDC5-8C87-40BB-B8CA-85B126679837}">
      <dsp:nvSpPr>
        <dsp:cNvPr id="0" name=""/>
        <dsp:cNvSpPr/>
      </dsp:nvSpPr>
      <dsp:spPr>
        <a:xfrm>
          <a:off x="0" y="3704400"/>
          <a:ext cx="7315200" cy="6552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fr-FR" sz="2800" kern="1200" dirty="0"/>
            <a:t>6. Les émotions</a:t>
          </a:r>
          <a:endParaRPr lang="en-US" sz="2800" kern="1200" dirty="0"/>
        </a:p>
      </dsp:txBody>
      <dsp:txXfrm>
        <a:off x="31984" y="3736384"/>
        <a:ext cx="7251232" cy="591232"/>
      </dsp:txXfrm>
    </dsp:sp>
    <dsp:sp modelId="{C67D85C3-1FC0-4F8F-9302-C403D56A6017}">
      <dsp:nvSpPr>
        <dsp:cNvPr id="0" name=""/>
        <dsp:cNvSpPr/>
      </dsp:nvSpPr>
      <dsp:spPr>
        <a:xfrm>
          <a:off x="0" y="4440240"/>
          <a:ext cx="7315200" cy="6552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fr-FR" sz="2800" kern="1200" dirty="0"/>
            <a:t>7. La maitrise de la procédure</a:t>
          </a:r>
          <a:endParaRPr lang="en-US" sz="2800" kern="1200" dirty="0"/>
        </a:p>
      </dsp:txBody>
      <dsp:txXfrm>
        <a:off x="31984" y="4472224"/>
        <a:ext cx="7251232" cy="5912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0420F8-9453-4C2C-97BF-BF957F855FFE}">
      <dsp:nvSpPr>
        <dsp:cNvPr id="0" name=""/>
        <dsp:cNvSpPr/>
      </dsp:nvSpPr>
      <dsp:spPr>
        <a:xfrm>
          <a:off x="0" y="1366751"/>
          <a:ext cx="7315200" cy="1377337"/>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7741" tIns="687324" rIns="567741" bIns="234696" numCol="1" spcCol="1270" anchor="t" anchorCtr="0">
          <a:noAutofit/>
        </a:bodyPr>
        <a:lstStyle/>
        <a:p>
          <a:pPr marL="285750" lvl="1" indent="-285750" algn="l" defTabSz="1466850">
            <a:lnSpc>
              <a:spcPct val="90000"/>
            </a:lnSpc>
            <a:spcBef>
              <a:spcPct val="0"/>
            </a:spcBef>
            <a:spcAft>
              <a:spcPct val="15000"/>
            </a:spcAft>
            <a:buChar char="••"/>
          </a:pPr>
          <a:r>
            <a:rPr lang="fr-FR" sz="3300" kern="1200" dirty="0"/>
            <a:t>Communiquer modifications</a:t>
          </a:r>
          <a:endParaRPr lang="en-US" sz="3300" kern="1200" dirty="0"/>
        </a:p>
      </dsp:txBody>
      <dsp:txXfrm>
        <a:off x="0" y="1366751"/>
        <a:ext cx="7315200" cy="1377337"/>
      </dsp:txXfrm>
    </dsp:sp>
    <dsp:sp modelId="{D15E233F-C671-4ED4-BE95-F9F0E5DFD3F3}">
      <dsp:nvSpPr>
        <dsp:cNvPr id="0" name=""/>
        <dsp:cNvSpPr/>
      </dsp:nvSpPr>
      <dsp:spPr>
        <a:xfrm>
          <a:off x="365760" y="879671"/>
          <a:ext cx="5120640" cy="97416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3548" tIns="0" rIns="193548" bIns="0" numCol="1" spcCol="1270" anchor="ctr" anchorCtr="0">
          <a:noAutofit/>
        </a:bodyPr>
        <a:lstStyle/>
        <a:p>
          <a:pPr lvl="0" algn="l" defTabSz="1466850">
            <a:lnSpc>
              <a:spcPct val="90000"/>
            </a:lnSpc>
            <a:spcBef>
              <a:spcPct val="0"/>
            </a:spcBef>
            <a:spcAft>
              <a:spcPct val="35000"/>
            </a:spcAft>
          </a:pPr>
          <a:r>
            <a:rPr lang="fr-FR" sz="3300" kern="1200"/>
            <a:t>Montant des revenus</a:t>
          </a:r>
          <a:endParaRPr lang="en-US" sz="3300" kern="1200"/>
        </a:p>
      </dsp:txBody>
      <dsp:txXfrm>
        <a:off x="413315" y="927226"/>
        <a:ext cx="5025530" cy="879050"/>
      </dsp:txXfrm>
    </dsp:sp>
    <dsp:sp modelId="{FA5A59C2-7407-4D54-90AB-3A03E3FA54FE}">
      <dsp:nvSpPr>
        <dsp:cNvPr id="0" name=""/>
        <dsp:cNvSpPr/>
      </dsp:nvSpPr>
      <dsp:spPr>
        <a:xfrm>
          <a:off x="0" y="3409368"/>
          <a:ext cx="7315200" cy="8316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882C02A-3748-4E49-AFB9-66743AF79268}">
      <dsp:nvSpPr>
        <dsp:cNvPr id="0" name=""/>
        <dsp:cNvSpPr/>
      </dsp:nvSpPr>
      <dsp:spPr>
        <a:xfrm>
          <a:off x="365760" y="2922288"/>
          <a:ext cx="5120640" cy="97416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3548" tIns="0" rIns="193548" bIns="0" numCol="1" spcCol="1270" anchor="ctr" anchorCtr="0">
          <a:noAutofit/>
        </a:bodyPr>
        <a:lstStyle/>
        <a:p>
          <a:pPr lvl="0" algn="l" defTabSz="1466850">
            <a:lnSpc>
              <a:spcPct val="90000"/>
            </a:lnSpc>
            <a:spcBef>
              <a:spcPct val="0"/>
            </a:spcBef>
            <a:spcAft>
              <a:spcPct val="35000"/>
            </a:spcAft>
          </a:pPr>
          <a:r>
            <a:rPr lang="fr-FR" sz="3300" kern="1200"/>
            <a:t>Montant total endettement + nombre créanciers</a:t>
          </a:r>
          <a:endParaRPr lang="en-US" sz="3300" kern="1200"/>
        </a:p>
      </dsp:txBody>
      <dsp:txXfrm>
        <a:off x="413315" y="2969843"/>
        <a:ext cx="5025530" cy="8790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351B51-FB76-4E55-A579-1F2D22107AB7}">
      <dsp:nvSpPr>
        <dsp:cNvPr id="0" name=""/>
        <dsp:cNvSpPr/>
      </dsp:nvSpPr>
      <dsp:spPr>
        <a:xfrm>
          <a:off x="0" y="0"/>
          <a:ext cx="6217920" cy="153619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l" defTabSz="1689100">
            <a:lnSpc>
              <a:spcPct val="90000"/>
            </a:lnSpc>
            <a:spcBef>
              <a:spcPct val="0"/>
            </a:spcBef>
            <a:spcAft>
              <a:spcPct val="35000"/>
            </a:spcAft>
          </a:pPr>
          <a:r>
            <a:rPr lang="fr-FR" sz="3800" kern="1200"/>
            <a:t>La personne a payé, malgré le refus du pp</a:t>
          </a:r>
          <a:endParaRPr lang="en-US" sz="3800" kern="1200"/>
        </a:p>
      </dsp:txBody>
      <dsp:txXfrm>
        <a:off x="44994" y="44994"/>
        <a:ext cx="4560248" cy="1446204"/>
      </dsp:txXfrm>
    </dsp:sp>
    <dsp:sp modelId="{44383A40-5897-4E71-BD20-35669E426CE4}">
      <dsp:nvSpPr>
        <dsp:cNvPr id="0" name=""/>
        <dsp:cNvSpPr/>
      </dsp:nvSpPr>
      <dsp:spPr>
        <a:xfrm>
          <a:off x="548639" y="1792224"/>
          <a:ext cx="6217920" cy="153619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l" defTabSz="1689100">
            <a:lnSpc>
              <a:spcPct val="90000"/>
            </a:lnSpc>
            <a:spcBef>
              <a:spcPct val="0"/>
            </a:spcBef>
            <a:spcAft>
              <a:spcPct val="35000"/>
            </a:spcAft>
          </a:pPr>
          <a:r>
            <a:rPr lang="fr-FR" sz="3800" kern="1200" dirty="0"/>
            <a:t>A toujours payé en temps et en heure</a:t>
          </a:r>
          <a:endParaRPr lang="en-US" sz="3800" kern="1200" dirty="0"/>
        </a:p>
      </dsp:txBody>
      <dsp:txXfrm>
        <a:off x="593633" y="1837218"/>
        <a:ext cx="4580767" cy="1446204"/>
      </dsp:txXfrm>
    </dsp:sp>
    <dsp:sp modelId="{2EF1C826-C26D-43AA-B363-66BF7D9C5AF9}">
      <dsp:nvSpPr>
        <dsp:cNvPr id="0" name=""/>
        <dsp:cNvSpPr/>
      </dsp:nvSpPr>
      <dsp:spPr>
        <a:xfrm>
          <a:off x="1097279" y="3584448"/>
          <a:ext cx="6217920" cy="153619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l" defTabSz="1689100">
            <a:lnSpc>
              <a:spcPct val="90000"/>
            </a:lnSpc>
            <a:spcBef>
              <a:spcPct val="0"/>
            </a:spcBef>
            <a:spcAft>
              <a:spcPct val="35000"/>
            </a:spcAft>
          </a:pPr>
          <a:r>
            <a:rPr lang="fr-FR" sz="3800" kern="1200" dirty="0"/>
            <a:t>Montrer bonne volonté et motivation</a:t>
          </a:r>
          <a:endParaRPr lang="en-US" sz="3800" kern="1200" dirty="0"/>
        </a:p>
      </dsp:txBody>
      <dsp:txXfrm>
        <a:off x="1142273" y="3629442"/>
        <a:ext cx="4580767" cy="1446204"/>
      </dsp:txXfrm>
    </dsp:sp>
    <dsp:sp modelId="{3C415FCD-9A51-40AC-9B54-413D8178152E}">
      <dsp:nvSpPr>
        <dsp:cNvPr id="0" name=""/>
        <dsp:cNvSpPr/>
      </dsp:nvSpPr>
      <dsp:spPr>
        <a:xfrm>
          <a:off x="5219395" y="1164945"/>
          <a:ext cx="998524" cy="998524"/>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5444063" y="1164945"/>
        <a:ext cx="549188" cy="751389"/>
      </dsp:txXfrm>
    </dsp:sp>
    <dsp:sp modelId="{FA704171-BBF7-4391-AD78-C4EF565F133B}">
      <dsp:nvSpPr>
        <dsp:cNvPr id="0" name=""/>
        <dsp:cNvSpPr/>
      </dsp:nvSpPr>
      <dsp:spPr>
        <a:xfrm>
          <a:off x="5768035" y="2946928"/>
          <a:ext cx="998524" cy="998524"/>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5992703" y="2946928"/>
        <a:ext cx="549188" cy="75138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C0952E-06D0-4704-97A7-E2B7ADFD3EFC}">
      <dsp:nvSpPr>
        <dsp:cNvPr id="0" name=""/>
        <dsp:cNvSpPr/>
      </dsp:nvSpPr>
      <dsp:spPr>
        <a:xfrm>
          <a:off x="0" y="711809"/>
          <a:ext cx="7315200" cy="87457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fr-FR" sz="2300" kern="1200"/>
            <a:t>Ne pas lâcher l’affaire</a:t>
          </a:r>
          <a:endParaRPr lang="en-US" sz="2300" kern="1200"/>
        </a:p>
      </dsp:txBody>
      <dsp:txXfrm>
        <a:off x="42693" y="754502"/>
        <a:ext cx="7229814" cy="789189"/>
      </dsp:txXfrm>
    </dsp:sp>
    <dsp:sp modelId="{43F1286A-F6AB-453A-8437-E7E8D1685CD3}">
      <dsp:nvSpPr>
        <dsp:cNvPr id="0" name=""/>
        <dsp:cNvSpPr/>
      </dsp:nvSpPr>
      <dsp:spPr>
        <a:xfrm>
          <a:off x="0" y="1652625"/>
          <a:ext cx="7315200" cy="87457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fr-FR" sz="2300" kern="1200" dirty="0"/>
            <a:t>Mettre en avant casquette professionnelle: démontrer que le pp est la seule manière pour récupérer un peu d’argent</a:t>
          </a:r>
          <a:endParaRPr lang="en-US" sz="2300" kern="1200" dirty="0"/>
        </a:p>
      </dsp:txBody>
      <dsp:txXfrm>
        <a:off x="42693" y="1695318"/>
        <a:ext cx="7229814" cy="789189"/>
      </dsp:txXfrm>
    </dsp:sp>
    <dsp:sp modelId="{6D806F53-8F7D-41E4-89E2-30CA6AAF19BC}">
      <dsp:nvSpPr>
        <dsp:cNvPr id="0" name=""/>
        <dsp:cNvSpPr/>
      </dsp:nvSpPr>
      <dsp:spPr>
        <a:xfrm>
          <a:off x="0" y="2593440"/>
          <a:ext cx="7315200" cy="87457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fr-FR" sz="2300" kern="1200"/>
            <a:t>Suivi: action/réaction</a:t>
          </a:r>
          <a:endParaRPr lang="en-US" sz="2300" kern="1200"/>
        </a:p>
      </dsp:txBody>
      <dsp:txXfrm>
        <a:off x="42693" y="2636133"/>
        <a:ext cx="7229814" cy="789189"/>
      </dsp:txXfrm>
    </dsp:sp>
    <dsp:sp modelId="{2CA88F17-B2DF-4991-B574-B63E16D6B908}">
      <dsp:nvSpPr>
        <dsp:cNvPr id="0" name=""/>
        <dsp:cNvSpPr/>
      </dsp:nvSpPr>
      <dsp:spPr>
        <a:xfrm>
          <a:off x="0" y="3534255"/>
          <a:ext cx="7315200" cy="87457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fr-FR" sz="2300" kern="1200"/>
            <a:t>Relancer régulièrement</a:t>
          </a:r>
          <a:endParaRPr lang="en-US" sz="2300" kern="1200"/>
        </a:p>
      </dsp:txBody>
      <dsp:txXfrm>
        <a:off x="42693" y="3576948"/>
        <a:ext cx="7229814" cy="78918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AD1FA9-FF1C-4CBA-A1A3-670A165DFF70}">
      <dsp:nvSpPr>
        <dsp:cNvPr id="0" name=""/>
        <dsp:cNvSpPr/>
      </dsp:nvSpPr>
      <dsp:spPr>
        <a:xfrm>
          <a:off x="4689577" y="130101"/>
          <a:ext cx="2061677" cy="2061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fr-FR" sz="2600" kern="1200"/>
            <a:t>Être courtois + remercier = être mieux entendu et mieux compris</a:t>
          </a:r>
          <a:endParaRPr lang="en-US" sz="2600" kern="1200"/>
        </a:p>
      </dsp:txBody>
      <dsp:txXfrm>
        <a:off x="4689577" y="130101"/>
        <a:ext cx="2061677" cy="2061677"/>
      </dsp:txXfrm>
    </dsp:sp>
    <dsp:sp modelId="{9489C995-7F89-4DC9-803C-CFF2F9FC19A8}">
      <dsp:nvSpPr>
        <dsp:cNvPr id="0" name=""/>
        <dsp:cNvSpPr/>
      </dsp:nvSpPr>
      <dsp:spPr>
        <a:xfrm>
          <a:off x="1055005" y="-321"/>
          <a:ext cx="5826673" cy="5826673"/>
        </a:xfrm>
        <a:prstGeom prst="circularArrow">
          <a:avLst>
            <a:gd name="adj1" fmla="val 6900"/>
            <a:gd name="adj2" fmla="val 465170"/>
            <a:gd name="adj3" fmla="val 550180"/>
            <a:gd name="adj4" fmla="val 20584649"/>
            <a:gd name="adj5" fmla="val 805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71E11E-6D2C-4C8E-A376-AD7B00C1D7DC}">
      <dsp:nvSpPr>
        <dsp:cNvPr id="0" name=""/>
        <dsp:cNvSpPr/>
      </dsp:nvSpPr>
      <dsp:spPr>
        <a:xfrm>
          <a:off x="4689577" y="3634250"/>
          <a:ext cx="2061677" cy="2061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fr-FR" sz="2600" kern="1200" dirty="0"/>
            <a:t>Facilite le dialogue</a:t>
          </a:r>
          <a:endParaRPr lang="en-US" sz="2600" kern="1200" dirty="0"/>
        </a:p>
      </dsp:txBody>
      <dsp:txXfrm>
        <a:off x="4689577" y="3634250"/>
        <a:ext cx="2061677" cy="2061677"/>
      </dsp:txXfrm>
    </dsp:sp>
    <dsp:sp modelId="{84276E85-1434-4036-BF96-78F27B34B386}">
      <dsp:nvSpPr>
        <dsp:cNvPr id="0" name=""/>
        <dsp:cNvSpPr/>
      </dsp:nvSpPr>
      <dsp:spPr>
        <a:xfrm>
          <a:off x="1055005" y="-321"/>
          <a:ext cx="5826673" cy="5826673"/>
        </a:xfrm>
        <a:prstGeom prst="circularArrow">
          <a:avLst>
            <a:gd name="adj1" fmla="val 6900"/>
            <a:gd name="adj2" fmla="val 465170"/>
            <a:gd name="adj3" fmla="val 5950180"/>
            <a:gd name="adj4" fmla="val 4384649"/>
            <a:gd name="adj5" fmla="val 805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E2A09F-6A8D-484C-A0B4-7FC81DE74453}">
      <dsp:nvSpPr>
        <dsp:cNvPr id="0" name=""/>
        <dsp:cNvSpPr/>
      </dsp:nvSpPr>
      <dsp:spPr>
        <a:xfrm>
          <a:off x="1185429" y="3634250"/>
          <a:ext cx="2061677" cy="2061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fr-FR" sz="2600" kern="1200"/>
            <a:t>Crée des liens</a:t>
          </a:r>
          <a:endParaRPr lang="en-US" sz="2600" kern="1200"/>
        </a:p>
      </dsp:txBody>
      <dsp:txXfrm>
        <a:off x="1185429" y="3634250"/>
        <a:ext cx="2061677" cy="2061677"/>
      </dsp:txXfrm>
    </dsp:sp>
    <dsp:sp modelId="{0AC249FD-33EC-407C-B975-B9A4D4EAE7DC}">
      <dsp:nvSpPr>
        <dsp:cNvPr id="0" name=""/>
        <dsp:cNvSpPr/>
      </dsp:nvSpPr>
      <dsp:spPr>
        <a:xfrm>
          <a:off x="1055005" y="-321"/>
          <a:ext cx="5826673" cy="5826673"/>
        </a:xfrm>
        <a:prstGeom prst="circularArrow">
          <a:avLst>
            <a:gd name="adj1" fmla="val 6900"/>
            <a:gd name="adj2" fmla="val 465170"/>
            <a:gd name="adj3" fmla="val 11350180"/>
            <a:gd name="adj4" fmla="val 9784649"/>
            <a:gd name="adj5" fmla="val 805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57F258-3F35-4ACB-AADC-BBBED79C7DFD}">
      <dsp:nvSpPr>
        <dsp:cNvPr id="0" name=""/>
        <dsp:cNvSpPr/>
      </dsp:nvSpPr>
      <dsp:spPr>
        <a:xfrm>
          <a:off x="1185429" y="130101"/>
          <a:ext cx="2061677" cy="2061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fr-FR" sz="2600" kern="1200"/>
            <a:t>La négociation devient agréable</a:t>
          </a:r>
          <a:endParaRPr lang="en-US" sz="2600" kern="1200"/>
        </a:p>
      </dsp:txBody>
      <dsp:txXfrm>
        <a:off x="1185429" y="130101"/>
        <a:ext cx="2061677" cy="2061677"/>
      </dsp:txXfrm>
    </dsp:sp>
    <dsp:sp modelId="{21A8E209-70A1-49D2-9E78-664F4D311325}">
      <dsp:nvSpPr>
        <dsp:cNvPr id="0" name=""/>
        <dsp:cNvSpPr/>
      </dsp:nvSpPr>
      <dsp:spPr>
        <a:xfrm>
          <a:off x="1055005" y="-321"/>
          <a:ext cx="5826673" cy="5826673"/>
        </a:xfrm>
        <a:prstGeom prst="circularArrow">
          <a:avLst>
            <a:gd name="adj1" fmla="val 6900"/>
            <a:gd name="adj2" fmla="val 465170"/>
            <a:gd name="adj3" fmla="val 16750180"/>
            <a:gd name="adj4" fmla="val 15184649"/>
            <a:gd name="adj5" fmla="val 805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05E08E-EF90-4C1C-8E27-8A28116ABDE1}">
      <dsp:nvSpPr>
        <dsp:cNvPr id="0" name=""/>
        <dsp:cNvSpPr/>
      </dsp:nvSpPr>
      <dsp:spPr>
        <a:xfrm>
          <a:off x="794" y="1429642"/>
          <a:ext cx="3479006" cy="226135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fr-FR" sz="3900" kern="1200"/>
            <a:t>Vue d’ensemble sur la situation</a:t>
          </a:r>
          <a:endParaRPr lang="en-US" sz="3900" kern="1200"/>
        </a:p>
      </dsp:txBody>
      <dsp:txXfrm>
        <a:off x="111184" y="1540032"/>
        <a:ext cx="3258226" cy="2040574"/>
      </dsp:txXfrm>
    </dsp:sp>
    <dsp:sp modelId="{912525CC-4F4A-49F8-90B2-C9553A06BA33}">
      <dsp:nvSpPr>
        <dsp:cNvPr id="0" name=""/>
        <dsp:cNvSpPr/>
      </dsp:nvSpPr>
      <dsp:spPr>
        <a:xfrm>
          <a:off x="1740297" y="643017"/>
          <a:ext cx="3834605" cy="3834605"/>
        </a:xfrm>
        <a:custGeom>
          <a:avLst/>
          <a:gdLst/>
          <a:ahLst/>
          <a:cxnLst/>
          <a:rect l="0" t="0" r="0" b="0"/>
          <a:pathLst>
            <a:path>
              <a:moveTo>
                <a:pt x="387341" y="761764"/>
              </a:moveTo>
              <a:arcTo wR="1917302" hR="1917302" stAng="13023767" swAng="6352466"/>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EE0BC11-825F-4098-B073-92EB7BB30C97}">
      <dsp:nvSpPr>
        <dsp:cNvPr id="0" name=""/>
        <dsp:cNvSpPr/>
      </dsp:nvSpPr>
      <dsp:spPr>
        <a:xfrm>
          <a:off x="3835399" y="1429642"/>
          <a:ext cx="3479006" cy="226135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fr-FR" sz="3900" kern="1200"/>
            <a:t>Stratégies qui ont du sens</a:t>
          </a:r>
          <a:endParaRPr lang="en-US" sz="3900" kern="1200"/>
        </a:p>
      </dsp:txBody>
      <dsp:txXfrm>
        <a:off x="3945789" y="1540032"/>
        <a:ext cx="3258226" cy="2040574"/>
      </dsp:txXfrm>
    </dsp:sp>
    <dsp:sp modelId="{4D0FAE06-1953-4F52-A3A3-BDFFC6BE5445}">
      <dsp:nvSpPr>
        <dsp:cNvPr id="0" name=""/>
        <dsp:cNvSpPr/>
      </dsp:nvSpPr>
      <dsp:spPr>
        <a:xfrm>
          <a:off x="1740297" y="643017"/>
          <a:ext cx="3834605" cy="3834605"/>
        </a:xfrm>
        <a:custGeom>
          <a:avLst/>
          <a:gdLst/>
          <a:ahLst/>
          <a:cxnLst/>
          <a:rect l="0" t="0" r="0" b="0"/>
          <a:pathLst>
            <a:path>
              <a:moveTo>
                <a:pt x="3447263" y="3072841"/>
              </a:moveTo>
              <a:arcTo wR="1917302" hR="1917302" stAng="2223767" swAng="6352466"/>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A384F3-8930-42EF-9619-762C8D757AC5}">
      <dsp:nvSpPr>
        <dsp:cNvPr id="0" name=""/>
        <dsp:cNvSpPr/>
      </dsp:nvSpPr>
      <dsp:spPr>
        <a:xfrm>
          <a:off x="0" y="163701"/>
          <a:ext cx="7728267" cy="2316600"/>
        </a:xfrm>
        <a:prstGeom prst="roundRect">
          <a:avLst/>
        </a:prstGeom>
        <a:solidFill>
          <a:schemeClr val="accent1">
            <a:shade val="8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lvl="0" algn="l" defTabSz="1955800">
            <a:lnSpc>
              <a:spcPct val="90000"/>
            </a:lnSpc>
            <a:spcBef>
              <a:spcPct val="0"/>
            </a:spcBef>
            <a:spcAft>
              <a:spcPct val="35000"/>
            </a:spcAft>
          </a:pPr>
          <a:r>
            <a:rPr lang="fr-FR" sz="4400" kern="1200" dirty="0"/>
            <a:t>Expliquer l’état dans lequel se trouve la personne, son inquiétude et sa préoccupation</a:t>
          </a:r>
          <a:endParaRPr lang="en-US" sz="4400" kern="1200" dirty="0"/>
        </a:p>
      </dsp:txBody>
      <dsp:txXfrm>
        <a:off x="113087" y="276788"/>
        <a:ext cx="7502093" cy="2090426"/>
      </dsp:txXfrm>
    </dsp:sp>
    <dsp:sp modelId="{97110225-B015-46CA-9713-8A5C8951FD2E}">
      <dsp:nvSpPr>
        <dsp:cNvPr id="0" name=""/>
        <dsp:cNvSpPr/>
      </dsp:nvSpPr>
      <dsp:spPr>
        <a:xfrm>
          <a:off x="0" y="2607021"/>
          <a:ext cx="7728267" cy="2316600"/>
        </a:xfrm>
        <a:prstGeom prst="roundRect">
          <a:avLst/>
        </a:prstGeom>
        <a:solidFill>
          <a:schemeClr val="accent1">
            <a:shade val="80000"/>
            <a:hueOff val="451214"/>
            <a:satOff val="-34896"/>
            <a:lumOff val="328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lvl="0" algn="l" defTabSz="1955800">
            <a:lnSpc>
              <a:spcPct val="90000"/>
            </a:lnSpc>
            <a:spcBef>
              <a:spcPct val="0"/>
            </a:spcBef>
            <a:spcAft>
              <a:spcPct val="35000"/>
            </a:spcAft>
          </a:pPr>
          <a:r>
            <a:rPr lang="fr-BE" sz="4400" kern="1200" dirty="0"/>
            <a:t>Créancier comprend mieux l’impact des procédures sur les personnes</a:t>
          </a:r>
          <a:endParaRPr lang="en-US" sz="4400" kern="1200" dirty="0"/>
        </a:p>
      </dsp:txBody>
      <dsp:txXfrm>
        <a:off x="113087" y="2720108"/>
        <a:ext cx="7502093" cy="209042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4165C8-507A-4387-BE7A-B50CD34A7ECD}">
      <dsp:nvSpPr>
        <dsp:cNvPr id="0" name=""/>
        <dsp:cNvSpPr/>
      </dsp:nvSpPr>
      <dsp:spPr>
        <a:xfrm>
          <a:off x="0" y="3090960"/>
          <a:ext cx="7315200" cy="202800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7368" tIns="277368" rIns="277368" bIns="277368" numCol="1" spcCol="1270" anchor="ctr" anchorCtr="0">
          <a:noAutofit/>
        </a:bodyPr>
        <a:lstStyle/>
        <a:p>
          <a:pPr lvl="0" algn="ctr" defTabSz="1733550">
            <a:lnSpc>
              <a:spcPct val="90000"/>
            </a:lnSpc>
            <a:spcBef>
              <a:spcPct val="0"/>
            </a:spcBef>
            <a:spcAft>
              <a:spcPct val="35000"/>
            </a:spcAft>
          </a:pPr>
          <a:r>
            <a:rPr lang="fr-BE" sz="3900" kern="1200" dirty="0"/>
            <a:t>Soit un pp de 20€/mois, soit rien</a:t>
          </a:r>
          <a:endParaRPr lang="en-US" sz="3900" kern="1200" dirty="0"/>
        </a:p>
      </dsp:txBody>
      <dsp:txXfrm>
        <a:off x="0" y="3090960"/>
        <a:ext cx="7315200" cy="2028004"/>
      </dsp:txXfrm>
    </dsp:sp>
    <dsp:sp modelId="{4835C53F-AE6D-4AA4-8685-5A86FC0ACA04}">
      <dsp:nvSpPr>
        <dsp:cNvPr id="0" name=""/>
        <dsp:cNvSpPr/>
      </dsp:nvSpPr>
      <dsp:spPr>
        <a:xfrm rot="10800000">
          <a:off x="0" y="2309"/>
          <a:ext cx="7315200" cy="3119071"/>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7368" tIns="277368" rIns="277368" bIns="277368" numCol="1" spcCol="1270" anchor="ctr" anchorCtr="0">
          <a:noAutofit/>
        </a:bodyPr>
        <a:lstStyle/>
        <a:p>
          <a:pPr lvl="0" algn="ctr" defTabSz="1733550">
            <a:lnSpc>
              <a:spcPct val="90000"/>
            </a:lnSpc>
            <a:spcBef>
              <a:spcPct val="0"/>
            </a:spcBef>
            <a:spcAft>
              <a:spcPct val="35000"/>
            </a:spcAft>
          </a:pPr>
          <a:r>
            <a:rPr lang="fr-FR" sz="3900" kern="1200"/>
            <a:t>Expliqué (par téléphone) que :</a:t>
          </a:r>
          <a:endParaRPr lang="en-US" sz="3900" kern="1200"/>
        </a:p>
      </dsp:txBody>
      <dsp:txXfrm rot="-10800000">
        <a:off x="0" y="2309"/>
        <a:ext cx="7315200" cy="1094794"/>
      </dsp:txXfrm>
    </dsp:sp>
    <dsp:sp modelId="{89588DF5-1CC6-411D-999E-EBBA37923AEF}">
      <dsp:nvSpPr>
        <dsp:cNvPr id="0" name=""/>
        <dsp:cNvSpPr/>
      </dsp:nvSpPr>
      <dsp:spPr>
        <a:xfrm>
          <a:off x="3571" y="1097103"/>
          <a:ext cx="2436018" cy="932602"/>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fr-FR" sz="1600" kern="1200"/>
            <a:t>Le RCD n’était pas adapté (nature dette: allocation indûment perçues)</a:t>
          </a:r>
          <a:endParaRPr lang="en-US" sz="1600" kern="1200"/>
        </a:p>
      </dsp:txBody>
      <dsp:txXfrm>
        <a:off x="3571" y="1097103"/>
        <a:ext cx="2436018" cy="932602"/>
      </dsp:txXfrm>
    </dsp:sp>
    <dsp:sp modelId="{C1D94489-FF78-4C48-8F08-C0F898D5A2FA}">
      <dsp:nvSpPr>
        <dsp:cNvPr id="0" name=""/>
        <dsp:cNvSpPr/>
      </dsp:nvSpPr>
      <dsp:spPr>
        <a:xfrm>
          <a:off x="2439590" y="1097103"/>
          <a:ext cx="2436018" cy="932602"/>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fr-FR" sz="1600" kern="1200" dirty="0"/>
            <a:t>Le RAD pas envisageable car dettes hors SPFF</a:t>
          </a:r>
          <a:endParaRPr lang="en-US" sz="1600" kern="1200" dirty="0"/>
        </a:p>
      </dsp:txBody>
      <dsp:txXfrm>
        <a:off x="2439590" y="1097103"/>
        <a:ext cx="2436018" cy="932602"/>
      </dsp:txXfrm>
    </dsp:sp>
    <dsp:sp modelId="{063ECFD5-009C-4F26-A588-A3088D823D00}">
      <dsp:nvSpPr>
        <dsp:cNvPr id="0" name=""/>
        <dsp:cNvSpPr/>
      </dsp:nvSpPr>
      <dsp:spPr>
        <a:xfrm>
          <a:off x="4875609" y="1097103"/>
          <a:ext cx="2436018" cy="932602"/>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fr-FR" sz="1600" kern="1200"/>
            <a:t>Saisie inappropriée car revenu protégé</a:t>
          </a:r>
          <a:endParaRPr lang="en-US" sz="1600" kern="1200"/>
        </a:p>
      </dsp:txBody>
      <dsp:txXfrm>
        <a:off x="4875609" y="1097103"/>
        <a:ext cx="2436018" cy="9326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BAA3CA-367A-4DC6-B0C0-0D2D2109DFB6}" type="datetimeFigureOut">
              <a:rPr lang="fr-BE" smtClean="0"/>
              <a:t>17-07-23</a:t>
            </a:fld>
            <a:endParaRPr lang="fr-B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B32876-2352-4D41-BF3B-743118CFD197}" type="slidenum">
              <a:rPr lang="fr-BE" smtClean="0"/>
              <a:t>‹N°›</a:t>
            </a:fld>
            <a:endParaRPr lang="fr-BE"/>
          </a:p>
        </p:txBody>
      </p:sp>
    </p:spTree>
    <p:extLst>
      <p:ext uri="{BB962C8B-B14F-4D97-AF65-F5344CB8AC3E}">
        <p14:creationId xmlns:p14="http://schemas.microsoft.com/office/powerpoint/2010/main" val="38757031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fr-FR"/>
              <a:t>Modifiez le style du titre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7/17/2023</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‹N°›</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fr-FR"/>
              <a:t>Modifiez le style du titre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48A87A34-81AB-432B-8DAE-1953F412C126}" type="datetimeFigureOut">
              <a:rPr lang="en-US" dirty="0"/>
              <a:t>7/17/2023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fr-FR"/>
              <a:t>Modifiez le style du titre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fr-FR"/>
              <a:t>Modifiez le style du titre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1447191" y="2824269"/>
            <a:ext cx="4645152" cy="264445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412362" y="2821491"/>
            <a:ext cx="4645152" cy="2637371"/>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7/17/2023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7/17/2023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7/17/2023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fr-FR"/>
              <a:t>Modifiez le style du titre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t>7/17/2023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7/17/2023</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7/17/2023</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‹N°›</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www.juridat.be/"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www.ejustice.just.fgov.be/cgi_loi/loi_a1.pl?DETAIL=1804032135/F&amp;caller=list&amp;row_id=1&amp;numero=6&amp;rech=14&amp;cn=1804032135&amp;table_name=LOI&amp;nm=1804032155&amp;la=F&amp;dt=CODE+CIVIL&amp;language=fr&amp;fr=f&amp;choix1=ET&amp;choix2=ET&amp;fromtab=loi_all&amp;trier=promulgation&amp;chercher=t&amp;sql=dt+contains++'CODE'%26+'CIVIL'and+actif+%3D+'Y'&amp;tri=dd+AS+RANK+&amp;imgcn.x=39&amp;imgcn.y=7#Art.2277bis" TargetMode="External"/><Relationship Id="rId2" Type="http://schemas.openxmlformats.org/officeDocument/2006/relationships/hyperlink" Target="https://www.ejustice.just.fgov.be/cgi_loi/loi_a1.pl?DETAIL=1804032135/F&amp;caller=list&amp;row_id=1&amp;numero=6&amp;rech=14&amp;cn=1804032135&amp;table_name=LOI&amp;nm=1804032155&amp;la=F&amp;dt=CODE+CIVIL&amp;language=fr&amp;fr=f&amp;choix1=ET&amp;choix2=ET&amp;fromtab=loi_all&amp;trier=promulgation&amp;chercher=t&amp;sql=dt+contains++'CODE'%26+'CIVIL'and+actif+%3D+'Y'&amp;tri=dd+AS+RANK+&amp;imgcn.x=39&amp;imgcn.y=7#Art.2276quinquies"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www.ejustice.just.fgov.be/cgi_loi/loi_a1.pl?DETAIL=1804032135/F&amp;caller=list&amp;row_id=1&amp;numero=6&amp;rech=14&amp;cn=1804032135&amp;table_name=LOI&amp;nm=1804032155&amp;la=F&amp;dt=CODE+CIVIL&amp;language=fr&amp;fr=f&amp;choix1=ET&amp;choix2=ET&amp;fromtab=loi_all&amp;trier=promulgation&amp;chercher=t&amp;sql=dt+contains++'CODE'%26+'CIVIL'and+actif+%3D+'Y'&amp;tri=dd+AS+RANK+&amp;imgcn.x=39&amp;imgcn.y=7#Art.2220" TargetMode="External"/><Relationship Id="rId2" Type="http://schemas.openxmlformats.org/officeDocument/2006/relationships/hyperlink" Target="https://www.ejustice.just.fgov.be/cgi_loi/loi_a1.pl?DETAIL=1804032135/F&amp;caller=list&amp;row_id=1&amp;numero=6&amp;rech=14&amp;cn=1804032135&amp;table_name=LOI&amp;nm=1804032155&amp;la=F&amp;dt=CODE+CIVIL&amp;language=fr&amp;fr=f&amp;choix1=ET&amp;choix2=ET&amp;fromtab=loi_all&amp;trier=promulgation&amp;chercher=t&amp;sql=dt+contains++'CODE'%26+'CIVIL'and+actif+%3D+'Y'&amp;tri=dd+AS+RANK+&amp;imgcn.x=39&amp;imgcn.y=7#Art.2218"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8.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8.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8.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8.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7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hyperlink" Target="mailto:s.vanderbruggen@mediationdedettes.b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852927" y="802298"/>
            <a:ext cx="8201925" cy="2541431"/>
          </a:xfrm>
        </p:spPr>
        <p:txBody>
          <a:bodyPr>
            <a:normAutofit fontScale="90000"/>
          </a:bodyPr>
          <a:lstStyle/>
          <a:p>
            <a:r>
              <a:rPr lang="fr-BE" cap="none" dirty="0"/>
              <a:t>Échanges des</a:t>
            </a:r>
            <a:r>
              <a:rPr lang="fr-BE" dirty="0"/>
              <a:t/>
            </a:r>
            <a:br>
              <a:rPr lang="fr-BE" dirty="0"/>
            </a:br>
            <a:r>
              <a:rPr lang="fr-BE" dirty="0">
                <a:effectLst>
                  <a:outerShdw blurRad="38100" dist="38100" dir="2700000" algn="tl">
                    <a:srgbClr val="000000">
                      <a:alpha val="43137"/>
                    </a:srgbClr>
                  </a:outerShdw>
                </a:effectLst>
              </a:rPr>
              <a:t>BONNES PRATIQUES </a:t>
            </a:r>
            <a:r>
              <a:rPr lang="fr-BE" dirty="0"/>
              <a:t/>
            </a:r>
            <a:br>
              <a:rPr lang="fr-BE" dirty="0"/>
            </a:br>
            <a:r>
              <a:rPr lang="fr-BE" cap="none" dirty="0"/>
              <a:t>en médiation de dettes</a:t>
            </a:r>
          </a:p>
        </p:txBody>
      </p:sp>
      <p:sp>
        <p:nvSpPr>
          <p:cNvPr id="3" name="Sous-titre 2"/>
          <p:cNvSpPr>
            <a:spLocks noGrp="1"/>
          </p:cNvSpPr>
          <p:nvPr>
            <p:ph type="subTitle" idx="1"/>
          </p:nvPr>
        </p:nvSpPr>
        <p:spPr>
          <a:xfrm>
            <a:off x="2852926" y="3787236"/>
            <a:ext cx="8201925" cy="1040796"/>
          </a:xfrm>
        </p:spPr>
        <p:txBody>
          <a:bodyPr/>
          <a:lstStyle/>
          <a:p>
            <a:r>
              <a:rPr lang="fr-BE" cap="none" dirty="0"/>
              <a:t>Table ronde </a:t>
            </a:r>
            <a:r>
              <a:rPr lang="fr-BE" cap="none" dirty="0" smtClean="0"/>
              <a:t>du31/05/2023 organisée </a:t>
            </a:r>
            <a:r>
              <a:rPr lang="fr-BE" cap="none" dirty="0"/>
              <a:t>par le CAMD, le Centre d‘Appui aux Services de Médiation de Dettes de la région Bruxelles-capitale</a:t>
            </a:r>
          </a:p>
        </p:txBody>
      </p:sp>
      <p:sp>
        <p:nvSpPr>
          <p:cNvPr id="4" name="Rectangle 3"/>
          <p:cNvSpPr/>
          <p:nvPr/>
        </p:nvSpPr>
        <p:spPr>
          <a:xfrm>
            <a:off x="5971607" y="3244334"/>
            <a:ext cx="248786" cy="369332"/>
          </a:xfrm>
          <a:prstGeom prst="rect">
            <a:avLst/>
          </a:prstGeom>
        </p:spPr>
        <p:txBody>
          <a:bodyPr wrap="none">
            <a:spAutoFit/>
          </a:bodyPr>
          <a:lstStyle/>
          <a:p>
            <a:r>
              <a:rPr lang="fr-BE" dirty="0"/>
              <a:t> </a:t>
            </a:r>
          </a:p>
        </p:txBody>
      </p:sp>
      <p:sp>
        <p:nvSpPr>
          <p:cNvPr id="5" name="Rectangle 4"/>
          <p:cNvSpPr/>
          <p:nvPr/>
        </p:nvSpPr>
        <p:spPr>
          <a:xfrm>
            <a:off x="5971607" y="3244334"/>
            <a:ext cx="248786" cy="369332"/>
          </a:xfrm>
          <a:prstGeom prst="rect">
            <a:avLst/>
          </a:prstGeom>
        </p:spPr>
        <p:txBody>
          <a:bodyPr wrap="none">
            <a:spAutoFit/>
          </a:bodyPr>
          <a:lstStyle/>
          <a:p>
            <a:r>
              <a:rPr lang="fr-BE" dirty="0"/>
              <a:t> </a:t>
            </a:r>
          </a:p>
        </p:txBody>
      </p:sp>
      <p:pic>
        <p:nvPicPr>
          <p:cNvPr id="1026" name="Picture 2" descr="Signature 12-08-20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2926" y="5001602"/>
            <a:ext cx="7285564" cy="111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90339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Les règles de la table ronde</a:t>
            </a:r>
          </a:p>
        </p:txBody>
      </p:sp>
      <p:sp>
        <p:nvSpPr>
          <p:cNvPr id="3" name="Espace réservé du contenu 2"/>
          <p:cNvSpPr>
            <a:spLocks noGrp="1"/>
          </p:cNvSpPr>
          <p:nvPr>
            <p:ph idx="1"/>
          </p:nvPr>
        </p:nvSpPr>
        <p:spPr>
          <a:xfrm>
            <a:off x="524256" y="1954772"/>
            <a:ext cx="11021567" cy="4360684"/>
          </a:xfrm>
        </p:spPr>
        <p:txBody>
          <a:bodyPr>
            <a:normAutofit fontScale="85000" lnSpcReduction="20000"/>
          </a:bodyPr>
          <a:lstStyle/>
          <a:p>
            <a:pPr lvl="1"/>
            <a:r>
              <a:rPr lang="fr-BE" sz="2800" dirty="0"/>
              <a:t>La réunion est enregistrée. (Possibilité de demander l’enregistrement par la suite).</a:t>
            </a:r>
          </a:p>
          <a:p>
            <a:pPr lvl="1"/>
            <a:r>
              <a:rPr lang="fr-BE" sz="2800" dirty="0"/>
              <a:t>Durée d’environ 2h30 (Objectif 16h00).</a:t>
            </a:r>
          </a:p>
          <a:p>
            <a:pPr lvl="1"/>
            <a:r>
              <a:rPr lang="fr-BE" sz="2800" dirty="0"/>
              <a:t>6 sujets différents qui commencent par une présentation de 5-10 minutes.</a:t>
            </a:r>
          </a:p>
          <a:p>
            <a:pPr lvl="1"/>
            <a:r>
              <a:rPr lang="fr-BE" sz="2800" dirty="0"/>
              <a:t>Le micro de tout le monde doit être désactivé pendant les présentations.</a:t>
            </a:r>
          </a:p>
          <a:p>
            <a:pPr lvl="1"/>
            <a:r>
              <a:rPr lang="fr-BE" sz="2800" dirty="0"/>
              <a:t>Ces présentations seront suivies d’un moment d’échange et de questions puis d’un petit sondage.</a:t>
            </a:r>
          </a:p>
          <a:p>
            <a:pPr lvl="1"/>
            <a:r>
              <a:rPr lang="fr-BE" sz="2800" dirty="0"/>
              <a:t>Pour intervenir pendant un moment d’échange, lever la main (onglet "participant") et attendre que l'orateur vous donne la parole.</a:t>
            </a:r>
          </a:p>
          <a:p>
            <a:pPr lvl="1"/>
            <a:r>
              <a:rPr lang="fr-BE" sz="2800" dirty="0"/>
              <a:t>Possibilité d’utiliser le tchat (onglet "discussion") </a:t>
            </a:r>
          </a:p>
          <a:p>
            <a:pPr lvl="1"/>
            <a:r>
              <a:rPr lang="fr-BE" sz="2800" dirty="0"/>
              <a:t>Les power-points + un compte-rendu seront disponibles sur le site du CAMD</a:t>
            </a:r>
          </a:p>
          <a:p>
            <a:endParaRPr lang="fr-BE" dirty="0"/>
          </a:p>
        </p:txBody>
      </p:sp>
    </p:spTree>
    <p:extLst>
      <p:ext uri="{BB962C8B-B14F-4D97-AF65-F5344CB8AC3E}">
        <p14:creationId xmlns:p14="http://schemas.microsoft.com/office/powerpoint/2010/main" val="19449702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Plan</a:t>
            </a:r>
          </a:p>
        </p:txBody>
      </p:sp>
      <p:sp>
        <p:nvSpPr>
          <p:cNvPr id="3" name="Espace réservé du contenu 2"/>
          <p:cNvSpPr>
            <a:spLocks noGrp="1"/>
          </p:cNvSpPr>
          <p:nvPr>
            <p:ph idx="1"/>
          </p:nvPr>
        </p:nvSpPr>
        <p:spPr>
          <a:xfrm>
            <a:off x="573024" y="1853754"/>
            <a:ext cx="10765535" cy="4339782"/>
          </a:xfrm>
        </p:spPr>
        <p:txBody>
          <a:bodyPr>
            <a:normAutofit fontScale="92500" lnSpcReduction="20000"/>
          </a:bodyPr>
          <a:lstStyle/>
          <a:p>
            <a:pPr marL="457200" indent="-457200">
              <a:buFont typeface="+mj-lt"/>
              <a:buAutoNum type="arabicPeriod"/>
            </a:pPr>
            <a:r>
              <a:rPr lang="fr-BE" b="1" u="sng" dirty="0"/>
              <a:t>La négociation d’un plan de paiement dans un dossier de cotisations sociales</a:t>
            </a:r>
            <a:r>
              <a:rPr lang="fr-BE" dirty="0"/>
              <a:t> </a:t>
            </a:r>
            <a:r>
              <a:rPr lang="fr-BE" dirty="0" smtClean="0"/>
              <a:t>– Une </a:t>
            </a:r>
            <a:r>
              <a:rPr lang="fr-BE" dirty="0"/>
              <a:t>expérience de de </a:t>
            </a:r>
            <a:r>
              <a:rPr lang="fr-BE" dirty="0" err="1"/>
              <a:t>l’asbl</a:t>
            </a:r>
            <a:r>
              <a:rPr lang="fr-BE" dirty="0"/>
              <a:t> Télé-Service présentée par </a:t>
            </a:r>
            <a:r>
              <a:rPr lang="fr-BE" dirty="0" smtClean="0"/>
              <a:t>Imane </a:t>
            </a:r>
            <a:r>
              <a:rPr lang="fr-BE" dirty="0"/>
              <a:t>Ladmia</a:t>
            </a:r>
          </a:p>
          <a:p>
            <a:pPr marL="457200" indent="-457200">
              <a:buFont typeface="+mj-lt"/>
              <a:buAutoNum type="arabicPeriod"/>
            </a:pPr>
            <a:r>
              <a:rPr lang="fr-BE" b="1" u="sng" dirty="0"/>
              <a:t>La contestation des frais supplémentaires d’une facture d’énergie</a:t>
            </a:r>
            <a:r>
              <a:rPr lang="fr-BE" dirty="0"/>
              <a:t> </a:t>
            </a:r>
            <a:r>
              <a:rPr lang="fr-BE" dirty="0" smtClean="0"/>
              <a:t>- </a:t>
            </a:r>
            <a:r>
              <a:rPr lang="fr-BE" dirty="0"/>
              <a:t>Une expérience du CPAS d’Uccle présentée par Alphonsine Umumararungu</a:t>
            </a:r>
          </a:p>
          <a:p>
            <a:pPr marL="457200" indent="-457200">
              <a:buFont typeface="+mj-lt"/>
              <a:buAutoNum type="arabicPeriod"/>
            </a:pPr>
            <a:r>
              <a:rPr lang="fr-BE" b="1" u="sng" dirty="0"/>
              <a:t>La contestation des frais supplémentaires d’une facture d’hôpital </a:t>
            </a:r>
            <a:r>
              <a:rPr lang="fr-BE" dirty="0" smtClean="0"/>
              <a:t>- </a:t>
            </a:r>
            <a:r>
              <a:rPr lang="fr-BE" dirty="0"/>
              <a:t>Une expérience </a:t>
            </a:r>
            <a:r>
              <a:rPr lang="fr-BE" dirty="0" smtClean="0"/>
              <a:t>de </a:t>
            </a:r>
            <a:r>
              <a:rPr lang="fr-BE" dirty="0" err="1" smtClean="0"/>
              <a:t>l’asbl</a:t>
            </a:r>
            <a:r>
              <a:rPr lang="fr-BE" dirty="0" smtClean="0"/>
              <a:t> REPR de Schaerbeek présentée </a:t>
            </a:r>
            <a:r>
              <a:rPr lang="fr-BE" dirty="0"/>
              <a:t>par Gaëlle </a:t>
            </a:r>
            <a:r>
              <a:rPr lang="fr-BE" smtClean="0"/>
              <a:t>Van Nieuwenhove </a:t>
            </a:r>
            <a:endParaRPr lang="fr-BE" dirty="0" smtClean="0"/>
          </a:p>
          <a:p>
            <a:pPr marL="457200" indent="-457200">
              <a:buFont typeface="+mj-lt"/>
              <a:buAutoNum type="arabicPeriod"/>
            </a:pPr>
            <a:r>
              <a:rPr lang="fr-BE" b="1" u="sng" dirty="0"/>
              <a:t>Plusieurs exemples d’invocation de la prescription</a:t>
            </a:r>
            <a:r>
              <a:rPr lang="fr-BE" dirty="0"/>
              <a:t> </a:t>
            </a:r>
            <a:r>
              <a:rPr lang="fr-BE" dirty="0" smtClean="0"/>
              <a:t>– Différentes expériences présentées par Simon van der Bruggen &amp; </a:t>
            </a:r>
            <a:r>
              <a:rPr lang="fr-BE" dirty="0"/>
              <a:t>Sylvie Moreau</a:t>
            </a:r>
          </a:p>
          <a:p>
            <a:pPr marL="457200" lvl="0" indent="-457200">
              <a:buFont typeface="+mj-lt"/>
              <a:buAutoNum type="arabicPeriod"/>
            </a:pPr>
            <a:r>
              <a:rPr lang="fr-BE" b="1" u="sng" dirty="0" smtClean="0"/>
              <a:t>La négociation d’un RAD de plus de 5 ans avec le SPF Finances </a:t>
            </a:r>
            <a:r>
              <a:rPr lang="fr-BE" dirty="0" smtClean="0"/>
              <a:t>– Une expérience du CPAS de </a:t>
            </a:r>
            <a:r>
              <a:rPr lang="fr-BE" dirty="0" err="1" smtClean="0"/>
              <a:t>Molenbeek</a:t>
            </a:r>
            <a:r>
              <a:rPr lang="fr-BE" dirty="0" smtClean="0"/>
              <a:t> présentée par Lore Tilmans</a:t>
            </a:r>
          </a:p>
          <a:p>
            <a:pPr marL="457200" lvl="0" indent="-457200">
              <a:buFont typeface="+mj-lt"/>
              <a:buAutoNum type="arabicPeriod"/>
            </a:pPr>
            <a:r>
              <a:rPr lang="fr-BE" b="1" u="sng" dirty="0" smtClean="0"/>
              <a:t>Une demande de surséance indéfinie</a:t>
            </a:r>
            <a:r>
              <a:rPr lang="fr-BE" dirty="0" smtClean="0"/>
              <a:t> – Une </a:t>
            </a:r>
            <a:r>
              <a:rPr lang="fr-BE" dirty="0"/>
              <a:t>expérience du CPAS </a:t>
            </a:r>
            <a:r>
              <a:rPr lang="fr-BE" dirty="0" smtClean="0"/>
              <a:t>de Bruxelles </a:t>
            </a:r>
            <a:r>
              <a:rPr lang="fr-BE" dirty="0"/>
              <a:t>présentée par </a:t>
            </a:r>
            <a:r>
              <a:rPr lang="fr-BE" dirty="0" err="1" smtClean="0"/>
              <a:t>Naoual</a:t>
            </a:r>
            <a:r>
              <a:rPr lang="fr-BE" dirty="0" smtClean="0"/>
              <a:t> </a:t>
            </a:r>
            <a:r>
              <a:rPr lang="fr-BE" dirty="0" err="1" smtClean="0"/>
              <a:t>Zaghouli</a:t>
            </a:r>
            <a:endParaRPr lang="fr-BE" dirty="0"/>
          </a:p>
          <a:p>
            <a:endParaRPr lang="fr-BE" dirty="0"/>
          </a:p>
        </p:txBody>
      </p:sp>
    </p:spTree>
    <p:extLst>
      <p:ext uri="{BB962C8B-B14F-4D97-AF65-F5344CB8AC3E}">
        <p14:creationId xmlns:p14="http://schemas.microsoft.com/office/powerpoint/2010/main" val="31892422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64831" y="541749"/>
            <a:ext cx="10323333" cy="1110195"/>
          </a:xfrm>
        </p:spPr>
        <p:txBody>
          <a:bodyPr>
            <a:normAutofit fontScale="90000"/>
          </a:bodyPr>
          <a:lstStyle/>
          <a:p>
            <a:pPr lvl="0"/>
            <a:r>
              <a:rPr lang="fr-BE" sz="4400" b="1" u="sng" dirty="0"/>
              <a:t>Une négociation </a:t>
            </a:r>
            <a:r>
              <a:rPr lang="fr-BE" sz="4400" b="1" u="sng" dirty="0" smtClean="0"/>
              <a:t>d’une dette de cotisations sociales</a:t>
            </a:r>
            <a:r>
              <a:rPr lang="fr-BE" dirty="0"/>
              <a:t/>
            </a:r>
            <a:br>
              <a:rPr lang="fr-BE" dirty="0"/>
            </a:br>
            <a:endParaRPr lang="fr-BE" dirty="0"/>
          </a:p>
        </p:txBody>
      </p:sp>
      <p:sp>
        <p:nvSpPr>
          <p:cNvPr id="3" name="Espace réservé du contenu 2"/>
          <p:cNvSpPr>
            <a:spLocks noGrp="1"/>
          </p:cNvSpPr>
          <p:nvPr>
            <p:ph idx="1"/>
          </p:nvPr>
        </p:nvSpPr>
        <p:spPr>
          <a:xfrm>
            <a:off x="1464831" y="2081993"/>
            <a:ext cx="9833790" cy="3450613"/>
          </a:xfrm>
        </p:spPr>
        <p:txBody>
          <a:bodyPr/>
          <a:lstStyle/>
          <a:p>
            <a:pPr marL="0" indent="0">
              <a:buNone/>
            </a:pPr>
            <a:r>
              <a:rPr lang="fr-BE" dirty="0"/>
              <a:t>Une expérience de de </a:t>
            </a:r>
            <a:r>
              <a:rPr lang="fr-BE" dirty="0" err="1"/>
              <a:t>l’asbl</a:t>
            </a:r>
            <a:r>
              <a:rPr lang="fr-BE" dirty="0"/>
              <a:t> Télé-Service présentée par </a:t>
            </a:r>
            <a:r>
              <a:rPr lang="fr-BE" dirty="0" smtClean="0"/>
              <a:t>Imane </a:t>
            </a:r>
            <a:r>
              <a:rPr lang="fr-BE" dirty="0"/>
              <a:t>Ladmia</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9891" y="541749"/>
            <a:ext cx="14514284" cy="7619999"/>
          </a:xfrm>
          <a:prstGeom prst="rect">
            <a:avLst/>
          </a:prstGeom>
        </p:spPr>
      </p:pic>
    </p:spTree>
    <p:extLst>
      <p:ext uri="{BB962C8B-B14F-4D97-AF65-F5344CB8AC3E}">
        <p14:creationId xmlns:p14="http://schemas.microsoft.com/office/powerpoint/2010/main" val="16361243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p:txBody>
          <a:bodyPr>
            <a:normAutofit/>
          </a:bodyPr>
          <a:lstStyle/>
          <a:p>
            <a:r>
              <a:rPr lang="fr-BE" dirty="0" smtClean="0">
                <a:latin typeface="Bahnschrift Light" panose="020B0502040204020203" pitchFamily="34" charset="0"/>
              </a:rPr>
              <a:t>Négociations avec </a:t>
            </a:r>
            <a:r>
              <a:rPr lang="fr-BE" dirty="0" err="1" smtClean="0">
                <a:latin typeface="Bahnschrift Light" panose="020B0502040204020203" pitchFamily="34" charset="0"/>
              </a:rPr>
              <a:t>Liantis</a:t>
            </a:r>
            <a:endParaRPr lang="fr-FR" dirty="0">
              <a:latin typeface="Bahnschrift Light" panose="020B0502040204020203" pitchFamily="34" charset="0"/>
            </a:endParaRPr>
          </a:p>
        </p:txBody>
      </p:sp>
      <p:sp>
        <p:nvSpPr>
          <p:cNvPr id="6" name="Sous-titre 2"/>
          <p:cNvSpPr>
            <a:spLocks noGrp="1"/>
          </p:cNvSpPr>
          <p:nvPr>
            <p:ph idx="1"/>
          </p:nvPr>
        </p:nvSpPr>
        <p:spPr/>
        <p:txBody>
          <a:bodyPr numCol="1">
            <a:normAutofit lnSpcReduction="10000"/>
          </a:bodyPr>
          <a:lstStyle/>
          <a:p>
            <a:pPr marL="0" indent="0">
              <a:buNone/>
            </a:pPr>
            <a:r>
              <a:rPr lang="fr-BE" sz="2100" dirty="0">
                <a:latin typeface="Bahnschrift" panose="020B0502040204020203" pitchFamily="34" charset="0"/>
              </a:rPr>
              <a:t>Présentation de la situation:</a:t>
            </a:r>
          </a:p>
          <a:p>
            <a:endParaRPr lang="fr-BE" sz="2200" dirty="0"/>
          </a:p>
          <a:p>
            <a:pPr marL="1371600" lvl="2" indent="-457200" algn="l">
              <a:buFont typeface="Arial" charset="0"/>
              <a:buChar char="•"/>
            </a:pPr>
            <a:r>
              <a:rPr lang="fr-BE" sz="1700" dirty="0">
                <a:latin typeface="Century" panose="02040604050505020304" pitchFamily="18" charset="0"/>
              </a:rPr>
              <a:t>Ancien indépendant</a:t>
            </a:r>
          </a:p>
          <a:p>
            <a:pPr marL="1371600" lvl="2" indent="-457200" algn="l">
              <a:buFont typeface="Arial" charset="0"/>
              <a:buChar char="•"/>
            </a:pPr>
            <a:r>
              <a:rPr lang="fr-BE" sz="1700" dirty="0">
                <a:latin typeface="Century" panose="02040604050505020304" pitchFamily="18" charset="0"/>
              </a:rPr>
              <a:t>Isolé </a:t>
            </a:r>
          </a:p>
          <a:p>
            <a:pPr marL="1371600" lvl="2" indent="-457200" algn="l">
              <a:buFont typeface="Arial" charset="0"/>
              <a:buChar char="•"/>
            </a:pPr>
            <a:r>
              <a:rPr lang="fr-BE" sz="1700" dirty="0">
                <a:latin typeface="Century" panose="02040604050505020304" pitchFamily="18" charset="0"/>
              </a:rPr>
              <a:t>Mélange de dettes privées ainsi que dettes liées à son ancienne activité (faillite + cotisations sociales impayées)</a:t>
            </a:r>
          </a:p>
          <a:p>
            <a:pPr marL="1371600" lvl="2" indent="-457200" algn="l">
              <a:buFont typeface="Arial" charset="0"/>
              <a:buChar char="•"/>
            </a:pPr>
            <a:r>
              <a:rPr lang="fr-BE" sz="1700" dirty="0">
                <a:latin typeface="Century" panose="02040604050505020304" pitchFamily="18" charset="0"/>
              </a:rPr>
              <a:t>Revenus salariés. </a:t>
            </a:r>
          </a:p>
          <a:p>
            <a:pPr marL="1371600" lvl="2" indent="-457200" algn="l">
              <a:buFont typeface="Arial" charset="0"/>
              <a:buChar char="•"/>
            </a:pPr>
            <a:r>
              <a:rPr lang="fr-BE" sz="1700" dirty="0">
                <a:latin typeface="Century" panose="02040604050505020304" pitchFamily="18" charset="0"/>
              </a:rPr>
              <a:t>Début de la MDD amiable juin 2020. </a:t>
            </a:r>
          </a:p>
          <a:p>
            <a:pPr marL="0" indent="0">
              <a:buNone/>
            </a:pPr>
            <a:r>
              <a:rPr lang="fr-BE" sz="1700" dirty="0">
                <a:latin typeface="Century" panose="02040604050505020304" pitchFamily="18" charset="0"/>
              </a:rPr>
              <a:t> </a:t>
            </a:r>
          </a:p>
        </p:txBody>
      </p:sp>
    </p:spTree>
    <p:extLst>
      <p:ext uri="{BB962C8B-B14F-4D97-AF65-F5344CB8AC3E}">
        <p14:creationId xmlns:p14="http://schemas.microsoft.com/office/powerpoint/2010/main" val="7069531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p:txBody>
          <a:bodyPr>
            <a:normAutofit/>
          </a:bodyPr>
          <a:lstStyle/>
          <a:p>
            <a:r>
              <a:rPr lang="fr-BE" dirty="0" smtClean="0">
                <a:latin typeface="Bahnschrift Light" panose="020B0502040204020203" pitchFamily="34" charset="0"/>
              </a:rPr>
              <a:t>Négociations avec </a:t>
            </a:r>
            <a:r>
              <a:rPr lang="fr-BE" dirty="0" err="1" smtClean="0">
                <a:latin typeface="Bahnschrift Light" panose="020B0502040204020203" pitchFamily="34" charset="0"/>
              </a:rPr>
              <a:t>Liantis</a:t>
            </a:r>
            <a:endParaRPr lang="fr-FR" dirty="0">
              <a:latin typeface="Bahnschrift Light" panose="020B0502040204020203" pitchFamily="34" charset="0"/>
            </a:endParaRPr>
          </a:p>
        </p:txBody>
      </p:sp>
      <p:sp>
        <p:nvSpPr>
          <p:cNvPr id="5" name="Sous-titre 2"/>
          <p:cNvSpPr>
            <a:spLocks noGrp="1"/>
          </p:cNvSpPr>
          <p:nvPr>
            <p:ph idx="1"/>
          </p:nvPr>
        </p:nvSpPr>
        <p:spPr/>
        <p:txBody>
          <a:bodyPr numCol="1">
            <a:normAutofit/>
          </a:bodyPr>
          <a:lstStyle/>
          <a:p>
            <a:pPr marL="0" indent="0">
              <a:buNone/>
            </a:pPr>
            <a:r>
              <a:rPr lang="fr-BE" sz="2100" dirty="0">
                <a:latin typeface="Bahnschrift" panose="020B0502040204020203" pitchFamily="34" charset="0"/>
              </a:rPr>
              <a:t>Problématique rencontrée :</a:t>
            </a:r>
          </a:p>
          <a:p>
            <a:endParaRPr lang="fr-BE" sz="2000" dirty="0"/>
          </a:p>
          <a:p>
            <a:pPr marL="1371600" lvl="2" indent="-457200" algn="l">
              <a:buFont typeface="Arial" charset="0"/>
              <a:buChar char="•"/>
            </a:pPr>
            <a:r>
              <a:rPr lang="fr-BE" sz="1700" dirty="0">
                <a:latin typeface="Century" panose="02040604050505020304" pitchFamily="18" charset="0"/>
              </a:rPr>
              <a:t>Malgré la mise en place de plan de paiement régulier à destination de </a:t>
            </a:r>
            <a:r>
              <a:rPr lang="fr-BE" sz="1700" dirty="0" err="1">
                <a:latin typeface="Century" panose="02040604050505020304" pitchFamily="18" charset="0"/>
              </a:rPr>
              <a:t>Liantis</a:t>
            </a:r>
            <a:r>
              <a:rPr lang="fr-BE" sz="1700" dirty="0">
                <a:latin typeface="Century" panose="02040604050505020304" pitchFamily="18" charset="0"/>
              </a:rPr>
              <a:t> depuis juin 2020 de 80€/mois (dette de 6.611,61€) nous prenons connaissance d’une contrainte adressée par l’Huissier Brackeva en date du 20/09/2021. Ceci nous interpelle.</a:t>
            </a:r>
          </a:p>
        </p:txBody>
      </p:sp>
    </p:spTree>
    <p:extLst>
      <p:ext uri="{BB962C8B-B14F-4D97-AF65-F5344CB8AC3E}">
        <p14:creationId xmlns:p14="http://schemas.microsoft.com/office/powerpoint/2010/main" val="19853018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p:txBody>
          <a:bodyPr>
            <a:normAutofit/>
          </a:bodyPr>
          <a:lstStyle/>
          <a:p>
            <a:r>
              <a:rPr lang="fr-BE" dirty="0" smtClean="0">
                <a:latin typeface="Bahnschrift Light" panose="020B0502040204020203" pitchFamily="34" charset="0"/>
              </a:rPr>
              <a:t>Négociations avec </a:t>
            </a:r>
            <a:r>
              <a:rPr lang="fr-BE" dirty="0" err="1" smtClean="0">
                <a:latin typeface="Bahnschrift Light" panose="020B0502040204020203" pitchFamily="34" charset="0"/>
              </a:rPr>
              <a:t>Liantis</a:t>
            </a:r>
            <a:endParaRPr lang="fr-FR" dirty="0">
              <a:latin typeface="Bahnschrift Light" panose="020B0502040204020203" pitchFamily="34" charset="0"/>
            </a:endParaRPr>
          </a:p>
        </p:txBody>
      </p:sp>
      <p:sp>
        <p:nvSpPr>
          <p:cNvPr id="5" name="Sous-titre 2"/>
          <p:cNvSpPr>
            <a:spLocks noGrp="1"/>
          </p:cNvSpPr>
          <p:nvPr>
            <p:ph idx="1"/>
          </p:nvPr>
        </p:nvSpPr>
        <p:spPr/>
        <p:txBody>
          <a:bodyPr numCol="1">
            <a:normAutofit/>
          </a:bodyPr>
          <a:lstStyle/>
          <a:p>
            <a:pPr marL="0" indent="0">
              <a:buNone/>
            </a:pPr>
            <a:r>
              <a:rPr lang="fr-BE" sz="2100" dirty="0">
                <a:latin typeface="Bahnschrift" panose="020B0502040204020203" pitchFamily="34" charset="0"/>
              </a:rPr>
              <a:t>Démarches ayant été entamées :</a:t>
            </a:r>
          </a:p>
          <a:p>
            <a:endParaRPr lang="fr-BE" sz="1600" dirty="0"/>
          </a:p>
          <a:p>
            <a:pPr marL="0" indent="0">
              <a:buNone/>
            </a:pPr>
            <a:r>
              <a:rPr lang="fr-BE" sz="1700" dirty="0">
                <a:latin typeface="Century" panose="02040604050505020304" pitchFamily="18" charset="0"/>
              </a:rPr>
              <a:t>Nous cherchons à comprendre :</a:t>
            </a:r>
          </a:p>
          <a:p>
            <a:endParaRPr lang="fr-BE" sz="1700" dirty="0">
              <a:latin typeface="Century" panose="02040604050505020304" pitchFamily="18" charset="0"/>
            </a:endParaRPr>
          </a:p>
          <a:p>
            <a:pPr marL="285750" indent="-285750" algn="just">
              <a:buFont typeface="Wingdings"/>
              <a:buChar char="v"/>
            </a:pPr>
            <a:r>
              <a:rPr lang="fr-BE" sz="1700" dirty="0">
                <a:latin typeface="Century" panose="02040604050505020304" pitchFamily="18" charset="0"/>
              </a:rPr>
              <a:t>D’abord auprès de l’Huissier 	– par mail.</a:t>
            </a:r>
          </a:p>
          <a:p>
            <a:pPr marL="285750" indent="-285750" algn="just">
              <a:buFont typeface="Wingdings"/>
              <a:buChar char="v"/>
            </a:pPr>
            <a:r>
              <a:rPr lang="fr-BE" sz="1700" dirty="0">
                <a:latin typeface="Century" panose="02040604050505020304" pitchFamily="18" charset="0"/>
              </a:rPr>
              <a:t>Ensuite auprès de </a:t>
            </a:r>
            <a:r>
              <a:rPr lang="fr-BE" sz="1700" dirty="0" err="1">
                <a:latin typeface="Century" panose="02040604050505020304" pitchFamily="18" charset="0"/>
              </a:rPr>
              <a:t>Liantis</a:t>
            </a:r>
            <a:r>
              <a:rPr lang="fr-BE" sz="1700" dirty="0">
                <a:latin typeface="Century" panose="02040604050505020304" pitchFamily="18" charset="0"/>
              </a:rPr>
              <a:t> 	– par téléphone.</a:t>
            </a:r>
          </a:p>
          <a:p>
            <a:pPr marL="0" indent="0" algn="just">
              <a:buNone/>
            </a:pPr>
            <a:r>
              <a:rPr lang="fr-BE" sz="1700" dirty="0">
                <a:solidFill>
                  <a:schemeClr val="accent5">
                    <a:lumMod val="75000"/>
                  </a:schemeClr>
                </a:solidFill>
                <a:latin typeface="Century" panose="02040604050505020304" pitchFamily="18" charset="0"/>
                <a:sym typeface="Wingdings" panose="05000000000000000000" pitchFamily="2" charset="2"/>
              </a:rPr>
              <a:t></a:t>
            </a:r>
            <a:r>
              <a:rPr lang="fr-BE" sz="1700" dirty="0">
                <a:latin typeface="Century" panose="02040604050505020304" pitchFamily="18" charset="0"/>
                <a:sym typeface="Wingdings" panose="05000000000000000000" pitchFamily="2" charset="2"/>
              </a:rPr>
              <a:t> La personne ayant donnant suite à notre appel nous recommande d’envoyer un mail expliquant la situation de Monsieur. </a:t>
            </a:r>
            <a:endParaRPr lang="fr-BE" sz="1700" dirty="0">
              <a:latin typeface="Century" panose="02040604050505020304" pitchFamily="18" charset="0"/>
            </a:endParaRPr>
          </a:p>
        </p:txBody>
      </p:sp>
    </p:spTree>
    <p:extLst>
      <p:ext uri="{BB962C8B-B14F-4D97-AF65-F5344CB8AC3E}">
        <p14:creationId xmlns:p14="http://schemas.microsoft.com/office/powerpoint/2010/main" val="15007727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p:txBody>
          <a:bodyPr>
            <a:normAutofit/>
          </a:bodyPr>
          <a:lstStyle/>
          <a:p>
            <a:r>
              <a:rPr lang="fr-BE" dirty="0" smtClean="0">
                <a:latin typeface="Bahnschrift Light" panose="020B0502040204020203" pitchFamily="34" charset="0"/>
              </a:rPr>
              <a:t>Négociations avec </a:t>
            </a:r>
            <a:r>
              <a:rPr lang="fr-BE" dirty="0" err="1" smtClean="0">
                <a:latin typeface="Bahnschrift Light" panose="020B0502040204020203" pitchFamily="34" charset="0"/>
              </a:rPr>
              <a:t>Liantis</a:t>
            </a:r>
            <a:endParaRPr lang="fr-FR" dirty="0">
              <a:latin typeface="Bahnschrift Light" panose="020B0502040204020203" pitchFamily="34" charset="0"/>
            </a:endParaRPr>
          </a:p>
        </p:txBody>
      </p:sp>
      <p:sp>
        <p:nvSpPr>
          <p:cNvPr id="5" name="Sous-titre 2"/>
          <p:cNvSpPr>
            <a:spLocks noGrp="1"/>
          </p:cNvSpPr>
          <p:nvPr>
            <p:ph idx="1"/>
          </p:nvPr>
        </p:nvSpPr>
        <p:spPr/>
        <p:txBody>
          <a:bodyPr numCol="1">
            <a:normAutofit fontScale="62500" lnSpcReduction="20000"/>
          </a:bodyPr>
          <a:lstStyle/>
          <a:p>
            <a:pPr marL="0" indent="0">
              <a:buNone/>
            </a:pPr>
            <a:r>
              <a:rPr lang="fr-BE" sz="2500" dirty="0">
                <a:latin typeface="Bahnschrift" panose="020B0502040204020203" pitchFamily="34" charset="0"/>
              </a:rPr>
              <a:t>Démarches ayant été entamées (mail) :</a:t>
            </a:r>
          </a:p>
          <a:p>
            <a:endParaRPr lang="fr-BE" dirty="0">
              <a:latin typeface="Century" panose="02040604050505020304" pitchFamily="18" charset="0"/>
            </a:endParaRPr>
          </a:p>
          <a:p>
            <a:pPr marL="285750" indent="-285750" algn="just">
              <a:buFont typeface="Wingdings"/>
              <a:buChar char="v"/>
            </a:pPr>
            <a:r>
              <a:rPr lang="fr-BE" sz="2300" dirty="0">
                <a:latin typeface="Century" panose="02040604050505020304" pitchFamily="18" charset="0"/>
              </a:rPr>
              <a:t>Nous présentons l’état des dettes de Monsieur  </a:t>
            </a:r>
            <a:r>
              <a:rPr lang="fr-BE" sz="2300" dirty="0">
                <a:solidFill>
                  <a:schemeClr val="accent5">
                    <a:lumMod val="75000"/>
                  </a:schemeClr>
                </a:solidFill>
                <a:latin typeface="Century" panose="02040604050505020304" pitchFamily="18" charset="0"/>
              </a:rPr>
              <a:t>au début</a:t>
            </a:r>
            <a:r>
              <a:rPr lang="fr-BE" sz="2300" dirty="0">
                <a:latin typeface="Century" panose="02040604050505020304" pitchFamily="18" charset="0"/>
              </a:rPr>
              <a:t> de la MDD jusqu’au </a:t>
            </a:r>
            <a:r>
              <a:rPr lang="fr-BE" sz="2300" dirty="0">
                <a:solidFill>
                  <a:schemeClr val="accent3">
                    <a:lumMod val="75000"/>
                  </a:schemeClr>
                </a:solidFill>
                <a:latin typeface="Century" panose="02040604050505020304" pitchFamily="18" charset="0"/>
              </a:rPr>
              <a:t>jour de l’envoi </a:t>
            </a:r>
            <a:r>
              <a:rPr lang="fr-BE" sz="2300" dirty="0">
                <a:latin typeface="Century" panose="02040604050505020304" pitchFamily="18" charset="0"/>
              </a:rPr>
              <a:t>du mail (</a:t>
            </a:r>
            <a:r>
              <a:rPr lang="fr-BE" sz="2300" dirty="0">
                <a:solidFill>
                  <a:schemeClr val="accent5">
                    <a:lumMod val="75000"/>
                  </a:schemeClr>
                </a:solidFill>
                <a:latin typeface="Century" panose="02040604050505020304" pitchFamily="18" charset="0"/>
              </a:rPr>
              <a:t>21.722,60€ </a:t>
            </a:r>
            <a:r>
              <a:rPr lang="fr-BE" sz="2300" dirty="0">
                <a:solidFill>
                  <a:schemeClr val="accent6">
                    <a:lumMod val="75000"/>
                  </a:schemeClr>
                </a:solidFill>
                <a:latin typeface="Century" panose="02040604050505020304" pitchFamily="18" charset="0"/>
                <a:sym typeface="Wingdings" panose="05000000000000000000" pitchFamily="2" charset="2"/>
              </a:rPr>
              <a:t></a:t>
            </a:r>
            <a:r>
              <a:rPr lang="fr-BE" sz="2300" dirty="0">
                <a:latin typeface="Century" panose="02040604050505020304" pitchFamily="18" charset="0"/>
                <a:sym typeface="Wingdings" panose="05000000000000000000" pitchFamily="2" charset="2"/>
              </a:rPr>
              <a:t> </a:t>
            </a:r>
            <a:r>
              <a:rPr lang="fr-FR" sz="2300" dirty="0">
                <a:solidFill>
                  <a:schemeClr val="accent3">
                    <a:lumMod val="75000"/>
                  </a:schemeClr>
                </a:solidFill>
                <a:latin typeface="Century" panose="02040604050505020304" pitchFamily="18" charset="0"/>
              </a:rPr>
              <a:t>19.235,82€</a:t>
            </a:r>
            <a:r>
              <a:rPr lang="fr-BE" sz="2300" dirty="0">
                <a:solidFill>
                  <a:schemeClr val="accent3">
                    <a:lumMod val="75000"/>
                  </a:schemeClr>
                </a:solidFill>
                <a:latin typeface="Century" panose="02040604050505020304" pitchFamily="18" charset="0"/>
                <a:sym typeface="Wingdings" panose="05000000000000000000" pitchFamily="2" charset="2"/>
              </a:rPr>
              <a:t> </a:t>
            </a:r>
            <a:r>
              <a:rPr lang="fr-BE" sz="2300" dirty="0">
                <a:latin typeface="Century" panose="02040604050505020304" pitchFamily="18" charset="0"/>
                <a:sym typeface="Wingdings" panose="05000000000000000000" pitchFamily="2" charset="2"/>
              </a:rPr>
              <a:t>)</a:t>
            </a:r>
          </a:p>
          <a:p>
            <a:pPr marL="0" indent="0">
              <a:buNone/>
            </a:pPr>
            <a:r>
              <a:rPr lang="fr-BE" sz="2300" dirty="0">
                <a:latin typeface="Century" panose="02040604050505020304" pitchFamily="18" charset="0"/>
                <a:sym typeface="Wingdings"/>
              </a:rPr>
              <a:t> </a:t>
            </a:r>
            <a:r>
              <a:rPr lang="fr-BE" sz="2300" dirty="0">
                <a:latin typeface="Century" panose="02040604050505020304" pitchFamily="18" charset="0"/>
              </a:rPr>
              <a:t>Dette </a:t>
            </a:r>
            <a:r>
              <a:rPr lang="fr-BE" sz="2300" dirty="0" err="1">
                <a:latin typeface="Century" panose="02040604050505020304" pitchFamily="18" charset="0"/>
              </a:rPr>
              <a:t>Liantis</a:t>
            </a:r>
            <a:r>
              <a:rPr lang="fr-BE" sz="2300" dirty="0">
                <a:latin typeface="Century" panose="02040604050505020304" pitchFamily="18" charset="0"/>
              </a:rPr>
              <a:t>  (</a:t>
            </a:r>
            <a:r>
              <a:rPr lang="fr-BE" sz="2300" dirty="0">
                <a:solidFill>
                  <a:schemeClr val="accent5">
                    <a:lumMod val="75000"/>
                  </a:schemeClr>
                </a:solidFill>
                <a:latin typeface="Century" panose="02040604050505020304" pitchFamily="18" charset="0"/>
              </a:rPr>
              <a:t>6.611,61€ </a:t>
            </a:r>
            <a:r>
              <a:rPr lang="fr-BE" sz="2300" dirty="0">
                <a:solidFill>
                  <a:schemeClr val="accent6">
                    <a:lumMod val="75000"/>
                  </a:schemeClr>
                </a:solidFill>
                <a:latin typeface="Century" panose="02040604050505020304" pitchFamily="18" charset="0"/>
                <a:sym typeface="Wingdings" panose="05000000000000000000" pitchFamily="2" charset="2"/>
              </a:rPr>
              <a:t></a:t>
            </a:r>
            <a:r>
              <a:rPr lang="fr-BE" sz="2300" dirty="0">
                <a:latin typeface="Century" panose="02040604050505020304" pitchFamily="18" charset="0"/>
                <a:sym typeface="Wingdings" panose="05000000000000000000" pitchFamily="2" charset="2"/>
              </a:rPr>
              <a:t> </a:t>
            </a:r>
            <a:r>
              <a:rPr lang="fr-FR" sz="2300" dirty="0">
                <a:solidFill>
                  <a:schemeClr val="accent3">
                    <a:lumMod val="75000"/>
                  </a:schemeClr>
                </a:solidFill>
                <a:latin typeface="Century" panose="02040604050505020304" pitchFamily="18" charset="0"/>
              </a:rPr>
              <a:t>6.474,57€</a:t>
            </a:r>
            <a:r>
              <a:rPr lang="fr-BE" sz="2300" dirty="0">
                <a:latin typeface="Century" panose="02040604050505020304" pitchFamily="18" charset="0"/>
                <a:sym typeface="Wingdings" panose="05000000000000000000" pitchFamily="2" charset="2"/>
              </a:rPr>
              <a:t>)</a:t>
            </a:r>
          </a:p>
          <a:p>
            <a:pPr marL="285750" indent="-285750">
              <a:buFont typeface="Wingdings"/>
              <a:buChar char="v"/>
            </a:pPr>
            <a:endParaRPr lang="fr-BE" sz="2300" dirty="0">
              <a:latin typeface="Century" panose="02040604050505020304" pitchFamily="18" charset="0"/>
            </a:endParaRPr>
          </a:p>
          <a:p>
            <a:pPr marL="285750" indent="-285750" algn="just">
              <a:buFont typeface="Wingdings"/>
              <a:buChar char="v"/>
            </a:pPr>
            <a:r>
              <a:rPr lang="fr-BE" sz="2300" dirty="0">
                <a:latin typeface="Century" panose="02040604050505020304" pitchFamily="18" charset="0"/>
                <a:sym typeface="Wingdings" panose="05000000000000000000" pitchFamily="2" charset="2"/>
              </a:rPr>
              <a:t>Nous avons joins à notre mail les justificatifs de revenus – dépenses et le tableau des dettes.</a:t>
            </a:r>
          </a:p>
          <a:p>
            <a:pPr marL="285750" indent="-285750" algn="just">
              <a:buFont typeface="Wingdings"/>
              <a:buChar char="v"/>
            </a:pPr>
            <a:r>
              <a:rPr lang="fr-BE" sz="2300" dirty="0">
                <a:latin typeface="Century" panose="02040604050505020304" pitchFamily="18" charset="0"/>
                <a:sym typeface="Wingdings" panose="05000000000000000000" pitchFamily="2" charset="2"/>
              </a:rPr>
              <a:t>Nous mettons en avant que malgré le budget limité de monsieur et afin de prouver sa bonne foi il propose d’augmenter la mensualité en ce dossier de 80€ à 130€. </a:t>
            </a:r>
          </a:p>
          <a:p>
            <a:pPr marL="285750" indent="-285750" algn="just">
              <a:buFont typeface="Wingdings"/>
              <a:buChar char="v"/>
            </a:pPr>
            <a:r>
              <a:rPr lang="fr-BE" sz="2300" dirty="0">
                <a:latin typeface="Century" panose="02040604050505020304" pitchFamily="18" charset="0"/>
                <a:sym typeface="Wingdings" panose="05000000000000000000" pitchFamily="2" charset="2"/>
              </a:rPr>
              <a:t>Nous avons une nouvelle fois insister sur le fait que la contrainte reçue nous étonne beaucoup et qu’elle n’a que pour effet d’alourdir inutilement le poids de la déjà – qui est déjà conséquent.</a:t>
            </a:r>
            <a:endParaRPr lang="fr-BE" sz="2300" dirty="0">
              <a:latin typeface="Century" panose="02040604050505020304" pitchFamily="18" charset="0"/>
            </a:endParaRPr>
          </a:p>
        </p:txBody>
      </p:sp>
    </p:spTree>
    <p:extLst>
      <p:ext uri="{BB962C8B-B14F-4D97-AF65-F5344CB8AC3E}">
        <p14:creationId xmlns:p14="http://schemas.microsoft.com/office/powerpoint/2010/main" val="29567327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p:txBody>
          <a:bodyPr>
            <a:normAutofit/>
          </a:bodyPr>
          <a:lstStyle/>
          <a:p>
            <a:r>
              <a:rPr lang="fr-BE" dirty="0" smtClean="0">
                <a:latin typeface="Bahnschrift Light" panose="020B0502040204020203" pitchFamily="34" charset="0"/>
              </a:rPr>
              <a:t>Négociations avec </a:t>
            </a:r>
            <a:r>
              <a:rPr lang="fr-BE" dirty="0" err="1" smtClean="0">
                <a:latin typeface="Bahnschrift Light" panose="020B0502040204020203" pitchFamily="34" charset="0"/>
              </a:rPr>
              <a:t>Liantis</a:t>
            </a:r>
            <a:endParaRPr lang="fr-FR" dirty="0">
              <a:latin typeface="Bahnschrift Light" panose="020B0502040204020203" pitchFamily="34" charset="0"/>
            </a:endParaRPr>
          </a:p>
        </p:txBody>
      </p:sp>
      <p:sp>
        <p:nvSpPr>
          <p:cNvPr id="5" name="Sous-titre 2"/>
          <p:cNvSpPr>
            <a:spLocks noGrp="1"/>
          </p:cNvSpPr>
          <p:nvPr>
            <p:ph idx="1"/>
          </p:nvPr>
        </p:nvSpPr>
        <p:spPr/>
        <p:txBody>
          <a:bodyPr numCol="1">
            <a:normAutofit lnSpcReduction="10000"/>
          </a:bodyPr>
          <a:lstStyle/>
          <a:p>
            <a:pPr marL="0" indent="0">
              <a:lnSpc>
                <a:spcPct val="90000"/>
              </a:lnSpc>
              <a:buNone/>
            </a:pPr>
            <a:r>
              <a:rPr lang="fr-BE" sz="2100" dirty="0">
                <a:latin typeface="Bahnschrift" panose="020B0502040204020203" pitchFamily="34" charset="0"/>
              </a:rPr>
              <a:t>Résultats obtenus:</a:t>
            </a:r>
          </a:p>
          <a:p>
            <a:endParaRPr lang="fr-BE" sz="1700" dirty="0">
              <a:latin typeface="Century" panose="02040604050505020304" pitchFamily="18" charset="0"/>
            </a:endParaRPr>
          </a:p>
          <a:p>
            <a:pPr marL="1371600" lvl="2" indent="-457200" algn="l">
              <a:buFont typeface="Arial" charset="0"/>
              <a:buChar char="•"/>
            </a:pPr>
            <a:r>
              <a:rPr lang="fr-BE" sz="1700" dirty="0" err="1">
                <a:latin typeface="Century" panose="02040604050505020304" pitchFamily="18" charset="0"/>
              </a:rPr>
              <a:t>Liantis</a:t>
            </a:r>
            <a:r>
              <a:rPr lang="fr-BE" sz="1700" dirty="0">
                <a:latin typeface="Century" panose="02040604050505020304" pitchFamily="18" charset="0"/>
              </a:rPr>
              <a:t> nous informe que le dossier n’aurait pas dû partir en contrainte judiciaire. </a:t>
            </a:r>
          </a:p>
          <a:p>
            <a:pPr marL="1371600" lvl="2" indent="-457200" algn="l">
              <a:buFont typeface="Arial" charset="0"/>
              <a:buChar char="•"/>
            </a:pPr>
            <a:r>
              <a:rPr lang="fr-BE" sz="1700" dirty="0">
                <a:latin typeface="Century" panose="02040604050505020304" pitchFamily="18" charset="0"/>
              </a:rPr>
              <a:t>Ils nous indiquent qu’ils prennent donc à leur charge les frais de signification de contrainte à condition que Monsieur respecte son accord de paiement de 130€. </a:t>
            </a:r>
          </a:p>
          <a:p>
            <a:pPr lvl="2" algn="l"/>
            <a:endParaRPr lang="fr-BE" sz="1700" dirty="0">
              <a:latin typeface="Century" panose="02040604050505020304" pitchFamily="18" charset="0"/>
              <a:sym typeface="Wingdings" panose="05000000000000000000" pitchFamily="2" charset="2"/>
            </a:endParaRPr>
          </a:p>
          <a:p>
            <a:pPr marL="914400" lvl="2" indent="0" algn="l">
              <a:buNone/>
            </a:pPr>
            <a:r>
              <a:rPr lang="fr-BE" sz="1700" dirty="0">
                <a:latin typeface="Century" panose="02040604050505020304" pitchFamily="18" charset="0"/>
                <a:sym typeface="Wingdings" panose="05000000000000000000" pitchFamily="2" charset="2"/>
              </a:rPr>
              <a:t>Jusqu’ici monsieur continue son plan de paiement.</a:t>
            </a:r>
          </a:p>
          <a:p>
            <a:pPr marL="914400" lvl="2" indent="0" algn="l">
              <a:buNone/>
            </a:pPr>
            <a:r>
              <a:rPr lang="fr-BE" sz="1700" dirty="0">
                <a:latin typeface="Century" panose="02040604050505020304" pitchFamily="18" charset="0"/>
                <a:sym typeface="Wingdings" panose="05000000000000000000" pitchFamily="2" charset="2"/>
              </a:rPr>
              <a:t>Le solde du dossier est de </a:t>
            </a:r>
            <a:r>
              <a:rPr lang="fr-BE" sz="1700" dirty="0">
                <a:solidFill>
                  <a:schemeClr val="accent3">
                    <a:lumMod val="75000"/>
                  </a:schemeClr>
                </a:solidFill>
                <a:latin typeface="Century" panose="02040604050505020304" pitchFamily="18" charset="0"/>
                <a:sym typeface="Wingdings" panose="05000000000000000000" pitchFamily="2" charset="2"/>
              </a:rPr>
              <a:t>4.157,30€</a:t>
            </a:r>
            <a:r>
              <a:rPr lang="fr-BE" sz="1700" b="1" dirty="0">
                <a:solidFill>
                  <a:schemeClr val="accent3">
                    <a:lumMod val="75000"/>
                  </a:schemeClr>
                </a:solidFill>
                <a:latin typeface="Century" panose="02040604050505020304" pitchFamily="18" charset="0"/>
                <a:sym typeface="Wingdings" panose="05000000000000000000" pitchFamily="2" charset="2"/>
              </a:rPr>
              <a:t> </a:t>
            </a:r>
            <a:r>
              <a:rPr lang="fr-BE" sz="1700" dirty="0">
                <a:latin typeface="Century" panose="02040604050505020304" pitchFamily="18" charset="0"/>
                <a:sym typeface="Wingdings" panose="05000000000000000000" pitchFamily="2" charset="2"/>
              </a:rPr>
              <a:t>à ce jour (en attente de certaines remises de majorations)</a:t>
            </a:r>
            <a:endParaRPr lang="fr-BE" sz="1700" dirty="0">
              <a:latin typeface="Century" panose="02040604050505020304" pitchFamily="18" charset="0"/>
            </a:endParaRPr>
          </a:p>
        </p:txBody>
      </p:sp>
    </p:spTree>
    <p:extLst>
      <p:ext uri="{BB962C8B-B14F-4D97-AF65-F5344CB8AC3E}">
        <p14:creationId xmlns:p14="http://schemas.microsoft.com/office/powerpoint/2010/main" val="33217288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p:txBody>
          <a:bodyPr>
            <a:normAutofit/>
          </a:bodyPr>
          <a:lstStyle/>
          <a:p>
            <a:r>
              <a:rPr lang="fr-BE" dirty="0" smtClean="0">
                <a:latin typeface="Bahnschrift Light" panose="020B0502040204020203" pitchFamily="34" charset="0"/>
              </a:rPr>
              <a:t>Négociations avec Partena</a:t>
            </a:r>
            <a:endParaRPr lang="fr-FR" dirty="0">
              <a:latin typeface="Bahnschrift Light" panose="020B0502040204020203" pitchFamily="34" charset="0"/>
            </a:endParaRPr>
          </a:p>
        </p:txBody>
      </p:sp>
      <p:sp>
        <p:nvSpPr>
          <p:cNvPr id="5" name="Sous-titre 2"/>
          <p:cNvSpPr>
            <a:spLocks noGrp="1"/>
          </p:cNvSpPr>
          <p:nvPr>
            <p:ph idx="1"/>
          </p:nvPr>
        </p:nvSpPr>
        <p:spPr/>
        <p:txBody>
          <a:bodyPr numCol="1">
            <a:normAutofit lnSpcReduction="10000"/>
          </a:bodyPr>
          <a:lstStyle/>
          <a:p>
            <a:pPr marL="0" indent="0">
              <a:lnSpc>
                <a:spcPct val="110000"/>
              </a:lnSpc>
              <a:buNone/>
            </a:pPr>
            <a:r>
              <a:rPr lang="fr-BE" sz="2500" dirty="0">
                <a:latin typeface="Bahnschrift" panose="020B0502040204020203" pitchFamily="34" charset="0"/>
              </a:rPr>
              <a:t>Présentation de la situation :</a:t>
            </a:r>
          </a:p>
          <a:p>
            <a:endParaRPr lang="fr-BE" sz="2000" dirty="0">
              <a:latin typeface="Century" panose="02040604050505020304" pitchFamily="18" charset="0"/>
            </a:endParaRPr>
          </a:p>
          <a:p>
            <a:pPr marL="1371600" lvl="3" indent="0" algn="just">
              <a:buNone/>
            </a:pPr>
            <a:r>
              <a:rPr lang="fr-BE" dirty="0" smtClean="0">
                <a:latin typeface="Century" panose="02040604050505020304" pitchFamily="18" charset="0"/>
                <a:sym typeface="Wingdings"/>
              </a:rPr>
              <a:t>	</a:t>
            </a:r>
            <a:r>
              <a:rPr lang="fr-BE" dirty="0" smtClean="0">
                <a:latin typeface="Century" panose="02040604050505020304" pitchFamily="18" charset="0"/>
              </a:rPr>
              <a:t>Ancien indépendant suivi depuis 2020. </a:t>
            </a:r>
            <a:r>
              <a:rPr lang="fr-BE" dirty="0">
                <a:latin typeface="Century" panose="02040604050505020304" pitchFamily="18" charset="0"/>
              </a:rPr>
              <a:t> </a:t>
            </a:r>
            <a:endParaRPr lang="fr-BE" dirty="0" smtClean="0">
              <a:latin typeface="Century" panose="02040604050505020304" pitchFamily="18" charset="0"/>
            </a:endParaRPr>
          </a:p>
          <a:p>
            <a:pPr marL="1371600" lvl="3" indent="0" algn="just">
              <a:buNone/>
            </a:pPr>
            <a:r>
              <a:rPr lang="fr-BE" dirty="0">
                <a:latin typeface="Century" panose="02040604050505020304" pitchFamily="18" charset="0"/>
                <a:sym typeface="Wingdings"/>
              </a:rPr>
              <a:t> </a:t>
            </a:r>
            <a:r>
              <a:rPr lang="fr-BE" dirty="0" smtClean="0">
                <a:latin typeface="Century" panose="02040604050505020304" pitchFamily="18" charset="0"/>
                <a:sym typeface="Wingdings"/>
              </a:rPr>
              <a:t>	</a:t>
            </a:r>
            <a:r>
              <a:rPr lang="fr-BE" dirty="0" smtClean="0">
                <a:latin typeface="Century" panose="02040604050505020304" pitchFamily="18" charset="0"/>
              </a:rPr>
              <a:t>Toutes les dettes ont pu être réglées sauf </a:t>
            </a:r>
            <a:r>
              <a:rPr lang="fr-BE" b="1" dirty="0" smtClean="0">
                <a:solidFill>
                  <a:schemeClr val="accent5">
                    <a:lumMod val="75000"/>
                  </a:schemeClr>
                </a:solidFill>
                <a:latin typeface="Century" panose="02040604050505020304" pitchFamily="18" charset="0"/>
              </a:rPr>
              <a:t>3 dossiers </a:t>
            </a:r>
            <a:r>
              <a:rPr lang="fr-BE" dirty="0" smtClean="0">
                <a:latin typeface="Century" panose="02040604050505020304" pitchFamily="18" charset="0"/>
              </a:rPr>
              <a:t>chez l’Huissier </a:t>
            </a:r>
            <a:r>
              <a:rPr lang="fr-BE" dirty="0" err="1" smtClean="0">
                <a:latin typeface="Century" panose="02040604050505020304" pitchFamily="18" charset="0"/>
              </a:rPr>
              <a:t>Dabin</a:t>
            </a:r>
            <a:r>
              <a:rPr lang="fr-BE" dirty="0" smtClean="0">
                <a:latin typeface="Century" panose="02040604050505020304" pitchFamily="18" charset="0"/>
              </a:rPr>
              <a:t> pour le compte de Partena (cotisations sociales).</a:t>
            </a:r>
          </a:p>
          <a:p>
            <a:pPr marL="1371600" lvl="3" indent="0" algn="just">
              <a:buNone/>
            </a:pPr>
            <a:r>
              <a:rPr lang="fr-BE" dirty="0">
                <a:latin typeface="Century" panose="02040604050505020304" pitchFamily="18" charset="0"/>
                <a:sym typeface="Wingdings"/>
              </a:rPr>
              <a:t> </a:t>
            </a:r>
            <a:r>
              <a:rPr lang="fr-BE" dirty="0" smtClean="0">
                <a:latin typeface="Century" panose="02040604050505020304" pitchFamily="18" charset="0"/>
                <a:sym typeface="Wingdings"/>
              </a:rPr>
              <a:t>	</a:t>
            </a:r>
            <a:r>
              <a:rPr lang="fr-BE" dirty="0" smtClean="0">
                <a:latin typeface="Century" panose="02040604050505020304" pitchFamily="18" charset="0"/>
              </a:rPr>
              <a:t>Nous avons c</a:t>
            </a:r>
            <a:r>
              <a:rPr lang="fr-BE" dirty="0" smtClean="0">
                <a:latin typeface="Century" panose="02040604050505020304" pitchFamily="18" charset="0"/>
                <a:sym typeface="Wingdings" panose="05000000000000000000" pitchFamily="2" charset="2"/>
              </a:rPr>
              <a:t>ontacté l’Huissier à plusieurs reprises sans réponses. ..Et quand il y avait des réponses elles étaient incohérentes et les plans de paiement plus que raisonnables étaient systématiquement refusées par l’Huissier.</a:t>
            </a:r>
          </a:p>
          <a:p>
            <a:pPr lvl="3" algn="just"/>
            <a:endParaRPr lang="fr-BE" dirty="0" smtClean="0">
              <a:latin typeface="Century" panose="02040604050505020304" pitchFamily="18" charset="0"/>
              <a:sym typeface="Wingdings" panose="05000000000000000000" pitchFamily="2" charset="2"/>
            </a:endParaRPr>
          </a:p>
          <a:p>
            <a:pPr marL="1371600" lvl="3" indent="0" algn="just">
              <a:buNone/>
            </a:pPr>
            <a:r>
              <a:rPr lang="fr-BE" dirty="0" smtClean="0">
                <a:latin typeface="Century" panose="02040604050505020304" pitchFamily="18" charset="0"/>
                <a:sym typeface="Wingdings" panose="05000000000000000000" pitchFamily="2" charset="2"/>
              </a:rPr>
              <a:t> Après un certain temps l’Huissier a fini par </a:t>
            </a:r>
            <a:r>
              <a:rPr lang="fr-BE" b="1" dirty="0" smtClean="0">
                <a:solidFill>
                  <a:schemeClr val="accent3">
                    <a:lumMod val="75000"/>
                  </a:schemeClr>
                </a:solidFill>
                <a:latin typeface="Century" panose="02040604050505020304" pitchFamily="18" charset="0"/>
                <a:sym typeface="Wingdings" panose="05000000000000000000" pitchFamily="2" charset="2"/>
              </a:rPr>
              <a:t>accepter les plans de paiement</a:t>
            </a:r>
            <a:r>
              <a:rPr lang="fr-BE" dirty="0" smtClean="0">
                <a:latin typeface="Century" panose="02040604050505020304" pitchFamily="18" charset="0"/>
                <a:sym typeface="Wingdings" panose="05000000000000000000" pitchFamily="2" charset="2"/>
              </a:rPr>
              <a:t> dans les trois dossiers.</a:t>
            </a:r>
          </a:p>
          <a:p>
            <a:pPr lvl="3" algn="l"/>
            <a:endParaRPr lang="fr-BE" dirty="0" smtClean="0"/>
          </a:p>
        </p:txBody>
      </p:sp>
    </p:spTree>
    <p:extLst>
      <p:ext uri="{BB962C8B-B14F-4D97-AF65-F5344CB8AC3E}">
        <p14:creationId xmlns:p14="http://schemas.microsoft.com/office/powerpoint/2010/main" val="34269154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p:txBody>
          <a:bodyPr>
            <a:normAutofit/>
          </a:bodyPr>
          <a:lstStyle/>
          <a:p>
            <a:r>
              <a:rPr lang="fr-BE" dirty="0" smtClean="0">
                <a:latin typeface="Bahnschrift Light" panose="020B0502040204020203" pitchFamily="34" charset="0"/>
              </a:rPr>
              <a:t>Négociations avec Partena</a:t>
            </a:r>
            <a:endParaRPr lang="fr-FR" dirty="0">
              <a:latin typeface="Bahnschrift Light" panose="020B0502040204020203" pitchFamily="34" charset="0"/>
            </a:endParaRPr>
          </a:p>
        </p:txBody>
      </p:sp>
      <p:sp>
        <p:nvSpPr>
          <p:cNvPr id="5" name="Sous-titre 2"/>
          <p:cNvSpPr>
            <a:spLocks noGrp="1"/>
          </p:cNvSpPr>
          <p:nvPr>
            <p:ph idx="1"/>
          </p:nvPr>
        </p:nvSpPr>
        <p:spPr/>
        <p:txBody>
          <a:bodyPr numCol="1">
            <a:normAutofit/>
          </a:bodyPr>
          <a:lstStyle/>
          <a:p>
            <a:pPr marL="0" indent="0">
              <a:buNone/>
            </a:pPr>
            <a:r>
              <a:rPr lang="fr-BE" sz="2100" dirty="0">
                <a:latin typeface="Bahnschrift" panose="020B0502040204020203" pitchFamily="34" charset="0"/>
              </a:rPr>
              <a:t>Problématique rencontrée  :</a:t>
            </a:r>
          </a:p>
          <a:p>
            <a:pPr algn="just"/>
            <a:endParaRPr lang="fr-BE" sz="2600" dirty="0">
              <a:latin typeface="Bahnschrift" panose="020B0502040204020203" pitchFamily="34" charset="0"/>
            </a:endParaRPr>
          </a:p>
          <a:p>
            <a:pPr lvl="3" algn="just">
              <a:lnSpc>
                <a:spcPct val="80000"/>
              </a:lnSpc>
            </a:pPr>
            <a:r>
              <a:rPr lang="fr-BE" sz="1700" dirty="0">
                <a:latin typeface="Century" panose="02040604050505020304" pitchFamily="18" charset="0"/>
              </a:rPr>
              <a:t>Nous remarquons que malgré les différents paiements effectués, les soldes des trois dossiers ne diminuent pas.</a:t>
            </a:r>
          </a:p>
          <a:p>
            <a:pPr lvl="3" algn="l">
              <a:lnSpc>
                <a:spcPct val="80000"/>
              </a:lnSpc>
            </a:pPr>
            <a:endParaRPr lang="fr-BE" sz="1700" dirty="0">
              <a:latin typeface="Century" panose="02040604050505020304" pitchFamily="18" charset="0"/>
            </a:endParaRPr>
          </a:p>
        </p:txBody>
      </p:sp>
    </p:spTree>
    <p:extLst>
      <p:ext uri="{BB962C8B-B14F-4D97-AF65-F5344CB8AC3E}">
        <p14:creationId xmlns:p14="http://schemas.microsoft.com/office/powerpoint/2010/main" val="33007913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p:txBody>
          <a:bodyPr>
            <a:normAutofit/>
          </a:bodyPr>
          <a:lstStyle/>
          <a:p>
            <a:r>
              <a:rPr lang="fr-BE" dirty="0" smtClean="0">
                <a:latin typeface="Bahnschrift Light" panose="020B0502040204020203" pitchFamily="34" charset="0"/>
              </a:rPr>
              <a:t>Négociations avec Partena</a:t>
            </a:r>
            <a:endParaRPr lang="fr-FR" dirty="0">
              <a:latin typeface="Bahnschrift Light" panose="020B0502040204020203" pitchFamily="34" charset="0"/>
            </a:endParaRPr>
          </a:p>
        </p:txBody>
      </p:sp>
      <p:sp>
        <p:nvSpPr>
          <p:cNvPr id="5" name="Sous-titre 2"/>
          <p:cNvSpPr txBox="1">
            <a:spLocks/>
          </p:cNvSpPr>
          <p:nvPr/>
        </p:nvSpPr>
        <p:spPr>
          <a:xfrm>
            <a:off x="1451579" y="2207172"/>
            <a:ext cx="10310648" cy="4106841"/>
          </a:xfrm>
          <a:prstGeom prst="rect">
            <a:avLst/>
          </a:prstGeom>
        </p:spPr>
        <p:txBody>
          <a:bodyPr vert="horz" lIns="91440" tIns="45720" rIns="91440" bIns="45720" numCol="1" rtlCol="0" anchor="t">
            <a:normAutofit fontScale="25000" lnSpcReduction="2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fr-BE" sz="8400" dirty="0" smtClean="0">
                <a:latin typeface="Bahnschrift" panose="020B0502040204020203" pitchFamily="34" charset="0"/>
              </a:rPr>
              <a:t>Démarches ayant été entamées :</a:t>
            </a:r>
          </a:p>
          <a:p>
            <a:endParaRPr lang="fr-BE" sz="6800" dirty="0" smtClean="0">
              <a:latin typeface="Century" panose="02040604050505020304" pitchFamily="18" charset="0"/>
            </a:endParaRPr>
          </a:p>
          <a:p>
            <a:pPr marL="1371600" lvl="2" indent="-457200" algn="just">
              <a:buFont typeface="Arial" charset="0"/>
              <a:buChar char="•"/>
            </a:pPr>
            <a:r>
              <a:rPr lang="fr-BE" sz="6800" dirty="0" smtClean="0">
                <a:latin typeface="Century" panose="02040604050505020304" pitchFamily="18" charset="0"/>
                <a:sym typeface="Wingdings" panose="05000000000000000000" pitchFamily="2" charset="2"/>
              </a:rPr>
              <a:t>J’en ai discuté avec des collègues, dont Estelle qui m’a parlé de sa négociation avec </a:t>
            </a:r>
            <a:r>
              <a:rPr lang="fr-BE" sz="6800" dirty="0" err="1" smtClean="0">
                <a:latin typeface="Century" panose="02040604050505020304" pitchFamily="18" charset="0"/>
                <a:sym typeface="Wingdings" panose="05000000000000000000" pitchFamily="2" charset="2"/>
              </a:rPr>
              <a:t>Liantis</a:t>
            </a:r>
            <a:r>
              <a:rPr lang="fr-BE" sz="6800" dirty="0" smtClean="0">
                <a:latin typeface="Century" panose="02040604050505020304" pitchFamily="18" charset="0"/>
                <a:sym typeface="Wingdings" panose="05000000000000000000" pitchFamily="2" charset="2"/>
              </a:rPr>
              <a:t>. J’ai donc tenté de joindre </a:t>
            </a:r>
            <a:r>
              <a:rPr lang="fr-BE" sz="6800" dirty="0" err="1" smtClean="0">
                <a:latin typeface="Century" panose="02040604050505020304" pitchFamily="18" charset="0"/>
                <a:sym typeface="Wingdings" panose="05000000000000000000" pitchFamily="2" charset="2"/>
              </a:rPr>
              <a:t>Partena</a:t>
            </a:r>
            <a:r>
              <a:rPr lang="fr-BE" sz="6800" dirty="0" smtClean="0">
                <a:latin typeface="Century" panose="02040604050505020304" pitchFamily="18" charset="0"/>
                <a:sym typeface="Wingdings" panose="05000000000000000000" pitchFamily="2" charset="2"/>
              </a:rPr>
              <a:t> par mail – celui-ci est resté sans suite.</a:t>
            </a:r>
          </a:p>
          <a:p>
            <a:pPr marL="1371600" lvl="2" indent="-457200" algn="just">
              <a:buFont typeface="Arial" charset="0"/>
              <a:buChar char="•"/>
            </a:pPr>
            <a:r>
              <a:rPr lang="fr-BE" sz="6800" dirty="0" smtClean="0">
                <a:latin typeface="Century" panose="02040604050505020304" pitchFamily="18" charset="0"/>
                <a:sym typeface="Wingdings" panose="05000000000000000000" pitchFamily="2" charset="2"/>
              </a:rPr>
              <a:t>Nous avons rédigé un second mail. Nous avons comme réponse de </a:t>
            </a:r>
            <a:r>
              <a:rPr lang="fr-BE" sz="6800" dirty="0" err="1" smtClean="0">
                <a:latin typeface="Century" panose="02040604050505020304" pitchFamily="18" charset="0"/>
                <a:sym typeface="Wingdings" panose="05000000000000000000" pitchFamily="2" charset="2"/>
              </a:rPr>
              <a:t>Partena</a:t>
            </a:r>
            <a:r>
              <a:rPr lang="fr-BE" sz="6800" dirty="0" smtClean="0">
                <a:latin typeface="Century" panose="02040604050505020304" pitchFamily="18" charset="0"/>
                <a:sym typeface="Wingdings" panose="05000000000000000000" pitchFamily="2" charset="2"/>
              </a:rPr>
              <a:t> qu’ils n’étaient pas en mesure de nous aider. </a:t>
            </a:r>
          </a:p>
          <a:p>
            <a:pPr marL="1371600" lvl="2" indent="-457200" algn="just">
              <a:buFont typeface="Arial" charset="0"/>
              <a:buChar char="•"/>
            </a:pPr>
            <a:endParaRPr lang="fr-BE" sz="6800" dirty="0" smtClean="0">
              <a:latin typeface="Century" panose="02040604050505020304" pitchFamily="18" charset="0"/>
              <a:sym typeface="Wingdings" panose="05000000000000000000" pitchFamily="2" charset="2"/>
            </a:endParaRPr>
          </a:p>
          <a:p>
            <a:pPr marL="1371600" lvl="2" indent="-457200" algn="just">
              <a:buFont typeface="Arial" charset="0"/>
              <a:buChar char="•"/>
            </a:pPr>
            <a:r>
              <a:rPr lang="fr-BE" sz="6800" dirty="0" smtClean="0">
                <a:latin typeface="Century" panose="02040604050505020304" pitchFamily="18" charset="0"/>
                <a:sym typeface="Wingdings" panose="05000000000000000000" pitchFamily="2" charset="2"/>
              </a:rPr>
              <a:t>Enfin j’ai décidé de les appeler. Je suis tombée sur une personne compréhensive et qui a pris en compte ma demande de combiner les 3 dossiers en un seul.</a:t>
            </a:r>
            <a:endParaRPr lang="fr-BE" sz="6800" dirty="0">
              <a:latin typeface="Century" panose="02040604050505020304" pitchFamily="18" charset="0"/>
              <a:sym typeface="Wingdings" panose="05000000000000000000" pitchFamily="2" charset="2"/>
            </a:endParaRPr>
          </a:p>
        </p:txBody>
      </p:sp>
    </p:spTree>
    <p:extLst>
      <p:ext uri="{BB962C8B-B14F-4D97-AF65-F5344CB8AC3E}">
        <p14:creationId xmlns:p14="http://schemas.microsoft.com/office/powerpoint/2010/main" val="3867307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p:txBody>
          <a:bodyPr>
            <a:normAutofit/>
          </a:bodyPr>
          <a:lstStyle/>
          <a:p>
            <a:r>
              <a:rPr lang="fr-BE" dirty="0" smtClean="0">
                <a:latin typeface="Bahnschrift Light" panose="020B0502040204020203" pitchFamily="34" charset="0"/>
              </a:rPr>
              <a:t>Négociations avec Partena</a:t>
            </a:r>
            <a:endParaRPr lang="fr-FR" dirty="0">
              <a:latin typeface="Bahnschrift Light" panose="020B0502040204020203" pitchFamily="34" charset="0"/>
            </a:endParaRPr>
          </a:p>
        </p:txBody>
      </p:sp>
      <p:sp>
        <p:nvSpPr>
          <p:cNvPr id="5" name="Sous-titre 2"/>
          <p:cNvSpPr>
            <a:spLocks noGrp="1"/>
          </p:cNvSpPr>
          <p:nvPr>
            <p:ph idx="1"/>
          </p:nvPr>
        </p:nvSpPr>
        <p:spPr/>
        <p:txBody>
          <a:bodyPr numCol="1">
            <a:normAutofit/>
          </a:bodyPr>
          <a:lstStyle/>
          <a:p>
            <a:pPr marL="0" indent="0">
              <a:buNone/>
            </a:pPr>
            <a:r>
              <a:rPr lang="fr-BE" sz="2100" dirty="0">
                <a:latin typeface="Bahnschrift" panose="020B0502040204020203" pitchFamily="34" charset="0"/>
              </a:rPr>
              <a:t>Résultats obtenus:</a:t>
            </a:r>
          </a:p>
          <a:p>
            <a:pPr lvl="2" algn="just"/>
            <a:endParaRPr lang="fr-BE" sz="1700" dirty="0">
              <a:sym typeface="Wingdings" panose="05000000000000000000" pitchFamily="2" charset="2"/>
            </a:endParaRPr>
          </a:p>
          <a:p>
            <a:pPr marL="1257300" lvl="2" indent="-342900" algn="just">
              <a:buFont typeface="Wingdings"/>
              <a:buChar char=""/>
            </a:pPr>
            <a:r>
              <a:rPr lang="fr-BE" sz="1700" dirty="0">
                <a:latin typeface="Century" panose="02040604050505020304" pitchFamily="18" charset="0"/>
                <a:sym typeface="Wingdings" panose="05000000000000000000" pitchFamily="2" charset="2"/>
              </a:rPr>
              <a:t>Nous avons été mis en copie du mail de Partena qui demandait à son mandataire de regrouper les trois dossiers ensemble mais aussi de suspendre toutes mesures </a:t>
            </a:r>
            <a:r>
              <a:rPr lang="fr-FR" sz="1700" dirty="0">
                <a:latin typeface="Century" panose="02040604050505020304" pitchFamily="18" charset="0"/>
              </a:rPr>
              <a:t>à l’encontre du médié tant que celui-ci respecte le plan de paiement.</a:t>
            </a:r>
            <a:endParaRPr lang="fr-FR" sz="1700" dirty="0">
              <a:latin typeface="Century" panose="02040604050505020304" pitchFamily="18" charset="0"/>
              <a:sym typeface="Wingdings" panose="05000000000000000000" pitchFamily="2" charset="2"/>
            </a:endParaRPr>
          </a:p>
        </p:txBody>
      </p:sp>
    </p:spTree>
    <p:extLst>
      <p:ext uri="{BB962C8B-B14F-4D97-AF65-F5344CB8AC3E}">
        <p14:creationId xmlns:p14="http://schemas.microsoft.com/office/powerpoint/2010/main" val="16053680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51579" y="475488"/>
            <a:ext cx="10323333" cy="1110195"/>
          </a:xfrm>
        </p:spPr>
        <p:txBody>
          <a:bodyPr>
            <a:normAutofit fontScale="90000"/>
          </a:bodyPr>
          <a:lstStyle/>
          <a:p>
            <a:pPr lvl="0"/>
            <a:r>
              <a:rPr lang="fr-BE" sz="4400" b="1" u="sng" dirty="0" smtClean="0"/>
              <a:t>Les </a:t>
            </a:r>
            <a:r>
              <a:rPr lang="fr-BE" sz="4400" b="1" u="sng" dirty="0"/>
              <a:t>frais </a:t>
            </a:r>
            <a:r>
              <a:rPr lang="fr-BE" sz="4400" b="1" u="sng" dirty="0" err="1"/>
              <a:t>suplémentaires</a:t>
            </a:r>
            <a:r>
              <a:rPr lang="fr-BE" sz="4400" b="1" u="sng" dirty="0"/>
              <a:t> dans une facture </a:t>
            </a:r>
            <a:r>
              <a:rPr lang="fr-BE" sz="4400" b="1" u="sng" dirty="0" smtClean="0"/>
              <a:t>d’énergie</a:t>
            </a:r>
            <a:r>
              <a:rPr lang="fr-BE" sz="4400" b="1" u="sng" dirty="0"/>
              <a:t/>
            </a:r>
            <a:br>
              <a:rPr lang="fr-BE" sz="4400" b="1" u="sng" dirty="0"/>
            </a:br>
            <a:endParaRPr lang="fr-BE" sz="4400" b="1" u="sng" dirty="0"/>
          </a:p>
        </p:txBody>
      </p:sp>
      <p:sp>
        <p:nvSpPr>
          <p:cNvPr id="3" name="Espace réservé du contenu 2"/>
          <p:cNvSpPr>
            <a:spLocks noGrp="1"/>
          </p:cNvSpPr>
          <p:nvPr>
            <p:ph idx="1"/>
          </p:nvPr>
        </p:nvSpPr>
        <p:spPr/>
        <p:txBody>
          <a:bodyPr/>
          <a:lstStyle/>
          <a:p>
            <a:pPr marL="0" indent="0">
              <a:buNone/>
            </a:pPr>
            <a:r>
              <a:rPr lang="fr-BE" dirty="0"/>
              <a:t>Une expérience du CPAS d’Uccle présentée par Alphonsine Umumararungu</a:t>
            </a:r>
          </a:p>
          <a:p>
            <a:pPr marL="0" lvl="0" indent="0">
              <a:buNone/>
            </a:pPr>
            <a:endParaRPr lang="fr-BE" dirty="0"/>
          </a:p>
        </p:txBody>
      </p:sp>
      <p:pic>
        <p:nvPicPr>
          <p:cNvPr id="4" name="Image 3"/>
          <p:cNvPicPr>
            <a:picLocks noChangeAspect="1"/>
          </p:cNvPicPr>
          <p:nvPr/>
        </p:nvPicPr>
        <p:blipFill rotWithShape="1">
          <a:blip r:embed="rId2">
            <a:extLst>
              <a:ext uri="{28A0092B-C50C-407E-A947-70E740481C1C}">
                <a14:useLocalDpi xmlns:a14="http://schemas.microsoft.com/office/drawing/2010/main" val="0"/>
              </a:ext>
            </a:extLst>
          </a:blip>
          <a:srcRect l="25923" t="4665" r="26428" b="34720"/>
          <a:stretch/>
        </p:blipFill>
        <p:spPr>
          <a:xfrm>
            <a:off x="3857296" y="2490953"/>
            <a:ext cx="3373821" cy="4291786"/>
          </a:xfrm>
          <a:prstGeom prst="rect">
            <a:avLst/>
          </a:prstGeom>
        </p:spPr>
      </p:pic>
    </p:spTree>
    <p:extLst>
      <p:ext uri="{BB962C8B-B14F-4D97-AF65-F5344CB8AC3E}">
        <p14:creationId xmlns:p14="http://schemas.microsoft.com/office/powerpoint/2010/main" val="25178699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51579" y="475488"/>
            <a:ext cx="10323333" cy="1110195"/>
          </a:xfrm>
        </p:spPr>
        <p:txBody>
          <a:bodyPr>
            <a:normAutofit fontScale="90000"/>
          </a:bodyPr>
          <a:lstStyle/>
          <a:p>
            <a:pPr lvl="0"/>
            <a:r>
              <a:rPr lang="fr-BE" sz="4400" b="1" u="sng" dirty="0" smtClean="0"/>
              <a:t>Les </a:t>
            </a:r>
            <a:r>
              <a:rPr lang="fr-BE" sz="4400" b="1" u="sng" dirty="0"/>
              <a:t>frais supplémentaires dans une facture d’hôpital </a:t>
            </a:r>
            <a:br>
              <a:rPr lang="fr-BE" sz="4400" b="1" u="sng" dirty="0"/>
            </a:br>
            <a:endParaRPr lang="fr-BE" sz="4400" b="1" u="sng" dirty="0"/>
          </a:p>
        </p:txBody>
      </p:sp>
      <p:sp>
        <p:nvSpPr>
          <p:cNvPr id="3" name="Espace réservé du contenu 2"/>
          <p:cNvSpPr>
            <a:spLocks noGrp="1"/>
          </p:cNvSpPr>
          <p:nvPr>
            <p:ph idx="1"/>
          </p:nvPr>
        </p:nvSpPr>
        <p:spPr/>
        <p:txBody>
          <a:bodyPr/>
          <a:lstStyle/>
          <a:p>
            <a:pPr marL="0" indent="0">
              <a:buNone/>
            </a:pPr>
            <a:r>
              <a:rPr lang="fr-BE" dirty="0"/>
              <a:t>Une expérience de </a:t>
            </a:r>
            <a:r>
              <a:rPr lang="fr-BE" dirty="0" err="1"/>
              <a:t>l’asbl</a:t>
            </a:r>
            <a:r>
              <a:rPr lang="fr-BE" dirty="0"/>
              <a:t> REPR de Schaerbeek présentée par Gaëlle VAN NIEUWENHOVE </a:t>
            </a:r>
          </a:p>
          <a:p>
            <a:pPr marL="0" lvl="0" indent="0">
              <a:buNone/>
            </a:pPr>
            <a:endParaRPr lang="fr-BE" dirty="0"/>
          </a:p>
        </p:txBody>
      </p:sp>
      <p:pic>
        <p:nvPicPr>
          <p:cNvPr id="6" name="Picture 4" descr="2018 05_TIM_EI_FR bis">
            <a:extLst>
              <a:ext uri="{FF2B5EF4-FFF2-40B4-BE49-F238E27FC236}">
                <a16:creationId xmlns:a16="http://schemas.microsoft.com/office/drawing/2014/main" id="{888C9321-9568-4D89-8C2F-6656037C96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497" y="2986709"/>
            <a:ext cx="11101006" cy="2380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00426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26365" y="2181374"/>
            <a:ext cx="9603275" cy="1049235"/>
          </a:xfrm>
        </p:spPr>
        <p:txBody>
          <a:bodyPr>
            <a:normAutofit fontScale="90000"/>
          </a:bodyPr>
          <a:lstStyle/>
          <a:p>
            <a:r>
              <a:rPr lang="fr-BE" dirty="0" smtClean="0"/>
              <a:t>Situation de départ</a:t>
            </a:r>
            <a:br>
              <a:rPr lang="fr-BE" dirty="0" smtClean="0"/>
            </a:br>
            <a:r>
              <a:rPr lang="fr-BE" dirty="0" smtClean="0"/>
              <a:t/>
            </a:r>
            <a:br>
              <a:rPr lang="fr-BE" dirty="0" smtClean="0"/>
            </a:br>
            <a:r>
              <a:rPr lang="fr-BE" sz="1800" dirty="0" smtClean="0"/>
              <a:t>Madame a deux dettes chez Iris Sud : </a:t>
            </a:r>
            <a:br>
              <a:rPr lang="fr-BE" sz="1800" dirty="0" smtClean="0"/>
            </a:br>
            <a:r>
              <a:rPr lang="fr-BE" sz="1800" dirty="0"/>
              <a:t/>
            </a:r>
            <a:br>
              <a:rPr lang="fr-BE" sz="1800" dirty="0"/>
            </a:br>
            <a:endParaRPr lang="fr-BE" dirty="0"/>
          </a:p>
        </p:txBody>
      </p:sp>
      <p:sp>
        <p:nvSpPr>
          <p:cNvPr id="3" name="Espace réservé du contenu 2"/>
          <p:cNvSpPr>
            <a:spLocks noGrp="1"/>
          </p:cNvSpPr>
          <p:nvPr>
            <p:ph idx="1"/>
          </p:nvPr>
        </p:nvSpPr>
        <p:spPr>
          <a:xfrm>
            <a:off x="2610233" y="3819159"/>
            <a:ext cx="8915400" cy="1950719"/>
          </a:xfrm>
        </p:spPr>
        <p:txBody>
          <a:bodyPr>
            <a:normAutofit fontScale="92500" lnSpcReduction="10000"/>
          </a:bodyPr>
          <a:lstStyle/>
          <a:p>
            <a:r>
              <a:rPr lang="fr-BE" dirty="0"/>
              <a:t>D</a:t>
            </a:r>
            <a:r>
              <a:rPr lang="fr-BE" dirty="0" smtClean="0"/>
              <a:t>ette en recouvrement </a:t>
            </a:r>
            <a:r>
              <a:rPr lang="fr-BE" b="1" dirty="0" smtClean="0"/>
              <a:t>amiable</a:t>
            </a:r>
            <a:r>
              <a:rPr lang="fr-BE" dirty="0" smtClean="0"/>
              <a:t> : gérée par le huissier GVD Law – montant de départ : 187,55 euros</a:t>
            </a:r>
          </a:p>
          <a:p>
            <a:pPr marL="0" indent="0">
              <a:buNone/>
            </a:pPr>
            <a:endParaRPr lang="fr-BE" dirty="0" smtClean="0"/>
          </a:p>
          <a:p>
            <a:r>
              <a:rPr lang="fr-BE" dirty="0"/>
              <a:t>D</a:t>
            </a:r>
            <a:r>
              <a:rPr lang="fr-BE" dirty="0" smtClean="0"/>
              <a:t>ette en recouvrement </a:t>
            </a:r>
            <a:r>
              <a:rPr lang="fr-BE" b="1" dirty="0" smtClean="0"/>
              <a:t>judiciaire</a:t>
            </a:r>
            <a:r>
              <a:rPr lang="fr-BE" dirty="0" smtClean="0"/>
              <a:t> : gérée par les huissiers Reynaert – montant de départ avec frais judiciaires : 524,34 euros</a:t>
            </a:r>
          </a:p>
          <a:p>
            <a:endParaRPr lang="fr-BE" dirty="0"/>
          </a:p>
          <a:p>
            <a:pPr marL="0" indent="0">
              <a:buNone/>
            </a:pPr>
            <a:endParaRPr lang="fr-BE" dirty="0" smtClean="0"/>
          </a:p>
        </p:txBody>
      </p:sp>
    </p:spTree>
    <p:extLst>
      <p:ext uri="{BB962C8B-B14F-4D97-AF65-F5344CB8AC3E}">
        <p14:creationId xmlns:p14="http://schemas.microsoft.com/office/powerpoint/2010/main" val="3875100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Décompte de base dette amiable – GVD Law</a:t>
            </a:r>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4193" y="2203834"/>
            <a:ext cx="10821441" cy="4515879"/>
          </a:xfrm>
        </p:spPr>
      </p:pic>
    </p:spTree>
    <p:extLst>
      <p:ext uri="{BB962C8B-B14F-4D97-AF65-F5344CB8AC3E}">
        <p14:creationId xmlns:p14="http://schemas.microsoft.com/office/powerpoint/2010/main" val="39792363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623079" y="94593"/>
            <a:ext cx="5644817" cy="6763407"/>
          </a:xfrm>
        </p:spPr>
      </p:pic>
      <p:sp>
        <p:nvSpPr>
          <p:cNvPr id="2" name="Titre 1"/>
          <p:cNvSpPr>
            <a:spLocks noGrp="1"/>
          </p:cNvSpPr>
          <p:nvPr>
            <p:ph type="title"/>
          </p:nvPr>
        </p:nvSpPr>
        <p:spPr>
          <a:xfrm>
            <a:off x="956441" y="840828"/>
            <a:ext cx="10834137" cy="1002416"/>
          </a:xfrm>
        </p:spPr>
        <p:txBody>
          <a:bodyPr/>
          <a:lstStyle/>
          <a:p>
            <a:r>
              <a:rPr lang="fr-BE" dirty="0" smtClean="0"/>
              <a:t>Décompte de base dette judiciaire </a:t>
            </a:r>
            <a:br>
              <a:rPr lang="fr-BE" dirty="0" smtClean="0"/>
            </a:br>
            <a:r>
              <a:rPr lang="fr-BE" dirty="0" smtClean="0"/>
              <a:t>- Huissier Reynaert (1)</a:t>
            </a:r>
            <a:endParaRPr lang="fr-BE" dirty="0"/>
          </a:p>
        </p:txBody>
      </p:sp>
    </p:spTree>
    <p:extLst>
      <p:ext uri="{BB962C8B-B14F-4D97-AF65-F5344CB8AC3E}">
        <p14:creationId xmlns:p14="http://schemas.microsoft.com/office/powerpoint/2010/main" val="224933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Décompte de base dette judiciaire </a:t>
            </a:r>
            <a:r>
              <a:rPr lang="fr-BE" dirty="0" smtClean="0"/>
              <a:t>- </a:t>
            </a:r>
            <a:r>
              <a:rPr lang="fr-BE" dirty="0"/>
              <a:t>Huissier </a:t>
            </a:r>
            <a:r>
              <a:rPr lang="fr-BE" dirty="0" smtClean="0"/>
              <a:t>Reynaert (2)</a:t>
            </a:r>
            <a:endParaRPr lang="fr-BE" dirty="0"/>
          </a:p>
        </p:txBody>
      </p:sp>
      <p:pic>
        <p:nvPicPr>
          <p:cNvPr id="4" name="Espace réservé du conten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03889" y="2236268"/>
            <a:ext cx="10348475" cy="4356721"/>
          </a:xfrm>
        </p:spPr>
      </p:pic>
    </p:spTree>
    <p:extLst>
      <p:ext uri="{BB962C8B-B14F-4D97-AF65-F5344CB8AC3E}">
        <p14:creationId xmlns:p14="http://schemas.microsoft.com/office/powerpoint/2010/main" val="20677451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t>Plans de paiement mis en place</a:t>
            </a:r>
            <a:endParaRPr lang="fr-BE" dirty="0"/>
          </a:p>
        </p:txBody>
      </p:sp>
      <p:sp>
        <p:nvSpPr>
          <p:cNvPr id="3" name="Espace réservé du contenu 2"/>
          <p:cNvSpPr>
            <a:spLocks noGrp="1"/>
          </p:cNvSpPr>
          <p:nvPr>
            <p:ph idx="1"/>
          </p:nvPr>
        </p:nvSpPr>
        <p:spPr/>
        <p:txBody>
          <a:bodyPr/>
          <a:lstStyle/>
          <a:p>
            <a:r>
              <a:rPr lang="fr-BE" dirty="0" smtClean="0"/>
              <a:t>Pour la dette </a:t>
            </a:r>
            <a:r>
              <a:rPr lang="fr-BE" b="1" dirty="0" smtClean="0"/>
              <a:t>amiable</a:t>
            </a:r>
            <a:r>
              <a:rPr lang="fr-BE" dirty="0" smtClean="0"/>
              <a:t> : un plan de paiement de 5 euros par mois a été mis en place depuis le 04/03/2020.</a:t>
            </a:r>
          </a:p>
          <a:p>
            <a:pPr marL="0" indent="0">
              <a:buNone/>
            </a:pPr>
            <a:endParaRPr lang="fr-BE" dirty="0" smtClean="0"/>
          </a:p>
          <a:p>
            <a:r>
              <a:rPr lang="fr-BE" dirty="0" smtClean="0"/>
              <a:t>Pour la dette </a:t>
            </a:r>
            <a:r>
              <a:rPr lang="fr-BE" b="1" dirty="0" smtClean="0"/>
              <a:t>judiciaire</a:t>
            </a:r>
            <a:r>
              <a:rPr lang="fr-BE" dirty="0" smtClean="0"/>
              <a:t> : un plan de paiement de 10 euros par mois a été mis en place depuis le 02/03/2021.</a:t>
            </a:r>
            <a:endParaRPr lang="fr-BE" dirty="0"/>
          </a:p>
        </p:txBody>
      </p:sp>
    </p:spTree>
    <p:extLst>
      <p:ext uri="{BB962C8B-B14F-4D97-AF65-F5344CB8AC3E}">
        <p14:creationId xmlns:p14="http://schemas.microsoft.com/office/powerpoint/2010/main" val="4145543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t>Décompte du 9 mars 2023 dette amiable – GVD Law (1)</a:t>
            </a:r>
            <a:endParaRPr lang="fr-BE" dirty="0"/>
          </a:p>
        </p:txBody>
      </p:sp>
      <p:pic>
        <p:nvPicPr>
          <p:cNvPr id="4" name="Espace réservé du conten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18290" y="2010699"/>
            <a:ext cx="8890788" cy="4699937"/>
          </a:xfrm>
        </p:spPr>
      </p:pic>
    </p:spTree>
    <p:extLst>
      <p:ext uri="{BB962C8B-B14F-4D97-AF65-F5344CB8AC3E}">
        <p14:creationId xmlns:p14="http://schemas.microsoft.com/office/powerpoint/2010/main" val="27569801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Décompte du 9 mars 2023 dette amiable – GVD </a:t>
            </a:r>
            <a:r>
              <a:rPr lang="fr-BE" dirty="0" smtClean="0"/>
              <a:t>Law (2)</a:t>
            </a:r>
            <a:endParaRPr lang="fr-BE" dirty="0"/>
          </a:p>
        </p:txBody>
      </p:sp>
      <p:pic>
        <p:nvPicPr>
          <p:cNvPr id="4" name="Espace réservé du conten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25974" y="1965435"/>
            <a:ext cx="8911687" cy="4724400"/>
          </a:xfrm>
        </p:spPr>
      </p:pic>
    </p:spTree>
    <p:extLst>
      <p:ext uri="{BB962C8B-B14F-4D97-AF65-F5344CB8AC3E}">
        <p14:creationId xmlns:p14="http://schemas.microsoft.com/office/powerpoint/2010/main" val="12606000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t>Où sont passés les paiements de 5 euros faits après le 31/12/2021 ?</a:t>
            </a:r>
            <a:endParaRPr lang="fr-BE" dirty="0"/>
          </a:p>
        </p:txBody>
      </p:sp>
      <p:sp>
        <p:nvSpPr>
          <p:cNvPr id="3" name="Espace réservé du contenu 2"/>
          <p:cNvSpPr>
            <a:spLocks noGrp="1"/>
          </p:cNvSpPr>
          <p:nvPr>
            <p:ph idx="1"/>
          </p:nvPr>
        </p:nvSpPr>
        <p:spPr/>
        <p:txBody>
          <a:bodyPr/>
          <a:lstStyle/>
          <a:p>
            <a:r>
              <a:rPr lang="fr-BE" dirty="0" smtClean="0"/>
              <a:t>Contacts avec GVD Law</a:t>
            </a:r>
          </a:p>
          <a:p>
            <a:r>
              <a:rPr lang="fr-BE" dirty="0" smtClean="0"/>
              <a:t>Renvoi vers le huissier Reynaert</a:t>
            </a:r>
          </a:p>
          <a:p>
            <a:r>
              <a:rPr lang="fr-BE" dirty="0" smtClean="0"/>
              <a:t>Les 5 euros ont été imputés à la dette en recouvrement judiciaire chez le huissier Reynaert.</a:t>
            </a:r>
            <a:endParaRPr lang="fr-BE" dirty="0"/>
          </a:p>
        </p:txBody>
      </p:sp>
    </p:spTree>
    <p:extLst>
      <p:ext uri="{BB962C8B-B14F-4D97-AF65-F5344CB8AC3E}">
        <p14:creationId xmlns:p14="http://schemas.microsoft.com/office/powerpoint/2010/main" val="18643815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t>Décompte du 4/04/2023 dette judiciaire – Huissier Reynaert (1)</a:t>
            </a:r>
            <a:endParaRPr lang="fr-BE" dirty="0"/>
          </a:p>
        </p:txBody>
      </p:sp>
      <p:pic>
        <p:nvPicPr>
          <p:cNvPr id="4" name="Espace réservé du conten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101737" y="1811383"/>
            <a:ext cx="3474720" cy="5046617"/>
          </a:xfrm>
        </p:spPr>
      </p:pic>
    </p:spTree>
    <p:extLst>
      <p:ext uri="{BB962C8B-B14F-4D97-AF65-F5344CB8AC3E}">
        <p14:creationId xmlns:p14="http://schemas.microsoft.com/office/powerpoint/2010/main" val="3307490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Décompte du 4/04/2023 dette judiciaire – Huissier Reynaert </a:t>
            </a:r>
            <a:r>
              <a:rPr lang="fr-BE" dirty="0" smtClean="0"/>
              <a:t>(2)</a:t>
            </a:r>
            <a:endParaRPr lang="fr-BE" dirty="0"/>
          </a:p>
        </p:txBody>
      </p:sp>
      <p:pic>
        <p:nvPicPr>
          <p:cNvPr id="4" name="Espace réservé du conten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622767" y="1820091"/>
            <a:ext cx="3578248" cy="4544605"/>
          </a:xfrm>
        </p:spPr>
      </p:pic>
    </p:spTree>
    <p:extLst>
      <p:ext uri="{BB962C8B-B14F-4D97-AF65-F5344CB8AC3E}">
        <p14:creationId xmlns:p14="http://schemas.microsoft.com/office/powerpoint/2010/main" val="1130662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t>Contestations (1)</a:t>
            </a:r>
            <a:endParaRPr lang="fr-BE" dirty="0"/>
          </a:p>
        </p:txBody>
      </p:sp>
      <p:sp>
        <p:nvSpPr>
          <p:cNvPr id="3" name="Espace réservé du contenu 2"/>
          <p:cNvSpPr>
            <a:spLocks noGrp="1"/>
          </p:cNvSpPr>
          <p:nvPr>
            <p:ph idx="1"/>
          </p:nvPr>
        </p:nvSpPr>
        <p:spPr>
          <a:xfrm>
            <a:off x="1643281" y="1932401"/>
            <a:ext cx="8915400" cy="5172891"/>
          </a:xfrm>
        </p:spPr>
        <p:txBody>
          <a:bodyPr>
            <a:normAutofit fontScale="40000" lnSpcReduction="20000"/>
          </a:bodyPr>
          <a:lstStyle/>
          <a:p>
            <a:pPr marL="0" indent="0">
              <a:buNone/>
            </a:pPr>
            <a:r>
              <a:rPr lang="fr-BE" sz="2900" b="1" dirty="0" smtClean="0"/>
              <a:t>Contestations introduites auprès de GVD Law sur deux points : l’imputation </a:t>
            </a:r>
            <a:r>
              <a:rPr lang="fr-BE" sz="2900" b="1" dirty="0"/>
              <a:t>des paiements sur un autre </a:t>
            </a:r>
            <a:r>
              <a:rPr lang="fr-BE" sz="2900" b="1" dirty="0" smtClean="0"/>
              <a:t>dossier et l’application des conditions générales (clauses pénales).</a:t>
            </a:r>
          </a:p>
          <a:p>
            <a:pPr marL="0" indent="0">
              <a:buNone/>
            </a:pPr>
            <a:r>
              <a:rPr lang="fr-BE" dirty="0" smtClean="0"/>
              <a:t>Extrait du mail envoyé à GVD Law : </a:t>
            </a:r>
          </a:p>
          <a:p>
            <a:pPr marL="0" indent="0">
              <a:buNone/>
            </a:pPr>
            <a:r>
              <a:rPr lang="fr-BE" sz="2900" dirty="0" smtClean="0"/>
              <a:t>« Depuis </a:t>
            </a:r>
            <a:r>
              <a:rPr lang="fr-BE" sz="2900" dirty="0"/>
              <a:t>le 4/03/2020, </a:t>
            </a:r>
            <a:r>
              <a:rPr lang="fr-BE" sz="2900" dirty="0" smtClean="0"/>
              <a:t>Madame a </a:t>
            </a:r>
            <a:r>
              <a:rPr lang="fr-BE" sz="2900" dirty="0"/>
              <a:t>un accord pour apurer cette dette moyennant des versements de 5€ par mois.</a:t>
            </a:r>
          </a:p>
          <a:p>
            <a:pPr marL="0" indent="0">
              <a:buNone/>
            </a:pPr>
            <a:r>
              <a:rPr lang="fr-BE" sz="2900" dirty="0"/>
              <a:t>Madame respecte scrupuleusement son plan de paiement. Lors des paiements, elle indique bien dans la communication, la référence de la dette visée par le plan de paiement, à savoir 10136171723.</a:t>
            </a:r>
          </a:p>
          <a:p>
            <a:pPr marL="0" indent="0">
              <a:buNone/>
            </a:pPr>
            <a:r>
              <a:rPr lang="fr-BE" sz="2900" dirty="0"/>
              <a:t>Je suis dès lors très étonnée de constater que plus aucun paiement n’est venu en déduction de la dette depuis le 31/12/2021.  J’apprends que les 5 euros qui étaient destinés à l’apurement de cette dette ont été imputés, à compter du 1/02/2022, sur une autre dette qui est en recouvrement judiciaire auprès de l’huissier de justice Linda Reynaert.</a:t>
            </a:r>
          </a:p>
          <a:p>
            <a:pPr marL="0" indent="0">
              <a:buNone/>
            </a:pPr>
            <a:r>
              <a:rPr lang="fr-BE" sz="2900" dirty="0"/>
              <a:t>Or, pour cette seconde dette, Madame a aussi obtenu un plan de paiement de 10€ par mois. Ce second plan de paiement est également scrupuleusement respecté.</a:t>
            </a:r>
          </a:p>
          <a:p>
            <a:pPr marL="0" indent="0">
              <a:buNone/>
            </a:pPr>
            <a:r>
              <a:rPr lang="fr-BE" sz="2900" b="1" dirty="0"/>
              <a:t>Madame n’a pas été informée du fait que ses paiements de 5€ étaient imputés sur une dette autre que celle visée dans ses communications. Le code civil prévoit que « le débiteur de plusieurs dettes a le droit de déclarer lorsqu’il paie, quelle dette il entend acquitter ». Le créancier ne peut pas imputer ses paiements sur une autre dette sans l’accord du débiteur. En l’espèce, cet accord fait défaut.</a:t>
            </a:r>
          </a:p>
          <a:p>
            <a:pPr marL="0" indent="0">
              <a:buNone/>
            </a:pPr>
            <a:r>
              <a:rPr lang="fr-BE" sz="2900" dirty="0"/>
              <a:t>En procédant de la sorte, Madame se trouve toujours avec deux dettes ouvertes alors que la dette en recouvrement amiable aurait pu être clôturée si les paiements avaient été correctement imputés. Les 5€ auraient alors pu servir à négocier un plan d’apurement pour une dette d’énergie toujours en souffrance et éviter des frais supplémentaires liées au recouvrement de cette dette.</a:t>
            </a:r>
          </a:p>
          <a:p>
            <a:pPr marL="0" indent="0">
              <a:buNone/>
            </a:pPr>
            <a:r>
              <a:rPr lang="fr-BE" dirty="0"/>
              <a:t> </a:t>
            </a:r>
          </a:p>
        </p:txBody>
      </p:sp>
    </p:spTree>
    <p:extLst>
      <p:ext uri="{BB962C8B-B14F-4D97-AF65-F5344CB8AC3E}">
        <p14:creationId xmlns:p14="http://schemas.microsoft.com/office/powerpoint/2010/main" val="20864541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t>Contestations (2)</a:t>
            </a:r>
            <a:endParaRPr lang="fr-BE" dirty="0"/>
          </a:p>
        </p:txBody>
      </p:sp>
      <p:sp>
        <p:nvSpPr>
          <p:cNvPr id="3" name="Espace réservé du contenu 2"/>
          <p:cNvSpPr>
            <a:spLocks noGrp="1"/>
          </p:cNvSpPr>
          <p:nvPr>
            <p:ph idx="1"/>
          </p:nvPr>
        </p:nvSpPr>
        <p:spPr>
          <a:xfrm>
            <a:off x="1795516" y="2175342"/>
            <a:ext cx="8915400" cy="4476206"/>
          </a:xfrm>
        </p:spPr>
        <p:txBody>
          <a:bodyPr>
            <a:normAutofit fontScale="70000" lnSpcReduction="20000"/>
          </a:bodyPr>
          <a:lstStyle/>
          <a:p>
            <a:pPr marL="0" indent="0">
              <a:buNone/>
            </a:pPr>
            <a:r>
              <a:rPr lang="fr-BE" b="1" dirty="0"/>
              <a:t>En outre, je constate que vous comptabilisez des clauses pénales pour un montant de 75€, (soit 25€ par facture non payée à temps). Or, pour pouvoir facturer ces clauses pénales, il faut que les conditions générales qui les prévoient soient opposables à Madame. Pour être opposables, il faut que Madame ait pu en avoir connaissance et les accepter au plus tard au moment de la conclusion du contrat. C’est au créancier qu’il appartient de prouver que </a:t>
            </a:r>
            <a:r>
              <a:rPr lang="fr-BE" b="1" dirty="0" smtClean="0"/>
              <a:t>ces </a:t>
            </a:r>
            <a:r>
              <a:rPr lang="fr-BE" b="1" dirty="0"/>
              <a:t>conditions générales ont été acceptées par le débiteur. De l’avis de la Cour de cassation (</a:t>
            </a:r>
            <a:r>
              <a:rPr lang="fr-BE" b="1" dirty="0" err="1"/>
              <a:t>Cass</a:t>
            </a:r>
            <a:r>
              <a:rPr lang="fr-BE" b="1" dirty="0"/>
              <a:t>, 21/11/2011, </a:t>
            </a:r>
            <a:r>
              <a:rPr lang="fr-BE" b="1" u="sng" dirty="0">
                <a:hlinkClick r:id="rId2"/>
              </a:rPr>
              <a:t>www.juridat.be</a:t>
            </a:r>
            <a:r>
              <a:rPr lang="fr-BE" b="1" dirty="0"/>
              <a:t>), des conditions générales portées au dos d’une facture ne sont pas opposables au cocontractant s’il n’a pu en avoir connaissance avant.</a:t>
            </a:r>
          </a:p>
          <a:p>
            <a:pPr marL="0" indent="0">
              <a:buNone/>
            </a:pPr>
            <a:r>
              <a:rPr lang="fr-BE" b="1" dirty="0"/>
              <a:t>En l’espèce, Madame n’a jamais eu connaissance des conditions générales de votre mandante. Elle n’a dès lors pas pu les accepter. Les 75€ réclamés à titre de clause pénale ne sont donc pas légalement justifiés.</a:t>
            </a:r>
          </a:p>
          <a:p>
            <a:pPr marL="0" indent="0">
              <a:buNone/>
            </a:pPr>
            <a:r>
              <a:rPr lang="fr-BE" dirty="0"/>
              <a:t>Il résulte de ce qu’il précède que sur base du dernier décompte que vous me transmettez Madame ne vous est plus redevable, pour le dossier10136171723, que de la somme de 7,16€.</a:t>
            </a:r>
          </a:p>
          <a:p>
            <a:pPr marL="0" indent="0">
              <a:buNone/>
            </a:pPr>
            <a:r>
              <a:rPr lang="fr-BE" dirty="0"/>
              <a:t>Nonobstant la manière fort contestable dont les paiements ont été imputés dans ces dossiers, </a:t>
            </a:r>
            <a:r>
              <a:rPr lang="fr-BE" b="1" dirty="0"/>
              <a:t>Madame vous propose pour faire bref procès de laisser le décompte portant la référence HIS25444/PB en l’état (dette recouvrement judiciaire – solde au 8/03/2023 à 634,90€) et de vous faire un dernier versement de 7,16€ (82,16 – 75€) pour clôturer la dette 10136171723</a:t>
            </a:r>
            <a:r>
              <a:rPr lang="fr-BE" dirty="0"/>
              <a:t>.</a:t>
            </a:r>
          </a:p>
          <a:p>
            <a:pPr marL="0" indent="0">
              <a:buNone/>
            </a:pPr>
            <a:endParaRPr lang="fr-BE" dirty="0"/>
          </a:p>
          <a:p>
            <a:endParaRPr lang="fr-BE" dirty="0"/>
          </a:p>
        </p:txBody>
      </p:sp>
    </p:spTree>
    <p:extLst>
      <p:ext uri="{BB962C8B-B14F-4D97-AF65-F5344CB8AC3E}">
        <p14:creationId xmlns:p14="http://schemas.microsoft.com/office/powerpoint/2010/main" val="20078839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t>Réponses aux contestations (1)</a:t>
            </a:r>
            <a:endParaRPr lang="fr-BE" dirty="0"/>
          </a:p>
        </p:txBody>
      </p:sp>
      <p:sp>
        <p:nvSpPr>
          <p:cNvPr id="3" name="Espace réservé du contenu 2"/>
          <p:cNvSpPr>
            <a:spLocks noGrp="1"/>
          </p:cNvSpPr>
          <p:nvPr>
            <p:ph idx="1"/>
          </p:nvPr>
        </p:nvSpPr>
        <p:spPr/>
        <p:txBody>
          <a:bodyPr/>
          <a:lstStyle/>
          <a:p>
            <a:endParaRPr lang="fr-BE" dirty="0" smtClean="0"/>
          </a:p>
          <a:p>
            <a:r>
              <a:rPr lang="fr-BE" dirty="0" smtClean="0"/>
              <a:t>Réponse de GVD Law : </a:t>
            </a:r>
          </a:p>
          <a:p>
            <a:pPr marL="0" indent="0">
              <a:buNone/>
            </a:pPr>
            <a:r>
              <a:rPr lang="fr-BE" dirty="0"/>
              <a:t>« </a:t>
            </a:r>
            <a:r>
              <a:rPr lang="fr-BE" b="1" dirty="0"/>
              <a:t>Madame,</a:t>
            </a:r>
          </a:p>
          <a:p>
            <a:pPr marL="0" indent="0">
              <a:buNone/>
            </a:pPr>
            <a:r>
              <a:rPr lang="fr-BE" b="1" dirty="0"/>
              <a:t>Pour ce qui est de la clause pénale, plusieurs dossiers ont été ouverts au nom de la patiente qui connaît donc les conditions générales et ne saurait contester leur application -aujourd’hui-.</a:t>
            </a:r>
          </a:p>
          <a:p>
            <a:pPr marL="0" indent="0">
              <a:buNone/>
            </a:pPr>
            <a:r>
              <a:rPr lang="fr-BE" b="1" dirty="0"/>
              <a:t> Pour le surplus, j’interroge HIS. »</a:t>
            </a:r>
          </a:p>
          <a:p>
            <a:pPr marL="0" indent="0">
              <a:buNone/>
            </a:pPr>
            <a:endParaRPr lang="fr-BE" dirty="0" smtClean="0"/>
          </a:p>
        </p:txBody>
      </p:sp>
    </p:spTree>
    <p:extLst>
      <p:ext uri="{BB962C8B-B14F-4D97-AF65-F5344CB8AC3E}">
        <p14:creationId xmlns:p14="http://schemas.microsoft.com/office/powerpoint/2010/main" val="11817295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t>Réponses aux contestations (2)</a:t>
            </a:r>
            <a:endParaRPr lang="fr-BE" dirty="0"/>
          </a:p>
        </p:txBody>
      </p:sp>
      <p:sp>
        <p:nvSpPr>
          <p:cNvPr id="3" name="Espace réservé du contenu 2"/>
          <p:cNvSpPr>
            <a:spLocks noGrp="1"/>
          </p:cNvSpPr>
          <p:nvPr>
            <p:ph idx="1"/>
          </p:nvPr>
        </p:nvSpPr>
        <p:spPr/>
        <p:txBody>
          <a:bodyPr>
            <a:normAutofit fontScale="62500" lnSpcReduction="20000"/>
          </a:bodyPr>
          <a:lstStyle/>
          <a:p>
            <a:r>
              <a:rPr lang="fr-BE" sz="2100" dirty="0" smtClean="0"/>
              <a:t>Notre réponse : </a:t>
            </a:r>
          </a:p>
          <a:p>
            <a:pPr marL="0" indent="0">
              <a:buNone/>
            </a:pPr>
            <a:r>
              <a:rPr lang="fr-BE" dirty="0" smtClean="0"/>
              <a:t>On </a:t>
            </a:r>
            <a:r>
              <a:rPr lang="fr-BE" b="1" dirty="0"/>
              <a:t>ne peut pas déduire de l’existence de factures antérieures (toujours en souffrance) la preuve de l’acceptation par Madame des conditions générales de votre mandante. </a:t>
            </a:r>
          </a:p>
          <a:p>
            <a:pPr marL="0" indent="0">
              <a:buNone/>
            </a:pPr>
            <a:r>
              <a:rPr lang="fr-BE" b="1" dirty="0" smtClean="0"/>
              <a:t>Madame </a:t>
            </a:r>
            <a:r>
              <a:rPr lang="fr-BE" b="1" dirty="0"/>
              <a:t>n’ayant pas la qualité d’entreprise, une facture n’a aucune force probante particulière à son égard. Le fait que des factures lui ont déjà été adressées ne prouve pas qu’elle aurait accepté les conditions générales de votre mandante, surtout lorsque les factures en question se rapportent à des prestations antérieures à celles litigieuses </a:t>
            </a:r>
            <a:r>
              <a:rPr lang="fr-BE" dirty="0"/>
              <a:t>: </a:t>
            </a:r>
            <a:r>
              <a:rPr lang="fr-BE" b="1" dirty="0"/>
              <a:t>les conditions générales figurant au verso de ces factures peuvent ne pas être celles qui ont présidé à la conclusion du nouveau contrat</a:t>
            </a:r>
            <a:r>
              <a:rPr lang="fr-BE" dirty="0"/>
              <a:t> (P. Van </a:t>
            </a:r>
            <a:r>
              <a:rPr lang="fr-BE" dirty="0" err="1"/>
              <a:t>Ommerslaghe</a:t>
            </a:r>
            <a:r>
              <a:rPr lang="fr-BE" dirty="0"/>
              <a:t>, droit des obligations, Vol I, Bruxelles, PUB, 2007-2008, p.171). En outre, </a:t>
            </a:r>
            <a:r>
              <a:rPr lang="fr-BE" b="1" dirty="0"/>
              <a:t>Madame n’entretenant pas avec votre cliente une relation d’affaires constantes, des conditions générales qui lui auraient été communiquées longtemps avant la conclusion du contrat, ne peuvent, sans porter atteinte au principe de la bonne foi contractuelle, entrer dans le champ </a:t>
            </a:r>
            <a:r>
              <a:rPr lang="fr-BE" b="1" dirty="0" smtClean="0"/>
              <a:t>contractuel </a:t>
            </a:r>
            <a:r>
              <a:rPr lang="fr-BE" dirty="0"/>
              <a:t>(Bruxelles, 17 juin 1966, JT, 1966, 633, Anvers, 28 mars 1984, RW, 1987-1988, 262,…).</a:t>
            </a:r>
          </a:p>
          <a:p>
            <a:pPr marL="0" indent="0">
              <a:buNone/>
            </a:pPr>
            <a:r>
              <a:rPr lang="fr-BE" dirty="0" smtClean="0"/>
              <a:t>Je </a:t>
            </a:r>
            <a:r>
              <a:rPr lang="fr-BE" dirty="0"/>
              <a:t>maintiens donc que la clause pénale que vous réclamez n’est pas légalement justifiée faute d’opposabilité des conditions générales de votre mandate à Madame.</a:t>
            </a:r>
          </a:p>
          <a:p>
            <a:pPr marL="0" indent="0">
              <a:buNone/>
            </a:pPr>
            <a:endParaRPr lang="fr-BE" dirty="0"/>
          </a:p>
        </p:txBody>
      </p:sp>
    </p:spTree>
    <p:extLst>
      <p:ext uri="{BB962C8B-B14F-4D97-AF65-F5344CB8AC3E}">
        <p14:creationId xmlns:p14="http://schemas.microsoft.com/office/powerpoint/2010/main" val="15379272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t>Réponses aux contestations (3) et conclusion</a:t>
            </a:r>
            <a:endParaRPr lang="fr-BE" dirty="0"/>
          </a:p>
        </p:txBody>
      </p:sp>
      <p:sp>
        <p:nvSpPr>
          <p:cNvPr id="3" name="Espace réservé du contenu 2"/>
          <p:cNvSpPr>
            <a:spLocks noGrp="1"/>
          </p:cNvSpPr>
          <p:nvPr>
            <p:ph idx="1"/>
          </p:nvPr>
        </p:nvSpPr>
        <p:spPr/>
        <p:txBody>
          <a:bodyPr>
            <a:normAutofit fontScale="70000" lnSpcReduction="20000"/>
          </a:bodyPr>
          <a:lstStyle/>
          <a:p>
            <a:r>
              <a:rPr lang="fr-BE" dirty="0" smtClean="0"/>
              <a:t>Réponse de GVD Law :</a:t>
            </a:r>
          </a:p>
          <a:p>
            <a:pPr marL="0" indent="0">
              <a:buNone/>
            </a:pPr>
            <a:r>
              <a:rPr lang="fr-BE" sz="1400" b="1" dirty="0"/>
              <a:t>« Je note que « vous n’êtes pas d’accord ».</a:t>
            </a:r>
          </a:p>
          <a:p>
            <a:pPr marL="0" indent="0">
              <a:buNone/>
            </a:pPr>
            <a:r>
              <a:rPr lang="fr-BE" sz="1400" b="1" dirty="0"/>
              <a:t>Il incombera donc au tribunal de trancher cette question. »</a:t>
            </a:r>
          </a:p>
          <a:p>
            <a:pPr marL="0" indent="0">
              <a:buNone/>
            </a:pPr>
            <a:endParaRPr lang="fr-BE" dirty="0" smtClean="0"/>
          </a:p>
          <a:p>
            <a:r>
              <a:rPr lang="fr-BE" dirty="0" smtClean="0"/>
              <a:t>Contact pris avec le responsable du service contentieux d’Iris Sud en invoquant les mêmes arguments.</a:t>
            </a:r>
          </a:p>
          <a:p>
            <a:r>
              <a:rPr lang="fr-BE" dirty="0" smtClean="0"/>
              <a:t>Réponse le 4/05/2023 du service contentieux : « </a:t>
            </a:r>
            <a:r>
              <a:rPr lang="fr-BE" b="1" dirty="0" smtClean="0"/>
              <a:t>Nous marquons notre accord à votre proposition ».</a:t>
            </a:r>
          </a:p>
          <a:p>
            <a:r>
              <a:rPr lang="fr-BE" dirty="0" smtClean="0"/>
              <a:t>Les clauses pénales ont donc été annulées et le dossier amiable a pu être clôturé après le paiement du solde de 7,28 euros.</a:t>
            </a:r>
          </a:p>
          <a:p>
            <a:r>
              <a:rPr lang="fr-BE" dirty="0" smtClean="0"/>
              <a:t>Les 5 euros sont restés imputés au dossier en recouvrement judiciaire et Madame poursuit son plan de paiement de 10 euros par mois pour ce dossier.</a:t>
            </a:r>
          </a:p>
          <a:p>
            <a:pPr marL="0" indent="0">
              <a:buNone/>
            </a:pPr>
            <a:r>
              <a:rPr lang="fr-BE" dirty="0" smtClean="0"/>
              <a:t> </a:t>
            </a:r>
          </a:p>
          <a:p>
            <a:pPr marL="0" indent="0">
              <a:buNone/>
            </a:pPr>
            <a:endParaRPr lang="fr-BE" dirty="0"/>
          </a:p>
        </p:txBody>
      </p:sp>
    </p:spTree>
    <p:extLst>
      <p:ext uri="{BB962C8B-B14F-4D97-AF65-F5344CB8AC3E}">
        <p14:creationId xmlns:p14="http://schemas.microsoft.com/office/powerpoint/2010/main" val="11277539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51579" y="475488"/>
            <a:ext cx="10323333" cy="1110195"/>
          </a:xfrm>
        </p:spPr>
        <p:txBody>
          <a:bodyPr>
            <a:normAutofit fontScale="90000"/>
          </a:bodyPr>
          <a:lstStyle/>
          <a:p>
            <a:pPr lvl="0"/>
            <a:r>
              <a:rPr lang="fr-BE" sz="4400" b="1" u="sng" dirty="0"/>
              <a:t>La négociation d’un </a:t>
            </a:r>
            <a:br>
              <a:rPr lang="fr-BE" sz="4400" b="1" u="sng" dirty="0"/>
            </a:br>
            <a:r>
              <a:rPr lang="fr-BE" sz="4400" b="1" u="sng" dirty="0"/>
              <a:t>crédit à la consommation</a:t>
            </a:r>
            <a:r>
              <a:rPr lang="fr-BE" dirty="0"/>
              <a:t/>
            </a:r>
            <a:br>
              <a:rPr lang="fr-BE" dirty="0"/>
            </a:br>
            <a:endParaRPr lang="fr-BE" dirty="0"/>
          </a:p>
        </p:txBody>
      </p:sp>
      <p:sp>
        <p:nvSpPr>
          <p:cNvPr id="3" name="Espace réservé du contenu 2"/>
          <p:cNvSpPr>
            <a:spLocks noGrp="1"/>
          </p:cNvSpPr>
          <p:nvPr>
            <p:ph idx="1"/>
          </p:nvPr>
        </p:nvSpPr>
        <p:spPr/>
        <p:txBody>
          <a:bodyPr/>
          <a:lstStyle/>
          <a:p>
            <a:pPr marL="0" lvl="0" indent="0">
              <a:buNone/>
            </a:pPr>
            <a:r>
              <a:rPr lang="fr-BE" dirty="0" smtClean="0"/>
              <a:t>par Sylvie Moreau</a:t>
            </a:r>
            <a:endParaRPr lang="fr-BE" dirty="0"/>
          </a:p>
        </p:txBody>
      </p:sp>
      <p:sp>
        <p:nvSpPr>
          <p:cNvPr id="5" name="AutoShape 2" descr="Crédit à la Consommation - Home | Faceboo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a:p>
        </p:txBody>
      </p:sp>
      <p:sp>
        <p:nvSpPr>
          <p:cNvPr id="7" name="AutoShape 6" descr="Crédit à la Consommation - Home | Faceboo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a:p>
        </p:txBody>
      </p:sp>
      <p:pic>
        <p:nvPicPr>
          <p:cNvPr id="7176" name="Picture 8" descr="Crédit consommation : les conditions pour souscrire en 20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1307" y="2596134"/>
            <a:ext cx="9179114" cy="3992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863917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96821" y="2777348"/>
            <a:ext cx="10515600" cy="4351338"/>
          </a:xfrm>
        </p:spPr>
        <p:txBody>
          <a:bodyPr>
            <a:normAutofit/>
          </a:bodyPr>
          <a:lstStyle/>
          <a:p>
            <a:pPr marL="0" indent="0" algn="ctr">
              <a:buNone/>
            </a:pPr>
            <a:r>
              <a:rPr lang="fr-BE" sz="6600" dirty="0" smtClean="0"/>
              <a:t>Décompte de départ</a:t>
            </a:r>
            <a:endParaRPr lang="fr-BE" sz="6600" dirty="0"/>
          </a:p>
        </p:txBody>
      </p:sp>
    </p:spTree>
    <p:extLst>
      <p:ext uri="{BB962C8B-B14F-4D97-AF65-F5344CB8AC3E}">
        <p14:creationId xmlns:p14="http://schemas.microsoft.com/office/powerpoint/2010/main" val="277274602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1251769" y="0"/>
            <a:ext cx="9688462" cy="6858000"/>
          </a:xfrm>
          <a:prstGeom prst="rect">
            <a:avLst/>
          </a:prstGeom>
        </p:spPr>
      </p:pic>
    </p:spTree>
    <p:extLst>
      <p:ext uri="{BB962C8B-B14F-4D97-AF65-F5344CB8AC3E}">
        <p14:creationId xmlns:p14="http://schemas.microsoft.com/office/powerpoint/2010/main" val="42282017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1371599" y="0"/>
            <a:ext cx="9568631" cy="6773177"/>
          </a:xfrm>
          <a:prstGeom prst="rect">
            <a:avLst/>
          </a:prstGeom>
        </p:spPr>
      </p:pic>
    </p:spTree>
    <p:extLst>
      <p:ext uri="{BB962C8B-B14F-4D97-AF65-F5344CB8AC3E}">
        <p14:creationId xmlns:p14="http://schemas.microsoft.com/office/powerpoint/2010/main" val="32065406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123948" y="79524"/>
            <a:ext cx="8900997" cy="1470025"/>
          </a:xfrm>
        </p:spPr>
        <p:txBody>
          <a:bodyPr>
            <a:normAutofit fontScale="90000"/>
          </a:bodyPr>
          <a:lstStyle/>
          <a:p>
            <a:r>
              <a:rPr lang="fr-BE" b="1" dirty="0" smtClean="0"/>
              <a:t>Éléments importants</a:t>
            </a:r>
            <a:endParaRPr lang="fr-BE" b="1" dirty="0"/>
          </a:p>
        </p:txBody>
      </p:sp>
      <p:sp>
        <p:nvSpPr>
          <p:cNvPr id="3" name="Sous-titre 2"/>
          <p:cNvSpPr>
            <a:spLocks noGrp="1"/>
          </p:cNvSpPr>
          <p:nvPr>
            <p:ph type="subTitle" idx="1"/>
          </p:nvPr>
        </p:nvSpPr>
        <p:spPr>
          <a:xfrm>
            <a:off x="2927648" y="1844824"/>
            <a:ext cx="6400800" cy="1752600"/>
          </a:xfrm>
        </p:spPr>
        <p:txBody>
          <a:bodyPr/>
          <a:lstStyle/>
          <a:p>
            <a:endParaRPr lang="fr-BE" dirty="0" smtClean="0"/>
          </a:p>
          <a:p>
            <a:endParaRPr lang="fr-BE" dirty="0"/>
          </a:p>
        </p:txBody>
      </p:sp>
      <p:graphicFrame>
        <p:nvGraphicFramePr>
          <p:cNvPr id="6" name="Tableau 5"/>
          <p:cNvGraphicFramePr>
            <a:graphicFrameLocks noGrp="1"/>
          </p:cNvGraphicFramePr>
          <p:nvPr>
            <p:extLst/>
          </p:nvPr>
        </p:nvGraphicFramePr>
        <p:xfrm>
          <a:off x="1282390" y="1793941"/>
          <a:ext cx="9305376" cy="4528800"/>
        </p:xfrm>
        <a:graphic>
          <a:graphicData uri="http://schemas.openxmlformats.org/drawingml/2006/table">
            <a:tbl>
              <a:tblPr firstRow="1" bandRow="1">
                <a:tableStyleId>{5C22544A-7EE6-4342-B048-85BDC9FD1C3A}</a:tableStyleId>
              </a:tblPr>
              <a:tblGrid>
                <a:gridCol w="2326344">
                  <a:extLst>
                    <a:ext uri="{9D8B030D-6E8A-4147-A177-3AD203B41FA5}">
                      <a16:colId xmlns:a16="http://schemas.microsoft.com/office/drawing/2014/main" val="3932251156"/>
                    </a:ext>
                  </a:extLst>
                </a:gridCol>
                <a:gridCol w="2326344">
                  <a:extLst>
                    <a:ext uri="{9D8B030D-6E8A-4147-A177-3AD203B41FA5}">
                      <a16:colId xmlns:a16="http://schemas.microsoft.com/office/drawing/2014/main" val="3321088630"/>
                    </a:ext>
                  </a:extLst>
                </a:gridCol>
                <a:gridCol w="2326344">
                  <a:extLst>
                    <a:ext uri="{9D8B030D-6E8A-4147-A177-3AD203B41FA5}">
                      <a16:colId xmlns:a16="http://schemas.microsoft.com/office/drawing/2014/main" val="355084702"/>
                    </a:ext>
                  </a:extLst>
                </a:gridCol>
                <a:gridCol w="2326344">
                  <a:extLst>
                    <a:ext uri="{9D8B030D-6E8A-4147-A177-3AD203B41FA5}">
                      <a16:colId xmlns:a16="http://schemas.microsoft.com/office/drawing/2014/main" val="4033088191"/>
                    </a:ext>
                  </a:extLst>
                </a:gridCol>
              </a:tblGrid>
              <a:tr h="507838">
                <a:tc>
                  <a:txBody>
                    <a:bodyPr/>
                    <a:lstStyle/>
                    <a:p>
                      <a:r>
                        <a:rPr lang="fr-BE" dirty="0" smtClean="0"/>
                        <a:t>Date</a:t>
                      </a:r>
                      <a:endParaRPr lang="fr-BE" dirty="0"/>
                    </a:p>
                  </a:txBody>
                  <a:tcPr/>
                </a:tc>
                <a:tc>
                  <a:txBody>
                    <a:bodyPr/>
                    <a:lstStyle/>
                    <a:p>
                      <a:r>
                        <a:rPr lang="fr-BE" dirty="0" smtClean="0"/>
                        <a:t>Actes</a:t>
                      </a:r>
                      <a:endParaRPr lang="fr-BE" dirty="0"/>
                    </a:p>
                  </a:txBody>
                  <a:tcPr/>
                </a:tc>
                <a:tc>
                  <a:txBody>
                    <a:bodyPr/>
                    <a:lstStyle/>
                    <a:p>
                      <a:r>
                        <a:rPr lang="fr-BE" dirty="0" smtClean="0"/>
                        <a:t>Capital</a:t>
                      </a:r>
                      <a:endParaRPr lang="fr-BE" dirty="0"/>
                    </a:p>
                  </a:txBody>
                  <a:tcPr/>
                </a:tc>
                <a:tc>
                  <a:txBody>
                    <a:bodyPr/>
                    <a:lstStyle/>
                    <a:p>
                      <a:r>
                        <a:rPr lang="fr-BE" dirty="0" smtClean="0"/>
                        <a:t>Intérêts de</a:t>
                      </a:r>
                      <a:r>
                        <a:rPr lang="fr-BE" baseline="0" dirty="0" smtClean="0"/>
                        <a:t> retard</a:t>
                      </a:r>
                      <a:endParaRPr lang="fr-BE" dirty="0"/>
                    </a:p>
                  </a:txBody>
                  <a:tcPr/>
                </a:tc>
                <a:extLst>
                  <a:ext uri="{0D108BD9-81ED-4DB2-BD59-A6C34878D82A}">
                    <a16:rowId xmlns:a16="http://schemas.microsoft.com/office/drawing/2014/main" val="1357307951"/>
                  </a:ext>
                </a:extLst>
              </a:tr>
              <a:tr h="507838">
                <a:tc>
                  <a:txBody>
                    <a:bodyPr/>
                    <a:lstStyle/>
                    <a:p>
                      <a:r>
                        <a:rPr lang="fr-BE" dirty="0" smtClean="0"/>
                        <a:t>25/11/2008</a:t>
                      </a:r>
                      <a:endParaRPr lang="fr-BE" dirty="0"/>
                    </a:p>
                  </a:txBody>
                  <a:tcPr/>
                </a:tc>
                <a:tc>
                  <a:txBody>
                    <a:bodyPr/>
                    <a:lstStyle/>
                    <a:p>
                      <a:r>
                        <a:rPr lang="fr-BE" dirty="0" smtClean="0"/>
                        <a:t>jugement</a:t>
                      </a:r>
                      <a:endParaRPr lang="fr-BE" dirty="0"/>
                    </a:p>
                  </a:txBody>
                  <a:tcPr/>
                </a:tc>
                <a:tc>
                  <a:txBody>
                    <a:bodyPr/>
                    <a:lstStyle/>
                    <a:p>
                      <a:r>
                        <a:rPr lang="fr-BE" dirty="0" smtClean="0"/>
                        <a:t>12.699,18</a:t>
                      </a:r>
                      <a:endParaRPr lang="fr-BE" dirty="0"/>
                    </a:p>
                  </a:txBody>
                  <a:tcPr/>
                </a:tc>
                <a:tc>
                  <a:txBody>
                    <a:bodyPr/>
                    <a:lstStyle/>
                    <a:p>
                      <a:r>
                        <a:rPr lang="fr-BE" dirty="0" smtClean="0"/>
                        <a:t>0</a:t>
                      </a:r>
                      <a:endParaRPr lang="fr-BE" dirty="0"/>
                    </a:p>
                  </a:txBody>
                  <a:tcPr/>
                </a:tc>
                <a:extLst>
                  <a:ext uri="{0D108BD9-81ED-4DB2-BD59-A6C34878D82A}">
                    <a16:rowId xmlns:a16="http://schemas.microsoft.com/office/drawing/2014/main" val="3023777299"/>
                  </a:ext>
                </a:extLst>
              </a:tr>
              <a:tr h="1252202">
                <a:tc>
                  <a:txBody>
                    <a:bodyPr/>
                    <a:lstStyle/>
                    <a:p>
                      <a:r>
                        <a:rPr lang="fr-BE" dirty="0" smtClean="0"/>
                        <a:t>3/12/2008 à 6/07/2011</a:t>
                      </a:r>
                      <a:endParaRPr lang="fr-BE" dirty="0"/>
                    </a:p>
                  </a:txBody>
                  <a:tcPr/>
                </a:tc>
                <a:tc>
                  <a:txBody>
                    <a:bodyPr/>
                    <a:lstStyle/>
                    <a:p>
                      <a:r>
                        <a:rPr lang="fr-BE" dirty="0" smtClean="0"/>
                        <a:t>Paiements volontaires pour 11.</a:t>
                      </a:r>
                      <a:r>
                        <a:rPr lang="fr-BE" baseline="0" dirty="0" smtClean="0"/>
                        <a:t> 912,87€</a:t>
                      </a:r>
                      <a:endParaRPr lang="fr-BE" dirty="0"/>
                    </a:p>
                  </a:txBody>
                  <a:tcPr/>
                </a:tc>
                <a:tc>
                  <a:txBody>
                    <a:bodyPr/>
                    <a:lstStyle/>
                    <a:p>
                      <a:r>
                        <a:rPr lang="fr-BE" dirty="0" smtClean="0"/>
                        <a:t>2.998,14</a:t>
                      </a:r>
                      <a:endParaRPr lang="fr-BE" dirty="0"/>
                    </a:p>
                  </a:txBody>
                  <a:tcPr/>
                </a:tc>
                <a:tc>
                  <a:txBody>
                    <a:bodyPr/>
                    <a:lstStyle/>
                    <a:p>
                      <a:r>
                        <a:rPr lang="fr-BE" dirty="0" smtClean="0"/>
                        <a:t>3.736,87</a:t>
                      </a:r>
                      <a:endParaRPr lang="fr-BE" dirty="0"/>
                    </a:p>
                  </a:txBody>
                  <a:tcPr/>
                </a:tc>
                <a:extLst>
                  <a:ext uri="{0D108BD9-81ED-4DB2-BD59-A6C34878D82A}">
                    <a16:rowId xmlns:a16="http://schemas.microsoft.com/office/drawing/2014/main" val="3535879914"/>
                  </a:ext>
                </a:extLst>
              </a:tr>
              <a:tr h="876542">
                <a:tc>
                  <a:txBody>
                    <a:bodyPr/>
                    <a:lstStyle/>
                    <a:p>
                      <a:r>
                        <a:rPr lang="fr-BE" dirty="0" smtClean="0"/>
                        <a:t>4/04/2013</a:t>
                      </a:r>
                      <a:endParaRPr lang="fr-BE" dirty="0"/>
                    </a:p>
                  </a:txBody>
                  <a:tcPr/>
                </a:tc>
                <a:tc>
                  <a:txBody>
                    <a:bodyPr/>
                    <a:lstStyle/>
                    <a:p>
                      <a:r>
                        <a:rPr lang="fr-BE" dirty="0" smtClean="0"/>
                        <a:t>Commandement Réitératif</a:t>
                      </a:r>
                      <a:endParaRPr lang="fr-BE" dirty="0"/>
                    </a:p>
                  </a:txBody>
                  <a:tcPr/>
                </a:tc>
                <a:tc>
                  <a:txBody>
                    <a:bodyPr/>
                    <a:lstStyle/>
                    <a:p>
                      <a:r>
                        <a:rPr lang="fr-BE" dirty="0" smtClean="0"/>
                        <a:t>2998,14</a:t>
                      </a:r>
                      <a:endParaRPr lang="fr-BE" dirty="0"/>
                    </a:p>
                  </a:txBody>
                  <a:tcPr/>
                </a:tc>
                <a:tc>
                  <a:txBody>
                    <a:bodyPr/>
                    <a:lstStyle/>
                    <a:p>
                      <a:r>
                        <a:rPr lang="fr-BE" dirty="0" smtClean="0"/>
                        <a:t>4.436,24</a:t>
                      </a:r>
                      <a:endParaRPr lang="fr-BE" dirty="0"/>
                    </a:p>
                  </a:txBody>
                  <a:tcPr/>
                </a:tc>
                <a:extLst>
                  <a:ext uri="{0D108BD9-81ED-4DB2-BD59-A6C34878D82A}">
                    <a16:rowId xmlns:a16="http://schemas.microsoft.com/office/drawing/2014/main" val="860442537"/>
                  </a:ext>
                </a:extLst>
              </a:tr>
              <a:tr h="507838">
                <a:tc>
                  <a:txBody>
                    <a:bodyPr/>
                    <a:lstStyle/>
                    <a:p>
                      <a:r>
                        <a:rPr lang="fr-BE" dirty="0" smtClean="0"/>
                        <a:t>10/04/2013</a:t>
                      </a:r>
                      <a:endParaRPr lang="fr-BE" dirty="0"/>
                    </a:p>
                  </a:txBody>
                  <a:tcPr/>
                </a:tc>
                <a:tc>
                  <a:txBody>
                    <a:bodyPr/>
                    <a:lstStyle/>
                    <a:p>
                      <a:r>
                        <a:rPr lang="fr-BE" dirty="0" smtClean="0"/>
                        <a:t>saisie</a:t>
                      </a:r>
                      <a:endParaRPr lang="fr-BE" dirty="0"/>
                    </a:p>
                  </a:txBody>
                  <a:tcPr/>
                </a:tc>
                <a:tc>
                  <a:txBody>
                    <a:bodyPr/>
                    <a:lstStyle/>
                    <a:p>
                      <a:r>
                        <a:rPr lang="fr-BE" dirty="0" smtClean="0"/>
                        <a:t>2998,14</a:t>
                      </a:r>
                      <a:endParaRPr lang="fr-BE" dirty="0"/>
                    </a:p>
                  </a:txBody>
                  <a:tcPr/>
                </a:tc>
                <a:tc>
                  <a:txBody>
                    <a:bodyPr/>
                    <a:lstStyle/>
                    <a:p>
                      <a:r>
                        <a:rPr lang="fr-BE" dirty="0" smtClean="0"/>
                        <a:t>4.523,51</a:t>
                      </a:r>
                      <a:endParaRPr lang="fr-BE" dirty="0"/>
                    </a:p>
                  </a:txBody>
                  <a:tcPr/>
                </a:tc>
                <a:extLst>
                  <a:ext uri="{0D108BD9-81ED-4DB2-BD59-A6C34878D82A}">
                    <a16:rowId xmlns:a16="http://schemas.microsoft.com/office/drawing/2014/main" val="1625309080"/>
                  </a:ext>
                </a:extLst>
              </a:tr>
              <a:tr h="876542">
                <a:tc>
                  <a:txBody>
                    <a:bodyPr/>
                    <a:lstStyle/>
                    <a:p>
                      <a:r>
                        <a:rPr lang="fr-BE" dirty="0" smtClean="0"/>
                        <a:t>05/03/2021</a:t>
                      </a:r>
                      <a:endParaRPr lang="fr-BE" dirty="0"/>
                    </a:p>
                  </a:txBody>
                  <a:tcPr/>
                </a:tc>
                <a:tc>
                  <a:txBody>
                    <a:bodyPr/>
                    <a:lstStyle/>
                    <a:p>
                      <a:r>
                        <a:rPr lang="fr-BE" dirty="0" smtClean="0"/>
                        <a:t>Commandement</a:t>
                      </a:r>
                      <a:r>
                        <a:rPr lang="fr-BE" baseline="0" dirty="0" smtClean="0"/>
                        <a:t> itératif</a:t>
                      </a:r>
                      <a:endParaRPr lang="fr-BE" dirty="0"/>
                    </a:p>
                  </a:txBody>
                  <a:tcPr/>
                </a:tc>
                <a:tc>
                  <a:txBody>
                    <a:bodyPr/>
                    <a:lstStyle/>
                    <a:p>
                      <a:r>
                        <a:rPr lang="fr-BE" dirty="0" smtClean="0"/>
                        <a:t>2998,14</a:t>
                      </a:r>
                      <a:endParaRPr lang="fr-BE" dirty="0"/>
                    </a:p>
                  </a:txBody>
                  <a:tcPr/>
                </a:tc>
                <a:tc>
                  <a:txBody>
                    <a:bodyPr/>
                    <a:lstStyle/>
                    <a:p>
                      <a:r>
                        <a:rPr lang="fr-BE" dirty="0" smtClean="0"/>
                        <a:t>7.158,96 €</a:t>
                      </a:r>
                      <a:endParaRPr lang="fr-BE" dirty="0"/>
                    </a:p>
                  </a:txBody>
                  <a:tcPr/>
                </a:tc>
                <a:extLst>
                  <a:ext uri="{0D108BD9-81ED-4DB2-BD59-A6C34878D82A}">
                    <a16:rowId xmlns:a16="http://schemas.microsoft.com/office/drawing/2014/main" val="1216214478"/>
                  </a:ext>
                </a:extLst>
              </a:tr>
            </a:tbl>
          </a:graphicData>
        </a:graphic>
      </p:graphicFrame>
    </p:spTree>
    <p:extLst>
      <p:ext uri="{BB962C8B-B14F-4D97-AF65-F5344CB8AC3E}">
        <p14:creationId xmlns:p14="http://schemas.microsoft.com/office/powerpoint/2010/main" val="33102257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33061" y="1834582"/>
            <a:ext cx="9713167" cy="3693319"/>
          </a:xfrm>
          <a:prstGeom prst="rect">
            <a:avLst/>
          </a:prstGeom>
        </p:spPr>
        <p:txBody>
          <a:bodyPr wrap="square">
            <a:spAutoFit/>
          </a:bodyPr>
          <a:lstStyle/>
          <a:p>
            <a:pPr>
              <a:spcAft>
                <a:spcPts val="0"/>
              </a:spcAft>
            </a:pPr>
            <a:r>
              <a:rPr lang="fr-BE" dirty="0">
                <a:solidFill>
                  <a:srgbClr val="1F497D"/>
                </a:solidFill>
                <a:highlight>
                  <a:srgbClr val="FFFF00"/>
                </a:highlight>
                <a:latin typeface="Calibri" panose="020F0502020204030204" pitchFamily="34" charset="0"/>
                <a:ea typeface="Calibri" panose="020F0502020204030204" pitchFamily="34" charset="0"/>
              </a:rPr>
              <a:t>Je fais suite au décompte que vous avez adressé en date du xx/xx/</a:t>
            </a:r>
            <a:r>
              <a:rPr lang="fr-BE" dirty="0" err="1">
                <a:solidFill>
                  <a:srgbClr val="1F497D"/>
                </a:solidFill>
                <a:highlight>
                  <a:srgbClr val="FFFF00"/>
                </a:highlight>
                <a:latin typeface="Calibri" panose="020F0502020204030204" pitchFamily="34" charset="0"/>
                <a:ea typeface="Calibri" panose="020F0502020204030204" pitchFamily="34" charset="0"/>
              </a:rPr>
              <a:t>xxxx</a:t>
            </a:r>
            <a:r>
              <a:rPr lang="fr-BE" dirty="0">
                <a:solidFill>
                  <a:srgbClr val="1F497D"/>
                </a:solidFill>
                <a:highlight>
                  <a:srgbClr val="FFFF00"/>
                </a:highlight>
                <a:latin typeface="Calibri" panose="020F0502020204030204" pitchFamily="34" charset="0"/>
                <a:ea typeface="Calibri" panose="020F0502020204030204" pitchFamily="34" charset="0"/>
              </a:rPr>
              <a:t> à Mr.</a:t>
            </a:r>
            <a:endParaRPr lang="fr-BE" dirty="0">
              <a:latin typeface="Calibri" panose="020F0502020204030204" pitchFamily="34" charset="0"/>
              <a:ea typeface="Calibri" panose="020F0502020204030204" pitchFamily="34" charset="0"/>
            </a:endParaRPr>
          </a:p>
          <a:p>
            <a:pPr>
              <a:spcAft>
                <a:spcPts val="0"/>
              </a:spcAft>
            </a:pPr>
            <a:r>
              <a:rPr lang="fr-BE" dirty="0">
                <a:solidFill>
                  <a:srgbClr val="1F497D"/>
                </a:solidFill>
                <a:highlight>
                  <a:srgbClr val="FFFF00"/>
                </a:highlight>
                <a:latin typeface="Calibri" panose="020F0502020204030204" pitchFamily="34" charset="0"/>
                <a:ea typeface="Calibri" panose="020F0502020204030204" pitchFamily="34" charset="0"/>
              </a:rPr>
              <a:t> </a:t>
            </a:r>
            <a:endParaRPr lang="fr-BE" dirty="0">
              <a:latin typeface="Calibri" panose="020F0502020204030204" pitchFamily="34" charset="0"/>
              <a:ea typeface="Calibri" panose="020F0502020204030204" pitchFamily="34" charset="0"/>
            </a:endParaRPr>
          </a:p>
          <a:p>
            <a:pPr>
              <a:spcAft>
                <a:spcPts val="0"/>
              </a:spcAft>
            </a:pPr>
            <a:r>
              <a:rPr lang="fr-BE" dirty="0">
                <a:solidFill>
                  <a:srgbClr val="1F497D"/>
                </a:solidFill>
                <a:highlight>
                  <a:srgbClr val="FFFF00"/>
                </a:highlight>
                <a:latin typeface="Calibri" panose="020F0502020204030204" pitchFamily="34" charset="0"/>
                <a:ea typeface="Calibri" panose="020F0502020204030204" pitchFamily="34" charset="0"/>
              </a:rPr>
              <a:t>A la lecture de celui-ci, nous constatons qu’ une partie des intérêts sont prescrits. En effet, en vertu de l’article 2277 du code civil, les intérêts se prescrivent par 5 ans. Or, entre les deux actes interruptifs de prescription, soit la saisie en date du 14/04/2013 et le commandement itératif du 15/02/2021, plus de 5 ans se sont écoulés. </a:t>
            </a:r>
            <a:r>
              <a:rPr lang="fr-BE" b="1" dirty="0">
                <a:solidFill>
                  <a:srgbClr val="1F497D"/>
                </a:solidFill>
                <a:highlight>
                  <a:srgbClr val="FFFF00"/>
                </a:highlight>
                <a:latin typeface="Calibri" panose="020F0502020204030204" pitchFamily="34" charset="0"/>
                <a:ea typeface="Calibri" panose="020F0502020204030204" pitchFamily="34" charset="0"/>
              </a:rPr>
              <a:t>Dès lors, les intérêts de retard comptabilisés entre le jugement et le 15/02/2016 sont selon nous prescrits.</a:t>
            </a:r>
            <a:endParaRPr lang="fr-BE" dirty="0">
              <a:latin typeface="Calibri" panose="020F0502020204030204" pitchFamily="34" charset="0"/>
              <a:ea typeface="Calibri" panose="020F0502020204030204" pitchFamily="34" charset="0"/>
            </a:endParaRPr>
          </a:p>
          <a:p>
            <a:pPr>
              <a:spcAft>
                <a:spcPts val="0"/>
              </a:spcAft>
            </a:pPr>
            <a:r>
              <a:rPr lang="fr-BE" dirty="0">
                <a:solidFill>
                  <a:srgbClr val="1F497D"/>
                </a:solidFill>
                <a:highlight>
                  <a:srgbClr val="FFFF00"/>
                </a:highlight>
                <a:latin typeface="Calibri" panose="020F0502020204030204" pitchFamily="34" charset="0"/>
                <a:ea typeface="Calibri" panose="020F0502020204030204" pitchFamily="34" charset="0"/>
              </a:rPr>
              <a:t> </a:t>
            </a:r>
            <a:endParaRPr lang="fr-BE" dirty="0">
              <a:latin typeface="Calibri" panose="020F0502020204030204" pitchFamily="34" charset="0"/>
              <a:ea typeface="Calibri" panose="020F0502020204030204" pitchFamily="34" charset="0"/>
            </a:endParaRPr>
          </a:p>
          <a:p>
            <a:pPr>
              <a:spcAft>
                <a:spcPts val="0"/>
              </a:spcAft>
            </a:pPr>
            <a:r>
              <a:rPr lang="fr-BE" dirty="0">
                <a:solidFill>
                  <a:srgbClr val="1F497D"/>
                </a:solidFill>
                <a:highlight>
                  <a:srgbClr val="FFFF00"/>
                </a:highlight>
                <a:latin typeface="Calibri" panose="020F0502020204030204" pitchFamily="34" charset="0"/>
                <a:ea typeface="Calibri" panose="020F0502020204030204" pitchFamily="34" charset="0"/>
              </a:rPr>
              <a:t>Par ailleurs, il semblerait que les intérêts de retard au taux de 15,40% ont été calculés sur un montant de 12.699,28 €. Or, d’après le jugement ce montant comprend à la fois le capital échu et non payé </a:t>
            </a:r>
            <a:r>
              <a:rPr lang="fr-BE" b="1" dirty="0">
                <a:solidFill>
                  <a:srgbClr val="1F497D"/>
                </a:solidFill>
                <a:highlight>
                  <a:srgbClr val="FFFF00"/>
                </a:highlight>
                <a:latin typeface="Calibri" panose="020F0502020204030204" pitchFamily="34" charset="0"/>
                <a:ea typeface="Calibri" panose="020F0502020204030204" pitchFamily="34" charset="0"/>
              </a:rPr>
              <a:t>et des frais non payés</a:t>
            </a:r>
            <a:r>
              <a:rPr lang="fr-BE" dirty="0">
                <a:solidFill>
                  <a:srgbClr val="1F497D"/>
                </a:solidFill>
                <a:highlight>
                  <a:srgbClr val="FFFF00"/>
                </a:highlight>
                <a:latin typeface="Calibri" panose="020F0502020204030204" pitchFamily="34" charset="0"/>
                <a:ea typeface="Calibri" panose="020F0502020204030204" pitchFamily="34" charset="0"/>
              </a:rPr>
              <a:t>). Selon nous, les intérêts n’auraient dû être calculés que sur le seul montant dû en capital.</a:t>
            </a:r>
            <a:endParaRPr lang="fr-BE" dirty="0">
              <a:latin typeface="Calibri" panose="020F0502020204030204" pitchFamily="34" charset="0"/>
              <a:ea typeface="Calibri" panose="020F0502020204030204" pitchFamily="34" charset="0"/>
            </a:endParaRPr>
          </a:p>
          <a:p>
            <a:pPr>
              <a:spcAft>
                <a:spcPts val="0"/>
              </a:spcAft>
            </a:pPr>
            <a:r>
              <a:rPr lang="fr-BE" dirty="0">
                <a:solidFill>
                  <a:srgbClr val="1F497D"/>
                </a:solidFill>
                <a:highlight>
                  <a:srgbClr val="FFFF00"/>
                </a:highlight>
                <a:latin typeface="Calibri" panose="020F0502020204030204" pitchFamily="34" charset="0"/>
                <a:ea typeface="Calibri" panose="020F0502020204030204" pitchFamily="34" charset="0"/>
              </a:rPr>
              <a:t> </a:t>
            </a:r>
            <a:r>
              <a:rPr lang="fr-BE" dirty="0">
                <a:solidFill>
                  <a:srgbClr val="1F497D"/>
                </a:solidFill>
                <a:latin typeface="Calibri" panose="020F0502020204030204" pitchFamily="34" charset="0"/>
                <a:ea typeface="Calibri" panose="020F0502020204030204" pitchFamily="34" charset="0"/>
              </a:rPr>
              <a:t> </a:t>
            </a:r>
            <a:endParaRPr lang="fr-BE"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1167234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60918" y="131860"/>
            <a:ext cx="10515600" cy="1325563"/>
          </a:xfrm>
        </p:spPr>
        <p:txBody>
          <a:bodyPr/>
          <a:lstStyle/>
          <a:p>
            <a:r>
              <a:rPr lang="fr-BE" b="1" dirty="0" smtClean="0"/>
              <a:t>Réponse de l’avocat du prêteur</a:t>
            </a:r>
            <a:endParaRPr lang="fr-BE" b="1" dirty="0"/>
          </a:p>
        </p:txBody>
      </p:sp>
      <p:sp>
        <p:nvSpPr>
          <p:cNvPr id="4" name="Rectangle 3"/>
          <p:cNvSpPr/>
          <p:nvPr/>
        </p:nvSpPr>
        <p:spPr>
          <a:xfrm>
            <a:off x="-1" y="1379577"/>
            <a:ext cx="11560629" cy="5093702"/>
          </a:xfrm>
          <a:prstGeom prst="rect">
            <a:avLst/>
          </a:prstGeom>
        </p:spPr>
        <p:txBody>
          <a:bodyPr wrap="square">
            <a:spAutoFit/>
          </a:bodyPr>
          <a:lstStyle/>
          <a:p>
            <a:pPr marL="800100" lvl="2" indent="0" algn="just">
              <a:buNone/>
            </a:pPr>
            <a:r>
              <a:rPr lang="fr-FR" dirty="0"/>
              <a:t>«</a:t>
            </a:r>
            <a:r>
              <a:rPr lang="fr-FR" sz="2500" dirty="0"/>
              <a:t> </a:t>
            </a:r>
            <a:r>
              <a:rPr lang="fr-FR" sz="2500" b="1" i="1" dirty="0">
                <a:solidFill>
                  <a:srgbClr val="C55A11"/>
                </a:solidFill>
                <a:ea typeface="Calibri" panose="020F0502020204030204" pitchFamily="34" charset="0"/>
                <a:cs typeface="Arial" panose="020B0604020202020204" pitchFamily="34" charset="0"/>
              </a:rPr>
              <a:t>Nous nous référons à votre mail du 21 septembre 2021. </a:t>
            </a:r>
            <a:endParaRPr lang="fr-BE" sz="2500" b="1" i="1" dirty="0">
              <a:solidFill>
                <a:srgbClr val="C55A11"/>
              </a:solidFill>
              <a:ea typeface="Calibri" panose="020F0502020204030204" pitchFamily="34" charset="0"/>
              <a:cs typeface="Arial" panose="020B0604020202020204" pitchFamily="34" charset="0"/>
            </a:endParaRPr>
          </a:p>
          <a:p>
            <a:pPr marL="800100" lvl="2" indent="0" algn="just">
              <a:buNone/>
            </a:pPr>
            <a:r>
              <a:rPr lang="fr-FR" sz="2500" b="1" i="1" dirty="0">
                <a:solidFill>
                  <a:srgbClr val="C55A11"/>
                </a:solidFill>
                <a:ea typeface="Calibri" panose="020F0502020204030204" pitchFamily="34" charset="0"/>
                <a:cs typeface="Arial" panose="020B0604020202020204" pitchFamily="34" charset="0"/>
              </a:rPr>
              <a:t>Par la présente, nous vous informons que le jugement du 25 novembre 2008 a été signifié en date du 21 janvier 2009. Ensuite, un commandement a été signifié en date du 28 novembre 2011.</a:t>
            </a:r>
            <a:endParaRPr lang="fr-BE" sz="2500" b="1" i="1" dirty="0">
              <a:solidFill>
                <a:srgbClr val="C55A11"/>
              </a:solidFill>
              <a:ea typeface="Calibri" panose="020F0502020204030204" pitchFamily="34" charset="0"/>
              <a:cs typeface="Arial" panose="020B0604020202020204" pitchFamily="34" charset="0"/>
            </a:endParaRPr>
          </a:p>
          <a:p>
            <a:pPr marL="800100" lvl="2" indent="0" algn="just">
              <a:buNone/>
            </a:pPr>
            <a:r>
              <a:rPr lang="fr-FR" sz="2500" b="1" i="1" dirty="0">
                <a:solidFill>
                  <a:srgbClr val="C55A11"/>
                </a:solidFill>
                <a:ea typeface="Calibri" panose="020F0502020204030204" pitchFamily="34" charset="0"/>
                <a:cs typeface="Arial" panose="020B0604020202020204" pitchFamily="34" charset="0"/>
              </a:rPr>
              <a:t>Un commandement réitératif a été signifié par l’huissier de justice en date du 4 avril 2013.</a:t>
            </a:r>
            <a:endParaRPr lang="fr-BE" sz="2500" b="1" i="1" dirty="0">
              <a:solidFill>
                <a:srgbClr val="C55A11"/>
              </a:solidFill>
              <a:ea typeface="Calibri" panose="020F0502020204030204" pitchFamily="34" charset="0"/>
              <a:cs typeface="Arial" panose="020B0604020202020204" pitchFamily="34" charset="0"/>
            </a:endParaRPr>
          </a:p>
          <a:p>
            <a:pPr marL="800100" lvl="2" indent="0" algn="just">
              <a:buNone/>
            </a:pPr>
            <a:r>
              <a:rPr lang="fr-FR" sz="2500" b="1" i="1" dirty="0">
                <a:solidFill>
                  <a:srgbClr val="C55A11"/>
                </a:solidFill>
                <a:ea typeface="Calibri" panose="020F0502020204030204" pitchFamily="34" charset="0"/>
                <a:cs typeface="Arial" panose="020B0604020202020204" pitchFamily="34" charset="0"/>
              </a:rPr>
              <a:t>Vu que le dernier commandement réitératif n’a été signifié qu’en date du 5/03/2021, il y a de prescription des intérêts à partir du 4 avril 2018 (soit la date du commandement réitératif du 4 avril 2013 + 5 ans). </a:t>
            </a:r>
            <a:endParaRPr lang="fr-BE" sz="2500" b="1" i="1" dirty="0">
              <a:solidFill>
                <a:srgbClr val="C55A11"/>
              </a:solidFill>
              <a:ea typeface="Calibri" panose="020F0502020204030204" pitchFamily="34" charset="0"/>
              <a:cs typeface="Arial" panose="020B0604020202020204" pitchFamily="34" charset="0"/>
            </a:endParaRPr>
          </a:p>
          <a:p>
            <a:pPr marL="800100" lvl="2" indent="0" algn="just">
              <a:buNone/>
            </a:pPr>
            <a:r>
              <a:rPr lang="fr-FR" sz="2500" b="1" i="1" dirty="0">
                <a:solidFill>
                  <a:srgbClr val="C55A11"/>
                </a:solidFill>
                <a:ea typeface="Calibri" panose="020F0502020204030204" pitchFamily="34" charset="0"/>
                <a:cs typeface="Arial" panose="020B0604020202020204" pitchFamily="34" charset="0"/>
              </a:rPr>
              <a:t>Nous avons adapté notre décompte dans ce sens (voir annexe) </a:t>
            </a:r>
            <a:endParaRPr lang="fr-FR" sz="2500" b="1" i="1" dirty="0" smtClean="0">
              <a:solidFill>
                <a:srgbClr val="C55A11"/>
              </a:solidFill>
              <a:ea typeface="Calibri" panose="020F0502020204030204" pitchFamily="34" charset="0"/>
              <a:cs typeface="Arial" panose="020B0604020202020204" pitchFamily="34" charset="0"/>
            </a:endParaRPr>
          </a:p>
          <a:p>
            <a:pPr marL="800100" lvl="2" indent="0" algn="just">
              <a:buNone/>
            </a:pPr>
            <a:r>
              <a:rPr lang="fr-FR" sz="2500" b="1" i="1" dirty="0">
                <a:solidFill>
                  <a:srgbClr val="C55A11"/>
                </a:solidFill>
                <a:ea typeface="Calibri" panose="020F0502020204030204" pitchFamily="34" charset="0"/>
                <a:cs typeface="Arial" panose="020B0604020202020204" pitchFamily="34" charset="0"/>
              </a:rPr>
              <a:t>En ce qui concerne le calcul des intérêts de retard, il y a bien stipulé dans le jugement du 25 novembre 2021 que les intérêts doivent être comptabilisés sur la somme de 12.699,28 EUR. Le calcul des intérêts est donc bien correct</a:t>
            </a:r>
            <a:r>
              <a:rPr lang="fr-FR" sz="2500" i="1" dirty="0" smtClean="0">
                <a:solidFill>
                  <a:srgbClr val="C55A11"/>
                </a:solidFill>
                <a:ea typeface="Calibri" panose="020F0502020204030204" pitchFamily="34" charset="0"/>
                <a:cs typeface="Arial" panose="020B0604020202020204" pitchFamily="34" charset="0"/>
              </a:rPr>
              <a:t>» </a:t>
            </a:r>
            <a:endParaRPr lang="fr-FR" sz="2500" i="1" dirty="0">
              <a:solidFill>
                <a:srgbClr val="C55A11"/>
              </a:solidFill>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1469122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1251769" y="0"/>
            <a:ext cx="9688462" cy="6858000"/>
          </a:xfrm>
          <a:prstGeom prst="rect">
            <a:avLst/>
          </a:prstGeom>
        </p:spPr>
      </p:pic>
    </p:spTree>
    <p:extLst>
      <p:ext uri="{BB962C8B-B14F-4D97-AF65-F5344CB8AC3E}">
        <p14:creationId xmlns:p14="http://schemas.microsoft.com/office/powerpoint/2010/main" val="362277045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1251769" y="0"/>
            <a:ext cx="9688462" cy="6858000"/>
          </a:xfrm>
          <a:prstGeom prst="rect">
            <a:avLst/>
          </a:prstGeom>
        </p:spPr>
      </p:pic>
    </p:spTree>
    <p:extLst>
      <p:ext uri="{BB962C8B-B14F-4D97-AF65-F5344CB8AC3E}">
        <p14:creationId xmlns:p14="http://schemas.microsoft.com/office/powerpoint/2010/main" val="417276899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fontScale="92500" lnSpcReduction="10000"/>
          </a:bodyPr>
          <a:lstStyle/>
          <a:p>
            <a:pPr marL="0" indent="0">
              <a:buNone/>
            </a:pPr>
            <a:r>
              <a:rPr lang="fr-BE" dirty="0" smtClean="0"/>
              <a:t>On insiste et on (</a:t>
            </a:r>
            <a:r>
              <a:rPr lang="fr-BE" dirty="0" err="1" smtClean="0"/>
              <a:t>re</a:t>
            </a:r>
            <a:r>
              <a:rPr lang="fr-BE" dirty="0" smtClean="0"/>
              <a:t>)précise qu’en  vertu de l’article </a:t>
            </a:r>
            <a:r>
              <a:rPr lang="fr-BE" b="1" dirty="0" smtClean="0"/>
              <a:t>2277 du code civil</a:t>
            </a:r>
            <a:r>
              <a:rPr lang="fr-BE" dirty="0" smtClean="0"/>
              <a:t>,</a:t>
            </a:r>
          </a:p>
          <a:p>
            <a:pPr marL="0" indent="0">
              <a:buNone/>
            </a:pPr>
            <a:r>
              <a:rPr lang="fr-BE" dirty="0" smtClean="0"/>
              <a:t> </a:t>
            </a:r>
            <a:r>
              <a:rPr lang="fr-BE" dirty="0" smtClean="0">
                <a:solidFill>
                  <a:srgbClr val="FF0000"/>
                </a:solidFill>
              </a:rPr>
              <a:t>les intérêts </a:t>
            </a:r>
            <a:r>
              <a:rPr lang="fr-BE" b="1" dirty="0" smtClean="0">
                <a:solidFill>
                  <a:srgbClr val="FF0000"/>
                </a:solidFill>
              </a:rPr>
              <a:t>échus depuis plus de 5 ans </a:t>
            </a:r>
            <a:r>
              <a:rPr lang="fr-BE" dirty="0" smtClean="0">
                <a:solidFill>
                  <a:srgbClr val="FF0000"/>
                </a:solidFill>
              </a:rPr>
              <a:t>au jour de l’acte interruptif de prescription sont prescrits.</a:t>
            </a:r>
          </a:p>
          <a:p>
            <a:pPr marL="0" indent="0">
              <a:buNone/>
            </a:pPr>
            <a:r>
              <a:rPr lang="fr-BE" dirty="0" smtClean="0">
                <a:solidFill>
                  <a:srgbClr val="FF0000"/>
                </a:solidFill>
              </a:rPr>
              <a:t>Il ne faut donc pas faire date de </a:t>
            </a:r>
            <a:r>
              <a:rPr lang="fr-BE" b="1" dirty="0" smtClean="0">
                <a:solidFill>
                  <a:srgbClr val="FF0000"/>
                </a:solidFill>
              </a:rPr>
              <a:t>l’avant dernier acte interruptif + 5 ans </a:t>
            </a:r>
            <a:r>
              <a:rPr lang="fr-BE" dirty="0" smtClean="0">
                <a:solidFill>
                  <a:srgbClr val="FF0000"/>
                </a:solidFill>
              </a:rPr>
              <a:t>= 2018 et dire que tous les intérêts échus entre 2018 et 2021 sont prescrits (date du dernier acte interruptif de prescription).</a:t>
            </a:r>
          </a:p>
          <a:p>
            <a:pPr marL="0" indent="0">
              <a:buNone/>
            </a:pPr>
            <a:r>
              <a:rPr lang="fr-BE" dirty="0" smtClean="0">
                <a:solidFill>
                  <a:srgbClr val="FF0000"/>
                </a:solidFill>
              </a:rPr>
              <a:t>Il faut raisonner en partant du dernier acte interruptif de prescription et faire: </a:t>
            </a:r>
            <a:r>
              <a:rPr lang="fr-BE" b="1" u="sng" dirty="0" smtClean="0">
                <a:solidFill>
                  <a:srgbClr val="FF0000"/>
                </a:solidFill>
              </a:rPr>
              <a:t>dernier acte interruptif – 5 ans</a:t>
            </a:r>
            <a:r>
              <a:rPr lang="fr-BE" dirty="0" smtClean="0">
                <a:solidFill>
                  <a:srgbClr val="FF0000"/>
                </a:solidFill>
              </a:rPr>
              <a:t>: tous les intérêts comptabilisés avant cette date étant échus depuis plus de 5 ans sont prescrits. </a:t>
            </a:r>
            <a:endParaRPr lang="fr-BE" dirty="0">
              <a:solidFill>
                <a:srgbClr val="FF0000"/>
              </a:solidFill>
            </a:endParaRPr>
          </a:p>
        </p:txBody>
      </p:sp>
    </p:spTree>
    <p:extLst>
      <p:ext uri="{BB962C8B-B14F-4D97-AF65-F5344CB8AC3E}">
        <p14:creationId xmlns:p14="http://schemas.microsoft.com/office/powerpoint/2010/main" val="417585446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t>Réponse de l’avocat du prêteur</a:t>
            </a:r>
            <a:endParaRPr lang="fr-BE" dirty="0"/>
          </a:p>
        </p:txBody>
      </p:sp>
      <p:sp>
        <p:nvSpPr>
          <p:cNvPr id="4" name="Rectangle 3"/>
          <p:cNvSpPr/>
          <p:nvPr/>
        </p:nvSpPr>
        <p:spPr>
          <a:xfrm>
            <a:off x="214603" y="2072179"/>
            <a:ext cx="11327363" cy="2923877"/>
          </a:xfrm>
          <a:prstGeom prst="rect">
            <a:avLst/>
          </a:prstGeom>
        </p:spPr>
        <p:txBody>
          <a:bodyPr wrap="square">
            <a:spAutoFit/>
          </a:bodyPr>
          <a:lstStyle/>
          <a:p>
            <a:pPr marL="800100" lvl="2" indent="0" eaLnBrk="0" fontAlgn="base" hangingPunct="0">
              <a:spcBef>
                <a:spcPct val="0"/>
              </a:spcBef>
              <a:spcAft>
                <a:spcPct val="0"/>
              </a:spcAft>
              <a:buNone/>
            </a:pPr>
            <a:r>
              <a:rPr lang="fr-FR" altLang="fr-FR" sz="2300" b="1" i="1" dirty="0">
                <a:solidFill>
                  <a:srgbClr val="C55A11"/>
                </a:solidFill>
                <a:ea typeface="Calibri" panose="020F0502020204030204" pitchFamily="34" charset="0"/>
                <a:cs typeface="Arial" panose="020B0604020202020204" pitchFamily="34" charset="0"/>
              </a:rPr>
              <a:t>Nous nous référons à votre mail du 22 octobre 2021.</a:t>
            </a:r>
            <a:endParaRPr lang="fr-BE" altLang="fr-FR" sz="2300" b="1" i="1" dirty="0"/>
          </a:p>
          <a:p>
            <a:pPr marL="800100" lvl="2" indent="0" eaLnBrk="0" fontAlgn="base" hangingPunct="0">
              <a:spcBef>
                <a:spcPct val="0"/>
              </a:spcBef>
              <a:spcAft>
                <a:spcPct val="0"/>
              </a:spcAft>
              <a:buNone/>
            </a:pPr>
            <a:r>
              <a:rPr lang="fr-FR" altLang="fr-FR" sz="2300" b="1" i="1" dirty="0">
                <a:solidFill>
                  <a:srgbClr val="C55A11"/>
                </a:solidFill>
                <a:ea typeface="Calibri" panose="020F0502020204030204" pitchFamily="34" charset="0"/>
                <a:cs typeface="Arial" panose="020B0604020202020204" pitchFamily="34" charset="0"/>
              </a:rPr>
              <a:t>Par la présente, nous vous informons que nous ne pouvons pas partager votre point de vue juridique.</a:t>
            </a:r>
            <a:endParaRPr lang="fr-BE" altLang="fr-FR" sz="2300" b="1" i="1" dirty="0"/>
          </a:p>
          <a:p>
            <a:pPr marL="800100" lvl="2" indent="0" eaLnBrk="0" fontAlgn="base" hangingPunct="0">
              <a:spcBef>
                <a:spcPct val="0"/>
              </a:spcBef>
              <a:spcAft>
                <a:spcPct val="0"/>
              </a:spcAft>
              <a:buNone/>
            </a:pPr>
            <a:r>
              <a:rPr lang="fr-FR" altLang="fr-FR" sz="2300" b="1" i="1" dirty="0">
                <a:solidFill>
                  <a:srgbClr val="C55A11"/>
                </a:solidFill>
                <a:ea typeface="Calibri" panose="020F0502020204030204" pitchFamily="34" charset="0"/>
                <a:cs typeface="Arial" panose="020B0604020202020204" pitchFamily="34" charset="0"/>
              </a:rPr>
              <a:t>Cependant, la banque est volontairement disposée à adapter son décompte à votre point de vue afin de pouvoir sortir de cet impasse.</a:t>
            </a:r>
            <a:endParaRPr lang="fr-BE" altLang="fr-FR" sz="2300" b="1" i="1" dirty="0"/>
          </a:p>
          <a:p>
            <a:pPr marL="800100" lvl="2" indent="0" eaLnBrk="0" fontAlgn="base" hangingPunct="0">
              <a:spcBef>
                <a:spcPct val="0"/>
              </a:spcBef>
              <a:spcAft>
                <a:spcPct val="0"/>
              </a:spcAft>
              <a:buNone/>
            </a:pPr>
            <a:r>
              <a:rPr lang="fr-FR" altLang="fr-FR" sz="2300" b="1" i="1" dirty="0">
                <a:solidFill>
                  <a:srgbClr val="C55A11"/>
                </a:solidFill>
                <a:ea typeface="Calibri" panose="020F0502020204030204" pitchFamily="34" charset="0"/>
                <a:cs typeface="Arial" panose="020B0604020202020204" pitchFamily="34" charset="0"/>
              </a:rPr>
              <a:t> En annexe, vous trouverez le décompte adapté, valable jusqu’au 15 novembre 2021.</a:t>
            </a:r>
            <a:endParaRPr lang="fr-BE" altLang="fr-FR" sz="2300" b="1" i="1" dirty="0"/>
          </a:p>
          <a:p>
            <a:pPr marL="800100" lvl="2" indent="0" eaLnBrk="0" fontAlgn="base" hangingPunct="0">
              <a:spcBef>
                <a:spcPct val="0"/>
              </a:spcBef>
              <a:spcAft>
                <a:spcPct val="0"/>
              </a:spcAft>
              <a:buNone/>
            </a:pPr>
            <a:r>
              <a:rPr lang="fr-FR" altLang="fr-FR" sz="2300" b="1" i="1" dirty="0">
                <a:solidFill>
                  <a:srgbClr val="C55A11"/>
                </a:solidFill>
                <a:ea typeface="Calibri" panose="020F0502020204030204" pitchFamily="34" charset="0"/>
                <a:cs typeface="Arial" panose="020B0604020202020204" pitchFamily="34" charset="0"/>
              </a:rPr>
              <a:t> A défaut d’un proposition d’un plan de remboursement raisonnable dans les quinze jours, nous relancerons les procédures de recouvrement.</a:t>
            </a:r>
            <a:endParaRPr lang="fr-FR" altLang="fr-FR" sz="2300" b="1" i="1" dirty="0"/>
          </a:p>
        </p:txBody>
      </p:sp>
    </p:spTree>
    <p:extLst>
      <p:ext uri="{BB962C8B-B14F-4D97-AF65-F5344CB8AC3E}">
        <p14:creationId xmlns:p14="http://schemas.microsoft.com/office/powerpoint/2010/main" val="11531877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1251769" y="0"/>
            <a:ext cx="9688462" cy="6858000"/>
          </a:xfrm>
          <a:prstGeom prst="rect">
            <a:avLst/>
          </a:prstGeom>
        </p:spPr>
      </p:pic>
    </p:spTree>
    <p:extLst>
      <p:ext uri="{BB962C8B-B14F-4D97-AF65-F5344CB8AC3E}">
        <p14:creationId xmlns:p14="http://schemas.microsoft.com/office/powerpoint/2010/main" val="295323482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1251769" y="0"/>
            <a:ext cx="9688462" cy="6858000"/>
          </a:xfrm>
          <a:prstGeom prst="rect">
            <a:avLst/>
          </a:prstGeom>
        </p:spPr>
      </p:pic>
    </p:spTree>
    <p:extLst>
      <p:ext uri="{BB962C8B-B14F-4D97-AF65-F5344CB8AC3E}">
        <p14:creationId xmlns:p14="http://schemas.microsoft.com/office/powerpoint/2010/main" val="418442730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96684" y="595747"/>
            <a:ext cx="11207353" cy="1110195"/>
          </a:xfrm>
        </p:spPr>
        <p:txBody>
          <a:bodyPr>
            <a:normAutofit fontScale="90000"/>
          </a:bodyPr>
          <a:lstStyle/>
          <a:p>
            <a:pPr lvl="0"/>
            <a:r>
              <a:rPr lang="fr-BE" sz="4400" b="1" u="sng" dirty="0" smtClean="0"/>
              <a:t>Quelques exemples d’application de la prescription</a:t>
            </a:r>
            <a:r>
              <a:rPr lang="fr-BE" dirty="0"/>
              <a:t/>
            </a:r>
            <a:br>
              <a:rPr lang="fr-BE" dirty="0"/>
            </a:br>
            <a:endParaRPr lang="fr-BE" dirty="0"/>
          </a:p>
        </p:txBody>
      </p:sp>
      <p:sp>
        <p:nvSpPr>
          <p:cNvPr id="3" name="Espace réservé du contenu 2"/>
          <p:cNvSpPr>
            <a:spLocks noGrp="1"/>
          </p:cNvSpPr>
          <p:nvPr>
            <p:ph idx="1"/>
          </p:nvPr>
        </p:nvSpPr>
        <p:spPr/>
        <p:txBody>
          <a:bodyPr/>
          <a:lstStyle/>
          <a:p>
            <a:pPr marL="0" lvl="0" indent="0">
              <a:buNone/>
            </a:pPr>
            <a:r>
              <a:rPr lang="fr-BE" dirty="0" smtClean="0"/>
              <a:t>présentés </a:t>
            </a:r>
            <a:r>
              <a:rPr lang="fr-BE" dirty="0"/>
              <a:t>par Simon van der Bruggen</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7993" y="2506347"/>
            <a:ext cx="9350443" cy="4070193"/>
          </a:xfrm>
          <a:prstGeom prst="rect">
            <a:avLst/>
          </a:prstGeom>
        </p:spPr>
      </p:pic>
    </p:spTree>
    <p:extLst>
      <p:ext uri="{BB962C8B-B14F-4D97-AF65-F5344CB8AC3E}">
        <p14:creationId xmlns:p14="http://schemas.microsoft.com/office/powerpoint/2010/main" val="19372071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BE"/>
          </a:p>
        </p:txBody>
      </p:sp>
      <p:sp>
        <p:nvSpPr>
          <p:cNvPr id="3" name="Espace réservé du contenu 2"/>
          <p:cNvSpPr>
            <a:spLocks noGrp="1"/>
          </p:cNvSpPr>
          <p:nvPr>
            <p:ph idx="1"/>
          </p:nvPr>
        </p:nvSpPr>
        <p:spPr/>
        <p:txBody>
          <a:bodyPr/>
          <a:lstStyle/>
          <a:p>
            <a:r>
              <a:rPr lang="fr-BE" dirty="0" smtClean="0"/>
              <a:t>1° Une prescription doit être invoquée</a:t>
            </a:r>
          </a:p>
          <a:p>
            <a:r>
              <a:rPr lang="fr-BE" dirty="0" smtClean="0"/>
              <a:t>2° Une prescription acquise ne peut être relancée</a:t>
            </a:r>
            <a:endParaRPr lang="fr-BE" dirty="0"/>
          </a:p>
        </p:txBody>
      </p:sp>
    </p:spTree>
    <p:extLst>
      <p:ext uri="{BB962C8B-B14F-4D97-AF65-F5344CB8AC3E}">
        <p14:creationId xmlns:p14="http://schemas.microsoft.com/office/powerpoint/2010/main" val="312244567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15007" y="384106"/>
            <a:ext cx="10972799" cy="1049235"/>
          </a:xfrm>
        </p:spPr>
        <p:txBody>
          <a:bodyPr/>
          <a:lstStyle/>
          <a:p>
            <a:r>
              <a:rPr lang="fr-BE" dirty="0" smtClean="0"/>
              <a:t>1° dossier : Facture TELENET recouverte par INTRUM</a:t>
            </a:r>
            <a:endParaRPr lang="fr-BE" dirty="0"/>
          </a:p>
        </p:txBody>
      </p:sp>
      <p:pic>
        <p:nvPicPr>
          <p:cNvPr id="4" name="Espace réservé du contenu 3"/>
          <p:cNvPicPr>
            <a:picLocks noGrp="1"/>
          </p:cNvPicPr>
          <p:nvPr>
            <p:ph idx="1"/>
          </p:nvPr>
        </p:nvPicPr>
        <p:blipFill rotWithShape="1">
          <a:blip r:embed="rId2"/>
          <a:srcRect l="58532" t="11364" r="9392" b="12190"/>
          <a:stretch/>
        </p:blipFill>
        <p:spPr bwMode="auto">
          <a:xfrm>
            <a:off x="1618593" y="1145627"/>
            <a:ext cx="9270123" cy="5507421"/>
          </a:xfrm>
          <a:prstGeom prst="rect">
            <a:avLst/>
          </a:prstGeom>
          <a:ln>
            <a:noFill/>
          </a:ln>
          <a:extLst>
            <a:ext uri="{53640926-AAD7-44D8-BBD7-CCE9431645EC}">
              <a14:shadowObscured xmlns:a14="http://schemas.microsoft.com/office/drawing/2010/main"/>
            </a:ext>
          </a:extLst>
        </p:spPr>
      </p:pic>
      <p:sp>
        <p:nvSpPr>
          <p:cNvPr id="6" name="Rectangle à coins arrondis 5"/>
          <p:cNvSpPr/>
          <p:nvPr/>
        </p:nvSpPr>
        <p:spPr>
          <a:xfrm>
            <a:off x="8324194" y="1776248"/>
            <a:ext cx="1639614" cy="336331"/>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7" name="Rectangle à coins arrondis 6"/>
          <p:cNvSpPr/>
          <p:nvPr/>
        </p:nvSpPr>
        <p:spPr>
          <a:xfrm>
            <a:off x="1797269" y="3426372"/>
            <a:ext cx="8881241" cy="346842"/>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92005074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BE"/>
          </a:p>
        </p:txBody>
      </p:sp>
      <p:sp>
        <p:nvSpPr>
          <p:cNvPr id="3" name="Espace réservé du contenu 2"/>
          <p:cNvSpPr>
            <a:spLocks noGrp="1"/>
          </p:cNvSpPr>
          <p:nvPr>
            <p:ph idx="1"/>
          </p:nvPr>
        </p:nvSpPr>
        <p:spPr/>
        <p:txBody>
          <a:bodyPr/>
          <a:lstStyle/>
          <a:p>
            <a:endParaRPr lang="fr-BE"/>
          </a:p>
        </p:txBody>
      </p:sp>
      <p:pic>
        <p:nvPicPr>
          <p:cNvPr id="4" name="Image 3"/>
          <p:cNvPicPr/>
          <p:nvPr/>
        </p:nvPicPr>
        <p:blipFill rotWithShape="1">
          <a:blip r:embed="rId2"/>
          <a:srcRect l="54729" t="22727" r="7243" b="18904"/>
          <a:stretch/>
        </p:blipFill>
        <p:spPr bwMode="auto">
          <a:xfrm>
            <a:off x="1166648" y="430924"/>
            <a:ext cx="10342180" cy="6095999"/>
          </a:xfrm>
          <a:prstGeom prst="rect">
            <a:avLst/>
          </a:prstGeom>
          <a:ln>
            <a:noFill/>
          </a:ln>
          <a:extLst>
            <a:ext uri="{53640926-AAD7-44D8-BBD7-CCE9431645EC}">
              <a14:shadowObscured xmlns:a14="http://schemas.microsoft.com/office/drawing/2010/main"/>
            </a:ext>
          </a:extLst>
        </p:spPr>
      </p:pic>
      <p:sp>
        <p:nvSpPr>
          <p:cNvPr id="5" name="Rectangle à coins arrondis 4"/>
          <p:cNvSpPr/>
          <p:nvPr/>
        </p:nvSpPr>
        <p:spPr>
          <a:xfrm>
            <a:off x="1240221" y="2312276"/>
            <a:ext cx="1870841" cy="1839310"/>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85879204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46540" y="941152"/>
            <a:ext cx="9603275" cy="1049235"/>
          </a:xfrm>
        </p:spPr>
        <p:txBody>
          <a:bodyPr/>
          <a:lstStyle/>
          <a:p>
            <a:r>
              <a:rPr lang="fr-BE" dirty="0"/>
              <a:t>Monsieur va consulter un SMD le 04/08/2022</a:t>
            </a:r>
          </a:p>
        </p:txBody>
      </p:sp>
      <p:sp>
        <p:nvSpPr>
          <p:cNvPr id="3" name="Espace réservé du contenu 2"/>
          <p:cNvSpPr>
            <a:spLocks noGrp="1"/>
          </p:cNvSpPr>
          <p:nvPr>
            <p:ph idx="1"/>
          </p:nvPr>
        </p:nvSpPr>
        <p:spPr>
          <a:xfrm>
            <a:off x="546540" y="1826546"/>
            <a:ext cx="10518826" cy="4532213"/>
          </a:xfrm>
        </p:spPr>
        <p:txBody>
          <a:bodyPr>
            <a:normAutofit lnSpcReduction="10000"/>
          </a:bodyPr>
          <a:lstStyle/>
          <a:p>
            <a:pPr marL="0" indent="0">
              <a:buNone/>
            </a:pPr>
            <a:r>
              <a:rPr lang="fr-BE" dirty="0"/>
              <a:t> </a:t>
            </a:r>
            <a:r>
              <a:rPr lang="fr-BE" dirty="0">
                <a:hlinkClick r:id="rId2"/>
              </a:rPr>
              <a:t>Art.</a:t>
            </a:r>
            <a:r>
              <a:rPr lang="fr-BE" dirty="0"/>
              <a:t> </a:t>
            </a:r>
            <a:r>
              <a:rPr lang="fr-BE" dirty="0" smtClean="0">
                <a:hlinkClick r:id="rId3"/>
              </a:rPr>
              <a:t>2277</a:t>
            </a:r>
            <a:r>
              <a:rPr lang="fr-BE" dirty="0"/>
              <a:t> </a:t>
            </a:r>
            <a:r>
              <a:rPr lang="fr-BE" dirty="0" smtClean="0"/>
              <a:t>Les </a:t>
            </a:r>
            <a:r>
              <a:rPr lang="fr-BE" dirty="0"/>
              <a:t>arrérages de rentes perpétuelles et viagères</a:t>
            </a:r>
            <a:r>
              <a:rPr lang="fr-BE" dirty="0" smtClean="0"/>
              <a:t>;</a:t>
            </a:r>
          </a:p>
          <a:p>
            <a:pPr lvl="2"/>
            <a:r>
              <a:rPr lang="fr-BE" dirty="0"/>
              <a:t>  Ceux des pensions alimentaires</a:t>
            </a:r>
            <a:r>
              <a:rPr lang="fr-BE" dirty="0" smtClean="0"/>
              <a:t>;</a:t>
            </a:r>
          </a:p>
          <a:p>
            <a:pPr lvl="2"/>
            <a:r>
              <a:rPr lang="fr-BE" dirty="0"/>
              <a:t>  </a:t>
            </a:r>
            <a:r>
              <a:rPr lang="fr-BE" dirty="0" smtClean="0"/>
              <a:t>Les </a:t>
            </a:r>
            <a:r>
              <a:rPr lang="fr-BE" dirty="0"/>
              <a:t>créances de frais extraordinaires visés à l'article 203bis, § 3</a:t>
            </a:r>
            <a:r>
              <a:rPr lang="fr-BE" dirty="0" smtClean="0"/>
              <a:t>;</a:t>
            </a:r>
          </a:p>
          <a:p>
            <a:pPr lvl="2"/>
            <a:r>
              <a:rPr lang="fr-BE" dirty="0"/>
              <a:t>  Les loyers des maisons, et le prix de ferme des biens ruraux</a:t>
            </a:r>
            <a:r>
              <a:rPr lang="fr-BE" dirty="0" smtClean="0"/>
              <a:t>;</a:t>
            </a:r>
          </a:p>
          <a:p>
            <a:pPr lvl="2"/>
            <a:r>
              <a:rPr lang="fr-BE" dirty="0"/>
              <a:t>  Les intérêts des sommes prêtées, et généralement tout ce qui est payable par année, ou à des termes périodiques plus courts</a:t>
            </a:r>
            <a:r>
              <a:rPr lang="fr-BE" dirty="0" smtClean="0"/>
              <a:t>,</a:t>
            </a:r>
          </a:p>
          <a:p>
            <a:pPr marL="0" indent="0">
              <a:buNone/>
            </a:pPr>
            <a:r>
              <a:rPr lang="fr-BE" dirty="0" smtClean="0"/>
              <a:t>Se </a:t>
            </a:r>
            <a:r>
              <a:rPr lang="fr-BE" dirty="0"/>
              <a:t>prescrivent par cinq ans</a:t>
            </a:r>
            <a:r>
              <a:rPr lang="fr-BE" dirty="0" smtClean="0"/>
              <a:t>.</a:t>
            </a:r>
          </a:p>
          <a:p>
            <a:pPr marL="0" indent="0">
              <a:buNone/>
            </a:pPr>
            <a:r>
              <a:rPr lang="fr-BE" dirty="0"/>
              <a:t/>
            </a:r>
            <a:br>
              <a:rPr lang="fr-BE" dirty="0"/>
            </a:br>
            <a:r>
              <a:rPr lang="fr-BE" dirty="0"/>
              <a:t>  </a:t>
            </a:r>
            <a:r>
              <a:rPr lang="fr-BE" b="1" dirty="0" smtClean="0"/>
              <a:t>Les </a:t>
            </a:r>
            <a:r>
              <a:rPr lang="fr-BE" b="1" dirty="0"/>
              <a:t>créances pour la fourniture de biens et de services via </a:t>
            </a:r>
            <a:r>
              <a:rPr lang="fr-BE" dirty="0"/>
              <a:t>des réseaux de distribution d'eau, de gaz ou d'électricité ou </a:t>
            </a:r>
            <a:r>
              <a:rPr lang="fr-BE" b="1" dirty="0"/>
              <a:t>la fourniture de services de communications électroniques</a:t>
            </a:r>
            <a:r>
              <a:rPr lang="fr-BE" dirty="0"/>
              <a:t> ou de services de </a:t>
            </a:r>
            <a:r>
              <a:rPr lang="fr-BE" dirty="0" err="1"/>
              <a:t>radiotransmission</a:t>
            </a:r>
            <a:r>
              <a:rPr lang="fr-BE" dirty="0"/>
              <a:t> ou de radio- et télédiffusion via des réseaux de communications électroniques </a:t>
            </a:r>
            <a:r>
              <a:rPr lang="fr-BE" b="1" u="sng" dirty="0"/>
              <a:t>se prescrivent par cinq ans</a:t>
            </a:r>
            <a:r>
              <a:rPr lang="fr-BE" dirty="0" smtClean="0"/>
              <a:t>.</a:t>
            </a:r>
            <a:endParaRPr lang="fr-BE" dirty="0"/>
          </a:p>
        </p:txBody>
      </p:sp>
    </p:spTree>
    <p:extLst>
      <p:ext uri="{BB962C8B-B14F-4D97-AF65-F5344CB8AC3E}">
        <p14:creationId xmlns:p14="http://schemas.microsoft.com/office/powerpoint/2010/main" val="71102031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6635" y="1153160"/>
            <a:ext cx="11908221" cy="1049235"/>
          </a:xfrm>
        </p:spPr>
        <p:txBody>
          <a:bodyPr/>
          <a:lstStyle/>
          <a:p>
            <a:r>
              <a:rPr lang="fr-BE" dirty="0" smtClean="0">
                <a:sym typeface="Wingdings" panose="05000000000000000000" pitchFamily="2" charset="2"/>
              </a:rPr>
              <a:t> </a:t>
            </a:r>
            <a:r>
              <a:rPr lang="fr-BE" dirty="0" smtClean="0"/>
              <a:t>PRESCRIPTION EN </a:t>
            </a:r>
            <a:r>
              <a:rPr lang="fr-BE" altLang="fr-FR" dirty="0">
                <a:latin typeface="Arial" panose="020B0604020202020204" pitchFamily="34" charset="0"/>
                <a:ea typeface="Calibri" panose="020F0502020204030204" pitchFamily="34" charset="0"/>
              </a:rPr>
              <a:t>juin, </a:t>
            </a:r>
            <a:r>
              <a:rPr lang="fr-BE" altLang="fr-FR" dirty="0" smtClean="0">
                <a:latin typeface="Arial" panose="020B0604020202020204" pitchFamily="34" charset="0"/>
                <a:ea typeface="Calibri" panose="020F0502020204030204" pitchFamily="34" charset="0"/>
              </a:rPr>
              <a:t>juillet, août</a:t>
            </a:r>
            <a:r>
              <a:rPr lang="fr-BE" dirty="0" smtClean="0"/>
              <a:t> et septembre 2022</a:t>
            </a:r>
            <a:endParaRPr lang="fr-BE" dirty="0"/>
          </a:p>
        </p:txBody>
      </p:sp>
      <p:sp>
        <p:nvSpPr>
          <p:cNvPr id="3" name="Espace réservé du contenu 2"/>
          <p:cNvSpPr>
            <a:spLocks noGrp="1"/>
          </p:cNvSpPr>
          <p:nvPr>
            <p:ph idx="1"/>
          </p:nvPr>
        </p:nvSpPr>
        <p:spPr>
          <a:xfrm>
            <a:off x="1546173" y="2202395"/>
            <a:ext cx="9603275" cy="3450613"/>
          </a:xfrm>
        </p:spPr>
        <p:txBody>
          <a:bodyPr/>
          <a:lstStyle/>
          <a:p>
            <a:pPr marL="0" indent="0">
              <a:buNone/>
            </a:pPr>
            <a:r>
              <a:rPr lang="fr-BE" dirty="0" smtClean="0"/>
              <a:t>Le SMD attend le 22/08/2022 pour contacter INTRUM et invoquer la prescription les </a:t>
            </a:r>
            <a:r>
              <a:rPr lang="fr-BE" altLang="fr-FR" b="1" dirty="0">
                <a:latin typeface="Arial" panose="020B0604020202020204" pitchFamily="34" charset="0"/>
                <a:ea typeface="Calibri" panose="020F0502020204030204" pitchFamily="34" charset="0"/>
              </a:rPr>
              <a:t>pour les factures de juin, de juillet et </a:t>
            </a:r>
            <a:r>
              <a:rPr lang="fr-BE" altLang="fr-FR" b="1" dirty="0" smtClean="0">
                <a:latin typeface="Arial" panose="020B0604020202020204" pitchFamily="34" charset="0"/>
                <a:ea typeface="Calibri" panose="020F0502020204030204" pitchFamily="34" charset="0"/>
              </a:rPr>
              <a:t>d’août</a:t>
            </a:r>
            <a:r>
              <a:rPr lang="fr-BE" dirty="0" smtClean="0"/>
              <a:t> avec </a:t>
            </a:r>
            <a:r>
              <a:rPr lang="fr-BE" dirty="0"/>
              <a:t>les précautions </a:t>
            </a:r>
            <a:r>
              <a:rPr lang="fr-BE" dirty="0" smtClean="0"/>
              <a:t>d’usage…</a:t>
            </a:r>
            <a:endParaRPr lang="fr-BE" dirty="0"/>
          </a:p>
          <a:p>
            <a:pPr marL="0" indent="0">
              <a:buNone/>
            </a:pPr>
            <a:r>
              <a:rPr lang="fr-BE" dirty="0" smtClean="0"/>
              <a:t>Reste un principal de 34,99€ pour septembre</a:t>
            </a:r>
          </a:p>
          <a:p>
            <a:pPr marL="0" indent="0">
              <a:buNone/>
            </a:pPr>
            <a:endParaRPr lang="fr-BE" dirty="0"/>
          </a:p>
          <a:p>
            <a:pPr marL="0" indent="0">
              <a:buNone/>
            </a:pPr>
            <a:r>
              <a:rPr lang="fr-BE" dirty="0" smtClean="0"/>
              <a:t>Le 23/08/2022, réponse d’INTRUM</a:t>
            </a:r>
            <a:endParaRPr lang="fr-BE" dirty="0"/>
          </a:p>
        </p:txBody>
      </p:sp>
    </p:spTree>
    <p:extLst>
      <p:ext uri="{BB962C8B-B14F-4D97-AF65-F5344CB8AC3E}">
        <p14:creationId xmlns:p14="http://schemas.microsoft.com/office/powerpoint/2010/main" val="211606283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BE"/>
          </a:p>
        </p:txBody>
      </p:sp>
      <p:sp>
        <p:nvSpPr>
          <p:cNvPr id="3" name="Espace réservé du contenu 2"/>
          <p:cNvSpPr>
            <a:spLocks noGrp="1"/>
          </p:cNvSpPr>
          <p:nvPr>
            <p:ph idx="1"/>
          </p:nvPr>
        </p:nvSpPr>
        <p:spPr/>
        <p:txBody>
          <a:bodyPr/>
          <a:lstStyle/>
          <a:p>
            <a:endParaRPr lang="fr-BE"/>
          </a:p>
        </p:txBody>
      </p:sp>
      <p:pic>
        <p:nvPicPr>
          <p:cNvPr id="4" name="Image 3"/>
          <p:cNvPicPr/>
          <p:nvPr/>
        </p:nvPicPr>
        <p:blipFill rotWithShape="1">
          <a:blip r:embed="rId2"/>
          <a:srcRect l="55886" t="10846" r="7738" b="3926"/>
          <a:stretch/>
        </p:blipFill>
        <p:spPr bwMode="auto">
          <a:xfrm>
            <a:off x="977462" y="94593"/>
            <a:ext cx="10279118" cy="648488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4704208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BE"/>
          </a:p>
        </p:txBody>
      </p:sp>
      <p:sp>
        <p:nvSpPr>
          <p:cNvPr id="4" name="Rectangle 1"/>
          <p:cNvSpPr>
            <a:spLocks noGrp="1" noChangeArrowheads="1"/>
          </p:cNvSpPr>
          <p:nvPr>
            <p:ph idx="1"/>
          </p:nvPr>
        </p:nvSpPr>
        <p:spPr bwMode="auto">
          <a:xfrm>
            <a:off x="836740" y="2243002"/>
            <a:ext cx="10832951"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lang="fr-BE" altLang="fr-FR" dirty="0"/>
              <a:t>Le </a:t>
            </a:r>
            <a:r>
              <a:rPr lang="fr-BE" altLang="fr-FR" dirty="0" smtClean="0"/>
              <a:t>jour-même, (le 23/08/2022), la médiatrice </a:t>
            </a:r>
            <a:r>
              <a:rPr lang="fr-BE" altLang="fr-FR" dirty="0"/>
              <a:t>leur renvoie un mail en disant </a:t>
            </a:r>
            <a:r>
              <a:rPr lang="fr-BE" altLang="fr-FR" dirty="0" smtClean="0"/>
              <a:t>qu’elle a </a:t>
            </a:r>
            <a:r>
              <a:rPr lang="fr-BE" altLang="fr-FR" dirty="0"/>
              <a:t>invoqué la prescription et demandant un nouveau décompte.</a:t>
            </a:r>
          </a:p>
          <a:p>
            <a:pPr marL="0" marR="0" lvl="0" indent="0" defTabSz="914400" rtl="0" eaLnBrk="0" fontAlgn="base" latinLnBrk="0" hangingPunct="0">
              <a:lnSpc>
                <a:spcPct val="100000"/>
              </a:lnSpc>
              <a:spcBef>
                <a:spcPct val="0"/>
              </a:spcBef>
              <a:spcAft>
                <a:spcPct val="0"/>
              </a:spcAft>
              <a:buClrTx/>
              <a:buSzTx/>
              <a:buFontTx/>
              <a:buNone/>
              <a:tabLst/>
            </a:pPr>
            <a:endParaRPr lang="fr-BE" altLang="fr-FR" dirty="0" smtClean="0"/>
          </a:p>
          <a:p>
            <a:pPr marL="0" lvl="0" indent="0" eaLnBrk="0" fontAlgn="base" hangingPunct="0">
              <a:lnSpc>
                <a:spcPct val="100000"/>
              </a:lnSpc>
              <a:spcBef>
                <a:spcPct val="0"/>
              </a:spcBef>
              <a:spcAft>
                <a:spcPct val="0"/>
              </a:spcAft>
              <a:buClrTx/>
              <a:buSzTx/>
              <a:buNone/>
            </a:pPr>
            <a:r>
              <a:rPr lang="fr-BE" altLang="fr-FR" dirty="0" smtClean="0"/>
              <a:t>Le 5/09/2022, INTRUM répond à nouveau en redonnant </a:t>
            </a:r>
            <a:r>
              <a:rPr lang="fr-BE" altLang="fr-FR" dirty="0"/>
              <a:t>le décompte initial et en réclamant toujours le montant initial</a:t>
            </a:r>
            <a:r>
              <a:rPr lang="fr-BE" altLang="fr-FR" dirty="0" smtClean="0"/>
              <a:t>.</a:t>
            </a:r>
          </a:p>
          <a:p>
            <a:pPr marL="0" lvl="0" indent="0" eaLnBrk="0" fontAlgn="base" hangingPunct="0">
              <a:lnSpc>
                <a:spcPct val="100000"/>
              </a:lnSpc>
              <a:spcBef>
                <a:spcPct val="0"/>
              </a:spcBef>
              <a:spcAft>
                <a:spcPct val="0"/>
              </a:spcAft>
              <a:buClrTx/>
              <a:buSzTx/>
              <a:buNone/>
            </a:pPr>
            <a:endParaRPr lang="fr-BE" altLang="fr-FR" dirty="0"/>
          </a:p>
          <a:p>
            <a:pPr marL="0" marR="0" lvl="0" indent="0" defTabSz="914400" rtl="0" eaLnBrk="0" fontAlgn="base" latinLnBrk="0" hangingPunct="0">
              <a:lnSpc>
                <a:spcPct val="100000"/>
              </a:lnSpc>
              <a:spcBef>
                <a:spcPct val="0"/>
              </a:spcBef>
              <a:spcAft>
                <a:spcPct val="0"/>
              </a:spcAft>
              <a:buClrTx/>
              <a:buSzTx/>
              <a:buFontTx/>
              <a:buNone/>
              <a:tabLst/>
            </a:pPr>
            <a:r>
              <a:rPr lang="fr-BE" altLang="fr-FR" dirty="0" smtClean="0"/>
              <a:t>La médiatrice décide </a:t>
            </a:r>
            <a:r>
              <a:rPr lang="fr-BE" altLang="fr-FR" dirty="0"/>
              <a:t>alors d’attendre fin septembre afin de pouvoir invoquer la prescription de la facture de septembre aussi.  Le 3/10/2022, </a:t>
            </a:r>
            <a:r>
              <a:rPr lang="fr-BE" altLang="fr-FR" dirty="0" smtClean="0"/>
              <a:t>elle réécris à INTRUM en invoquant </a:t>
            </a:r>
            <a:r>
              <a:rPr lang="fr-BE" altLang="fr-FR" dirty="0"/>
              <a:t>la prescription de tout.</a:t>
            </a:r>
          </a:p>
          <a:p>
            <a:pPr marL="0" marR="0" lvl="0" indent="0" defTabSz="914400" rtl="0" eaLnBrk="0" fontAlgn="base" latinLnBrk="0" hangingPunct="0">
              <a:lnSpc>
                <a:spcPct val="100000"/>
              </a:lnSpc>
              <a:spcBef>
                <a:spcPct val="0"/>
              </a:spcBef>
              <a:spcAft>
                <a:spcPct val="0"/>
              </a:spcAft>
              <a:buClrTx/>
              <a:buSzTx/>
              <a:buFontTx/>
              <a:buNone/>
              <a:tabLst/>
            </a:pPr>
            <a:endParaRPr lang="fr-BE" altLang="fr-FR" dirty="0" smtClean="0"/>
          </a:p>
          <a:p>
            <a:pPr marL="0" marR="0" lvl="0" indent="0" defTabSz="914400" rtl="0" eaLnBrk="0" fontAlgn="base" latinLnBrk="0" hangingPunct="0">
              <a:lnSpc>
                <a:spcPct val="100000"/>
              </a:lnSpc>
              <a:spcBef>
                <a:spcPct val="0"/>
              </a:spcBef>
              <a:spcAft>
                <a:spcPct val="0"/>
              </a:spcAft>
              <a:buClrTx/>
              <a:buSzTx/>
              <a:buFontTx/>
              <a:buNone/>
              <a:tabLst/>
            </a:pPr>
            <a:r>
              <a:rPr lang="fr-BE" altLang="fr-FR" dirty="0" smtClean="0"/>
              <a:t>Ils répondent </a:t>
            </a:r>
            <a:r>
              <a:rPr lang="fr-BE" altLang="fr-FR" dirty="0"/>
              <a:t>le 5/09/2022 et </a:t>
            </a:r>
            <a:r>
              <a:rPr lang="fr-BE" altLang="fr-FR" dirty="0" smtClean="0"/>
              <a:t>disent </a:t>
            </a:r>
            <a:r>
              <a:rPr lang="fr-BE" altLang="fr-FR" dirty="0"/>
              <a:t>que le dossier est clôturé chez eux.</a:t>
            </a:r>
          </a:p>
        </p:txBody>
      </p:sp>
    </p:spTree>
    <p:extLst>
      <p:ext uri="{BB962C8B-B14F-4D97-AF65-F5344CB8AC3E}">
        <p14:creationId xmlns:p14="http://schemas.microsoft.com/office/powerpoint/2010/main" val="123670354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BE"/>
          </a:p>
        </p:txBody>
      </p:sp>
      <p:sp>
        <p:nvSpPr>
          <p:cNvPr id="3" name="Espace réservé du contenu 2"/>
          <p:cNvSpPr>
            <a:spLocks noGrp="1"/>
          </p:cNvSpPr>
          <p:nvPr>
            <p:ph idx="1"/>
          </p:nvPr>
        </p:nvSpPr>
        <p:spPr/>
        <p:txBody>
          <a:bodyPr/>
          <a:lstStyle/>
          <a:p>
            <a:endParaRPr lang="fr-BE"/>
          </a:p>
        </p:txBody>
      </p:sp>
      <p:pic>
        <p:nvPicPr>
          <p:cNvPr id="4" name="Image 3"/>
          <p:cNvPicPr/>
          <p:nvPr/>
        </p:nvPicPr>
        <p:blipFill rotWithShape="1">
          <a:blip r:embed="rId2"/>
          <a:srcRect l="50098" t="29958" r="3936" b="5992"/>
          <a:stretch/>
        </p:blipFill>
        <p:spPr bwMode="auto">
          <a:xfrm>
            <a:off x="924910" y="210207"/>
            <a:ext cx="10741573" cy="636926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9346170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0558" y="966498"/>
            <a:ext cx="9603275" cy="1049235"/>
          </a:xfrm>
        </p:spPr>
        <p:txBody>
          <a:bodyPr/>
          <a:lstStyle/>
          <a:p>
            <a:r>
              <a:rPr lang="fr-BE" dirty="0" smtClean="0"/>
              <a:t>Précautions d’usage</a:t>
            </a:r>
            <a:endParaRPr lang="fr-BE" dirty="0"/>
          </a:p>
        </p:txBody>
      </p:sp>
      <p:sp>
        <p:nvSpPr>
          <p:cNvPr id="3" name="Espace réservé du contenu 2"/>
          <p:cNvSpPr>
            <a:spLocks noGrp="1"/>
          </p:cNvSpPr>
          <p:nvPr>
            <p:ph idx="1"/>
          </p:nvPr>
        </p:nvSpPr>
        <p:spPr>
          <a:xfrm>
            <a:off x="1566041" y="2015733"/>
            <a:ext cx="9826308" cy="4137642"/>
          </a:xfrm>
        </p:spPr>
        <p:txBody>
          <a:bodyPr>
            <a:normAutofit fontScale="70000" lnSpcReduction="20000"/>
          </a:bodyPr>
          <a:lstStyle/>
          <a:p>
            <a:r>
              <a:rPr lang="fr-BE" sz="3400" b="1" dirty="0" smtClean="0"/>
              <a:t>En cas de contestation, toujours indiquer :</a:t>
            </a:r>
          </a:p>
          <a:p>
            <a:pPr marL="0" indent="0">
              <a:buNone/>
            </a:pPr>
            <a:r>
              <a:rPr lang="fr-BE"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Le </a:t>
            </a:r>
            <a:r>
              <a:rPr lang="fr-BE"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présent courrier ne constitue en aucun reconnaissance de dette au sens des articles 2248 et suivantes du Code Civil, susceptible d’interrompre une éventuelle prescription</a:t>
            </a:r>
            <a:r>
              <a:rPr lang="fr-BE"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fr-BE"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r>
              <a:rPr lang="fr-BE" sz="3100" b="1" dirty="0" smtClean="0"/>
              <a:t>Lorsque la réponse du créancier ne répond pas à la contestation (pas à sa totalité) :</a:t>
            </a:r>
          </a:p>
          <a:p>
            <a:pPr marL="0" lvl="0" indent="0">
              <a:buNone/>
            </a:pPr>
            <a:r>
              <a:rPr lang="fr-BE" altLang="fr-FR"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Enfin</a:t>
            </a:r>
            <a:r>
              <a:rPr lang="fr-BE" altLang="fr-FR"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je terminerai par vous rappeler également le prescrit de la loi du 20 décembre 2022 sur le recouvrement des dettes du consommateur et plus précisément son article 3 §1 et §2 : « </a:t>
            </a:r>
            <a:r>
              <a:rPr lang="fr-BE" altLang="fr-FR"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En matière de recouvrement amiable de dettes est interdit tout comportement ou pratique qui porte atteinte à la vie privée du consommateur ou est susceptible de l'induire en erreur, ainsi que tout comportement ou pratique qui porte atteinte à sa dignité humaine. § 2. Sont notamment interdits : (…) le harcèlement du débiteur qui a fait savoir expressément et de manière motivée qu'il contestait la dette</a:t>
            </a:r>
            <a:r>
              <a:rPr lang="fr-BE" altLang="fr-FR"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 </a:t>
            </a:r>
            <a:endParaRPr lang="fr-BE" altLang="fr-FR" sz="1200" dirty="0"/>
          </a:p>
          <a:p>
            <a:pPr marL="0" lvl="0" indent="0">
              <a:buNone/>
            </a:pPr>
            <a:r>
              <a:rPr lang="fr-BE" altLang="fr-FR"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Vos </a:t>
            </a:r>
            <a:r>
              <a:rPr lang="fr-BE" altLang="fr-FR"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courriers et mails répétés adressés à Monsieur </a:t>
            </a:r>
            <a:r>
              <a:rPr lang="fr-BE" altLang="fr-FR" dirty="0" err="1">
                <a:latin typeface="Times New Roman" panose="02020603050405020304" pitchFamily="18" charset="0"/>
                <a:ea typeface="Calibri" panose="020F0502020204030204" pitchFamily="34" charset="0"/>
                <a:cs typeface="Times New Roman" panose="02020603050405020304" pitchFamily="18" charset="0"/>
              </a:rPr>
              <a:t>xxxxxx</a:t>
            </a:r>
            <a:r>
              <a:rPr lang="fr-BE" altLang="fr-FR"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qui vous a fait savoir de manière expresse et motivée que la dette, dont vous poursuivez le recouvrement était prescrite, relèvent du harcèlement qui est prohibé par la loi</a:t>
            </a:r>
            <a:r>
              <a:rPr lang="fr-BE" altLang="fr-FR"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fr-BE" altLang="fr-FR" sz="3200" dirty="0">
              <a:latin typeface="Arial" panose="020B0604020202020204" pitchFamily="34" charset="0"/>
            </a:endParaRPr>
          </a:p>
        </p:txBody>
      </p:sp>
    </p:spTree>
    <p:extLst>
      <p:ext uri="{BB962C8B-B14F-4D97-AF65-F5344CB8AC3E}">
        <p14:creationId xmlns:p14="http://schemas.microsoft.com/office/powerpoint/2010/main" val="69186710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45324" y="662152"/>
            <a:ext cx="9709530" cy="1160071"/>
          </a:xfrm>
        </p:spPr>
        <p:txBody>
          <a:bodyPr/>
          <a:lstStyle/>
          <a:p>
            <a:r>
              <a:rPr lang="fr-BE" dirty="0" smtClean="0"/>
              <a:t>2° </a:t>
            </a:r>
            <a:r>
              <a:rPr lang="fr-BE" dirty="0"/>
              <a:t>dossier : </a:t>
            </a:r>
            <a:r>
              <a:rPr lang="fr-BE" dirty="0" smtClean="0"/>
              <a:t>Une prescription acquise ne peut être relancée PAR LE DEBITEUR</a:t>
            </a:r>
            <a:endParaRPr lang="fr-BE" dirty="0"/>
          </a:p>
        </p:txBody>
      </p:sp>
      <p:sp>
        <p:nvSpPr>
          <p:cNvPr id="3" name="Espace réservé du contenu 2"/>
          <p:cNvSpPr>
            <a:spLocks noGrp="1"/>
          </p:cNvSpPr>
          <p:nvPr>
            <p:ph idx="1"/>
          </p:nvPr>
        </p:nvSpPr>
        <p:spPr>
          <a:xfrm>
            <a:off x="1451579" y="1822223"/>
            <a:ext cx="9603275" cy="4584765"/>
          </a:xfrm>
        </p:spPr>
        <p:txBody>
          <a:bodyPr>
            <a:normAutofit/>
          </a:bodyPr>
          <a:lstStyle/>
          <a:p>
            <a:pPr marL="0" indent="0">
              <a:buNone/>
            </a:pPr>
            <a:r>
              <a:rPr lang="fr-BE" sz="3200" dirty="0" smtClean="0"/>
              <a:t>1° Situation </a:t>
            </a:r>
            <a:r>
              <a:rPr lang="fr-BE" sz="3200" dirty="0"/>
              <a:t>de </a:t>
            </a:r>
            <a:r>
              <a:rPr lang="fr-BE" sz="3200" dirty="0" smtClean="0"/>
              <a:t>départ</a:t>
            </a:r>
          </a:p>
          <a:p>
            <a:pPr lvl="2"/>
            <a:r>
              <a:rPr lang="fr-BE" sz="2400" dirty="0" smtClean="0"/>
              <a:t>Dette de TELENET pour une facture de mars 2012</a:t>
            </a:r>
          </a:p>
          <a:p>
            <a:pPr lvl="2"/>
            <a:r>
              <a:rPr lang="fr-BE" sz="2400" dirty="0" smtClean="0"/>
              <a:t>Prescription en mars 2017</a:t>
            </a:r>
          </a:p>
          <a:p>
            <a:pPr lvl="2"/>
            <a:r>
              <a:rPr lang="fr-BE" sz="2400" dirty="0" smtClean="0"/>
              <a:t>Transfert du dossier à INTRUM</a:t>
            </a:r>
          </a:p>
          <a:p>
            <a:pPr lvl="2"/>
            <a:r>
              <a:rPr lang="fr-BE" sz="2400" dirty="0" smtClean="0"/>
              <a:t>Consultation d’un Service de Médiation de Dettes en août 2021</a:t>
            </a:r>
          </a:p>
          <a:p>
            <a:pPr lvl="2"/>
            <a:r>
              <a:rPr lang="fr-BE" sz="2400" dirty="0"/>
              <a:t>Invocation de la prescription</a:t>
            </a:r>
          </a:p>
          <a:p>
            <a:pPr lvl="2"/>
            <a:r>
              <a:rPr lang="fr-BE" sz="2400" dirty="0"/>
              <a:t>Refus de la prescription par INTRUM le 06/10/2021</a:t>
            </a:r>
          </a:p>
          <a:p>
            <a:pPr lvl="2"/>
            <a:endParaRPr lang="fr-BE" sz="2400" dirty="0" smtClean="0"/>
          </a:p>
        </p:txBody>
      </p:sp>
      <p:sp>
        <p:nvSpPr>
          <p:cNvPr id="4" name="Rectangle à coins arrondis 3"/>
          <p:cNvSpPr/>
          <p:nvPr/>
        </p:nvSpPr>
        <p:spPr>
          <a:xfrm>
            <a:off x="7630510" y="2509328"/>
            <a:ext cx="1524000" cy="472966"/>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119298230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BE"/>
          </a:p>
        </p:txBody>
      </p:sp>
      <p:sp>
        <p:nvSpPr>
          <p:cNvPr id="3" name="Espace réservé du contenu 2"/>
          <p:cNvSpPr>
            <a:spLocks noGrp="1"/>
          </p:cNvSpPr>
          <p:nvPr>
            <p:ph idx="1"/>
          </p:nvPr>
        </p:nvSpPr>
        <p:spPr/>
        <p:txBody>
          <a:bodyPr/>
          <a:lstStyle/>
          <a:p>
            <a:endParaRPr lang="fr-BE"/>
          </a:p>
        </p:txBody>
      </p:sp>
      <p:pic>
        <p:nvPicPr>
          <p:cNvPr id="4" name="Image 3"/>
          <p:cNvPicPr/>
          <p:nvPr/>
        </p:nvPicPr>
        <p:blipFill rotWithShape="1">
          <a:blip r:embed="rId2"/>
          <a:srcRect l="50926" t="42872" r="4101" b="13223"/>
          <a:stretch/>
        </p:blipFill>
        <p:spPr bwMode="auto">
          <a:xfrm>
            <a:off x="620110" y="2015732"/>
            <a:ext cx="11256580" cy="4448130"/>
          </a:xfrm>
          <a:prstGeom prst="rect">
            <a:avLst/>
          </a:prstGeom>
          <a:ln>
            <a:noFill/>
          </a:ln>
          <a:extLst>
            <a:ext uri="{53640926-AAD7-44D8-BBD7-CCE9431645EC}">
              <a14:shadowObscured xmlns:a14="http://schemas.microsoft.com/office/drawing/2010/main"/>
            </a:ext>
          </a:extLst>
        </p:spPr>
      </p:pic>
      <p:sp>
        <p:nvSpPr>
          <p:cNvPr id="5" name="Rectangle à coins arrondis 4"/>
          <p:cNvSpPr/>
          <p:nvPr/>
        </p:nvSpPr>
        <p:spPr>
          <a:xfrm>
            <a:off x="1576552" y="3342290"/>
            <a:ext cx="8313682" cy="304800"/>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70737017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BE"/>
          </a:p>
        </p:txBody>
      </p:sp>
      <p:sp>
        <p:nvSpPr>
          <p:cNvPr id="3" name="Espace réservé du contenu 2"/>
          <p:cNvSpPr>
            <a:spLocks noGrp="1"/>
          </p:cNvSpPr>
          <p:nvPr>
            <p:ph idx="1"/>
          </p:nvPr>
        </p:nvSpPr>
        <p:spPr/>
        <p:txBody>
          <a:bodyPr/>
          <a:lstStyle/>
          <a:p>
            <a:pPr marL="0" indent="0">
              <a:buNone/>
            </a:pPr>
            <a:r>
              <a:rPr lang="fr-BE" b="1" dirty="0"/>
              <a:t>  </a:t>
            </a:r>
            <a:r>
              <a:rPr lang="fr-BE" b="1" dirty="0">
                <a:hlinkClick r:id="rId2"/>
              </a:rPr>
              <a:t>Art.</a:t>
            </a:r>
            <a:r>
              <a:rPr lang="fr-BE" b="1" dirty="0"/>
              <a:t> </a:t>
            </a:r>
            <a:r>
              <a:rPr lang="fr-BE" b="1" dirty="0">
                <a:hlinkClick r:id="rId3"/>
              </a:rPr>
              <a:t>2219</a:t>
            </a:r>
            <a:r>
              <a:rPr lang="fr-BE" b="1" dirty="0"/>
              <a:t>. La prescription est un moyen d'acquérir ou de se libérer par un certain laps de temps, et sous les conditions déterminées par la loi</a:t>
            </a:r>
            <a:r>
              <a:rPr lang="fr-BE" b="1" dirty="0" smtClean="0"/>
              <a:t>.</a:t>
            </a:r>
          </a:p>
          <a:p>
            <a:pPr marL="0" indent="0">
              <a:buNone/>
            </a:pPr>
            <a:endParaRPr lang="fr-BE" dirty="0" smtClean="0"/>
          </a:p>
          <a:p>
            <a:pPr marL="0" indent="0">
              <a:buNone/>
            </a:pPr>
            <a:r>
              <a:rPr lang="fr-BE" dirty="0" smtClean="0"/>
              <a:t>La </a:t>
            </a:r>
            <a:r>
              <a:rPr lang="fr-BE" dirty="0"/>
              <a:t>prescription ne touche pas au « fond » du droit, elle ne touche pas à l’existence de la dette mais seulement à son exigibilité. Le créancier d’une obligation prescrite ne peut plus en réclamer son exécution en justice. L’obligation subsiste mais uniquement en tant qu’obligation </a:t>
            </a:r>
            <a:r>
              <a:rPr lang="fr-BE" dirty="0" smtClean="0"/>
              <a:t>naturelle (= Une </a:t>
            </a:r>
            <a:r>
              <a:rPr lang="fr-BE" dirty="0"/>
              <a:t>obligation naturelle est une obligation dont le créancier ne peut plus exiger le paiement de manière </a:t>
            </a:r>
            <a:r>
              <a:rPr lang="fr-BE" dirty="0" smtClean="0"/>
              <a:t>forcée)</a:t>
            </a:r>
            <a:endParaRPr lang="fr-BE" dirty="0"/>
          </a:p>
        </p:txBody>
      </p:sp>
    </p:spTree>
    <p:extLst>
      <p:ext uri="{BB962C8B-B14F-4D97-AF65-F5344CB8AC3E}">
        <p14:creationId xmlns:p14="http://schemas.microsoft.com/office/powerpoint/2010/main" val="225596752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BE" dirty="0"/>
          </a:p>
        </p:txBody>
      </p:sp>
      <p:sp>
        <p:nvSpPr>
          <p:cNvPr id="3" name="Espace réservé du contenu 2"/>
          <p:cNvSpPr>
            <a:spLocks noGrp="1"/>
          </p:cNvSpPr>
          <p:nvPr>
            <p:ph idx="1"/>
          </p:nvPr>
        </p:nvSpPr>
        <p:spPr/>
        <p:txBody>
          <a:bodyPr/>
          <a:lstStyle/>
          <a:p>
            <a:pPr lvl="2"/>
            <a:endParaRPr lang="fr-BE" sz="2400" dirty="0" smtClean="0"/>
          </a:p>
          <a:p>
            <a:pPr lvl="2"/>
            <a:r>
              <a:rPr lang="fr-BE" sz="2400" dirty="0" smtClean="0"/>
              <a:t>Contestation </a:t>
            </a:r>
            <a:r>
              <a:rPr lang="fr-BE" sz="2400" dirty="0"/>
              <a:t>du refus le 07/10/2021</a:t>
            </a:r>
          </a:p>
          <a:p>
            <a:pPr lvl="2"/>
            <a:r>
              <a:rPr lang="fr-BE" sz="2400" dirty="0"/>
              <a:t>Nouveau refus de la contestation le 18/10/2021 (sophisme)</a:t>
            </a:r>
          </a:p>
          <a:p>
            <a:pPr lvl="2"/>
            <a:r>
              <a:rPr lang="fr-BE" sz="2400" dirty="0"/>
              <a:t>Nouvelle contestation motivée le 04/02/2022 </a:t>
            </a:r>
            <a:endParaRPr lang="fr-BE" sz="2400" dirty="0" smtClean="0"/>
          </a:p>
          <a:p>
            <a:pPr lvl="2"/>
            <a:r>
              <a:rPr lang="fr-BE" sz="2400" dirty="0" smtClean="0"/>
              <a:t>Abandon des poursuites</a:t>
            </a:r>
            <a:endParaRPr lang="fr-BE" sz="2400" dirty="0"/>
          </a:p>
          <a:p>
            <a:endParaRPr lang="fr-BE" dirty="0"/>
          </a:p>
        </p:txBody>
      </p:sp>
    </p:spTree>
    <p:extLst>
      <p:ext uri="{BB962C8B-B14F-4D97-AF65-F5344CB8AC3E}">
        <p14:creationId xmlns:p14="http://schemas.microsoft.com/office/powerpoint/2010/main" val="73955419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t>Argumentaire :</a:t>
            </a:r>
            <a:endParaRPr lang="fr-BE" dirty="0"/>
          </a:p>
        </p:txBody>
      </p:sp>
      <p:sp>
        <p:nvSpPr>
          <p:cNvPr id="4" name="Rectangle 1"/>
          <p:cNvSpPr>
            <a:spLocks noGrp="1" noChangeArrowheads="1"/>
          </p:cNvSpPr>
          <p:nvPr>
            <p:ph idx="1"/>
          </p:nvPr>
        </p:nvSpPr>
        <p:spPr bwMode="auto">
          <a:xfrm>
            <a:off x="1129553" y="2171381"/>
            <a:ext cx="9925301"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BE" altLang="fr-FR" sz="1800" b="0" i="0" u="none" strike="noStrike" cap="none" normalizeH="0" baseline="0" dirty="0"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 paiement fait en 2021 n’a pu interrompre une prescription déjà acquise ni relancer un nouveau délai de prescription.</a:t>
            </a:r>
            <a:endParaRPr kumimoji="0" lang="fr-BE" altLang="fr-FR" sz="11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BE" altLang="fr-FR" sz="18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fr-BE" altLang="fr-FR" sz="11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BE" altLang="fr-FR" sz="1800" b="0" i="0" u="none" strike="noStrike" cap="none" normalizeH="0" baseline="0" dirty="0"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Je vous renvoie pour cela vers la doctrine et la jurisprudence qui confortent cette position : «  </a:t>
            </a:r>
            <a:r>
              <a:rPr kumimoji="0" lang="fr-BE" altLang="fr-FR" sz="1800" b="0" i="1" u="none" strike="noStrike" cap="none" normalizeH="0" baseline="0" dirty="0"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Il va de soi que pour être utile, comme toute cause d’interruption, la reconnaissance doit intervenir dans le délai originaire de prescription ; elle est sans effet si la prescription est déjà atteinte</a:t>
            </a:r>
            <a:r>
              <a:rPr kumimoji="0" lang="fr-BE" altLang="fr-FR" sz="1800" b="0" i="0" u="none" strike="noStrike" cap="none" normalizeH="0" baseline="0" dirty="0"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 </a:t>
            </a:r>
            <a:r>
              <a:rPr kumimoji="0" lang="fr-BE" altLang="fr-FR" sz="1800" b="0" i="0" u="none" strike="noStrike" cap="none" normalizeH="0" baseline="0" dirty="0" err="1"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Comm</a:t>
            </a:r>
            <a:r>
              <a:rPr kumimoji="0" lang="fr-BE" altLang="fr-FR" sz="1800" b="0" i="0" u="none" strike="noStrike" cap="none" normalizeH="0" baseline="0" dirty="0"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Anvers, 16 janvier 1996, Eur.vervoerr.1996, p.374 ; cité par M. Marchandise, « la prescription », in Traité de droit civil belge (De Page), Tome VI, 2015, </a:t>
            </a:r>
            <a:r>
              <a:rPr kumimoji="0" lang="fr-BE" altLang="fr-FR" sz="1800" b="0" i="0" u="none" strike="noStrike" cap="none" normalizeH="0" baseline="0" dirty="0" err="1"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Bruylant</a:t>
            </a:r>
            <a:r>
              <a:rPr kumimoji="0" lang="fr-BE" altLang="fr-FR" sz="1800" b="0" i="0" u="none" strike="noStrike" cap="none" normalizeH="0" baseline="0" dirty="0"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Bruxelles, p. 196. ; voir aussi S. Moreau, « Prescriptions, délais et interruptions: démêler l’écheveau », in </a:t>
            </a:r>
            <a:r>
              <a:rPr kumimoji="0" lang="fr-BE" altLang="fr-FR" sz="1800" b="0" i="1" u="none" strike="noStrike" cap="none" normalizeH="0" baseline="0" dirty="0"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Les échos du crédit et de l’endettement</a:t>
            </a:r>
            <a:r>
              <a:rPr kumimoji="0" lang="fr-BE" altLang="fr-FR" sz="1800" b="0" i="0" u="none" strike="noStrike" cap="none" normalizeH="0" baseline="0" dirty="0"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 69, avril 2021, Agence Alter.</a:t>
            </a:r>
            <a:endParaRPr kumimoji="0" lang="fr-BE" altLang="fr-FR" sz="11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BE" altLang="fr-FR" sz="18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fr-BE" altLang="fr-FR" sz="2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3338637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45324" y="662152"/>
            <a:ext cx="9709530" cy="1160071"/>
          </a:xfrm>
        </p:spPr>
        <p:txBody>
          <a:bodyPr/>
          <a:lstStyle/>
          <a:p>
            <a:r>
              <a:rPr lang="fr-BE" dirty="0"/>
              <a:t>3</a:t>
            </a:r>
            <a:r>
              <a:rPr lang="fr-BE" dirty="0" smtClean="0"/>
              <a:t>° </a:t>
            </a:r>
            <a:r>
              <a:rPr lang="fr-BE" dirty="0"/>
              <a:t>dossier : </a:t>
            </a:r>
            <a:r>
              <a:rPr lang="fr-BE" dirty="0" smtClean="0"/>
              <a:t>Une prescription acquise ne peut être relancée PAR LE CREANCIER</a:t>
            </a:r>
            <a:endParaRPr lang="fr-BE" dirty="0"/>
          </a:p>
        </p:txBody>
      </p:sp>
      <p:sp>
        <p:nvSpPr>
          <p:cNvPr id="3" name="Espace réservé du contenu 2"/>
          <p:cNvSpPr>
            <a:spLocks noGrp="1"/>
          </p:cNvSpPr>
          <p:nvPr>
            <p:ph idx="1"/>
          </p:nvPr>
        </p:nvSpPr>
        <p:spPr>
          <a:xfrm>
            <a:off x="1451579" y="1822223"/>
            <a:ext cx="10330518" cy="4584765"/>
          </a:xfrm>
        </p:spPr>
        <p:txBody>
          <a:bodyPr>
            <a:normAutofit lnSpcReduction="10000"/>
          </a:bodyPr>
          <a:lstStyle/>
          <a:p>
            <a:pPr marL="0" indent="0">
              <a:buNone/>
            </a:pPr>
            <a:r>
              <a:rPr lang="fr-BE" sz="3200" dirty="0" smtClean="0"/>
              <a:t>1° Situation </a:t>
            </a:r>
            <a:r>
              <a:rPr lang="fr-BE" sz="3200" dirty="0"/>
              <a:t>de </a:t>
            </a:r>
            <a:r>
              <a:rPr lang="fr-BE" sz="3200" dirty="0" smtClean="0"/>
              <a:t>départ</a:t>
            </a:r>
          </a:p>
          <a:p>
            <a:pPr lvl="1"/>
            <a:r>
              <a:rPr lang="fr-BE" sz="2300" dirty="0"/>
              <a:t>En 2015 à Anderlecht, les services communaux trouvent sur la voirie des poubelles sorties en dehors des horaires prévus pour le ramassage. </a:t>
            </a:r>
          </a:p>
          <a:p>
            <a:pPr lvl="1"/>
            <a:r>
              <a:rPr lang="fr-BE" sz="2300" dirty="0"/>
              <a:t>C’est le concierge de l’immeuble qui a fait le coup mais on a trouvé les coordonnées du débiteur dans un sac, et c’est donc lui qui est désigné responsable de la dette. </a:t>
            </a:r>
          </a:p>
          <a:p>
            <a:pPr lvl="1"/>
            <a:r>
              <a:rPr lang="fr-BE" sz="2300" dirty="0"/>
              <a:t>La contrainte a été établie seulement le 08/03/2017 et signifiée le 18/04/2017. </a:t>
            </a:r>
          </a:p>
          <a:p>
            <a:pPr lvl="1"/>
            <a:r>
              <a:rPr lang="fr-BE" sz="2300" dirty="0"/>
              <a:t>Après une sommation et une tentative de saisie, l’huissier effectue une saisie le 23/08/2022 (qu’il appelle itératif commandement). </a:t>
            </a:r>
          </a:p>
          <a:p>
            <a:pPr lvl="1"/>
            <a:r>
              <a:rPr lang="fr-BE" sz="2300" dirty="0"/>
              <a:t>La personne va immédiatement consulter son </a:t>
            </a:r>
            <a:r>
              <a:rPr lang="fr-BE" sz="2300" dirty="0" smtClean="0"/>
              <a:t>SMD</a:t>
            </a:r>
            <a:endParaRPr lang="fr-BE" sz="2200" dirty="0" smtClean="0"/>
          </a:p>
        </p:txBody>
      </p:sp>
      <p:sp>
        <p:nvSpPr>
          <p:cNvPr id="4" name="Rectangle à coins arrondis 3"/>
          <p:cNvSpPr/>
          <p:nvPr/>
        </p:nvSpPr>
        <p:spPr>
          <a:xfrm>
            <a:off x="2123089" y="5336611"/>
            <a:ext cx="1524000" cy="472966"/>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Rectangle à coins arrondis 4"/>
          <p:cNvSpPr/>
          <p:nvPr/>
        </p:nvSpPr>
        <p:spPr>
          <a:xfrm>
            <a:off x="9948041" y="4480018"/>
            <a:ext cx="1524000" cy="472966"/>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5187138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BE"/>
          </a:p>
        </p:txBody>
      </p:sp>
      <p:sp>
        <p:nvSpPr>
          <p:cNvPr id="3" name="Espace réservé du contenu 2"/>
          <p:cNvSpPr>
            <a:spLocks noGrp="1"/>
          </p:cNvSpPr>
          <p:nvPr>
            <p:ph idx="1"/>
          </p:nvPr>
        </p:nvSpPr>
        <p:spPr/>
        <p:txBody>
          <a:bodyPr/>
          <a:lstStyle/>
          <a:p>
            <a:endParaRPr lang="fr-BE" dirty="0"/>
          </a:p>
        </p:txBody>
      </p:sp>
      <p:pic>
        <p:nvPicPr>
          <p:cNvPr id="4" name="Image 3"/>
          <p:cNvPicPr/>
          <p:nvPr/>
        </p:nvPicPr>
        <p:blipFill rotWithShape="1">
          <a:blip r:embed="rId2"/>
          <a:srcRect l="65311" t="11880" r="16005" b="7024"/>
          <a:stretch/>
        </p:blipFill>
        <p:spPr bwMode="auto">
          <a:xfrm>
            <a:off x="157656" y="84083"/>
            <a:ext cx="5223642" cy="6621517"/>
          </a:xfrm>
          <a:prstGeom prst="rect">
            <a:avLst/>
          </a:prstGeom>
          <a:ln>
            <a:noFill/>
          </a:ln>
          <a:extLst>
            <a:ext uri="{53640926-AAD7-44D8-BBD7-CCE9431645EC}">
              <a14:shadowObscured xmlns:a14="http://schemas.microsoft.com/office/drawing/2010/main"/>
            </a:ext>
          </a:extLst>
        </p:spPr>
      </p:pic>
      <p:pic>
        <p:nvPicPr>
          <p:cNvPr id="5" name="Image 4"/>
          <p:cNvPicPr/>
          <p:nvPr/>
        </p:nvPicPr>
        <p:blipFill rotWithShape="1">
          <a:blip r:embed="rId3"/>
          <a:srcRect l="64337" t="10791" r="15102" b="4934"/>
          <a:stretch/>
        </p:blipFill>
        <p:spPr bwMode="auto">
          <a:xfrm>
            <a:off x="6436108" y="84082"/>
            <a:ext cx="5345989" cy="6621517"/>
          </a:xfrm>
          <a:prstGeom prst="rect">
            <a:avLst/>
          </a:prstGeom>
          <a:ln>
            <a:noFill/>
          </a:ln>
          <a:extLst>
            <a:ext uri="{53640926-AAD7-44D8-BBD7-CCE9431645EC}">
              <a14:shadowObscured xmlns:a14="http://schemas.microsoft.com/office/drawing/2010/main"/>
            </a:ext>
          </a:extLst>
        </p:spPr>
      </p:pic>
      <p:sp>
        <p:nvSpPr>
          <p:cNvPr id="6" name="Rectangle à coins arrondis 5"/>
          <p:cNvSpPr/>
          <p:nvPr/>
        </p:nvSpPr>
        <p:spPr>
          <a:xfrm>
            <a:off x="914400" y="2469931"/>
            <a:ext cx="2501462" cy="262759"/>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7" name="Rectangle à coins arrondis 6"/>
          <p:cNvSpPr/>
          <p:nvPr/>
        </p:nvSpPr>
        <p:spPr>
          <a:xfrm>
            <a:off x="7057695" y="1722374"/>
            <a:ext cx="3084787" cy="379695"/>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8" name="Rectangle à coins arrondis 7"/>
          <p:cNvSpPr/>
          <p:nvPr/>
        </p:nvSpPr>
        <p:spPr>
          <a:xfrm>
            <a:off x="7168054" y="5706276"/>
            <a:ext cx="2974427" cy="305641"/>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77905033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BE"/>
          </a:p>
        </p:txBody>
      </p:sp>
      <p:sp>
        <p:nvSpPr>
          <p:cNvPr id="3" name="Espace réservé du contenu 2"/>
          <p:cNvSpPr>
            <a:spLocks noGrp="1"/>
          </p:cNvSpPr>
          <p:nvPr>
            <p:ph idx="1"/>
          </p:nvPr>
        </p:nvSpPr>
        <p:spPr/>
        <p:txBody>
          <a:bodyPr/>
          <a:lstStyle/>
          <a:p>
            <a:endParaRPr lang="fr-BE"/>
          </a:p>
        </p:txBody>
      </p:sp>
      <p:pic>
        <p:nvPicPr>
          <p:cNvPr id="4" name="Image 3"/>
          <p:cNvPicPr/>
          <p:nvPr/>
        </p:nvPicPr>
        <p:blipFill rotWithShape="1">
          <a:blip r:embed="rId2"/>
          <a:srcRect l="63988" t="11880" r="15013" b="3926"/>
          <a:stretch/>
        </p:blipFill>
        <p:spPr bwMode="auto">
          <a:xfrm>
            <a:off x="241904" y="161760"/>
            <a:ext cx="5223475" cy="6596392"/>
          </a:xfrm>
          <a:prstGeom prst="rect">
            <a:avLst/>
          </a:prstGeom>
          <a:ln>
            <a:noFill/>
          </a:ln>
          <a:extLst>
            <a:ext uri="{53640926-AAD7-44D8-BBD7-CCE9431645EC}">
              <a14:shadowObscured xmlns:a14="http://schemas.microsoft.com/office/drawing/2010/main"/>
            </a:ext>
          </a:extLst>
        </p:spPr>
      </p:pic>
      <p:pic>
        <p:nvPicPr>
          <p:cNvPr id="5" name="Image 4"/>
          <p:cNvPicPr/>
          <p:nvPr/>
        </p:nvPicPr>
        <p:blipFill rotWithShape="1">
          <a:blip r:embed="rId3"/>
          <a:srcRect l="63823" t="10846" r="14517" b="5476"/>
          <a:stretch/>
        </p:blipFill>
        <p:spPr bwMode="auto">
          <a:xfrm>
            <a:off x="6165794" y="161760"/>
            <a:ext cx="5763447" cy="659639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3272989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t>Contestation du MEDIATEUR le 26/08/2022</a:t>
            </a:r>
            <a:endParaRPr lang="fr-BE" dirty="0"/>
          </a:p>
        </p:txBody>
      </p:sp>
      <p:sp>
        <p:nvSpPr>
          <p:cNvPr id="3" name="Espace réservé du contenu 2"/>
          <p:cNvSpPr>
            <a:spLocks noGrp="1"/>
          </p:cNvSpPr>
          <p:nvPr>
            <p:ph idx="1"/>
          </p:nvPr>
        </p:nvSpPr>
        <p:spPr>
          <a:xfrm>
            <a:off x="972782" y="1942159"/>
            <a:ext cx="10560868" cy="4532213"/>
          </a:xfrm>
        </p:spPr>
        <p:txBody>
          <a:bodyPr>
            <a:normAutofit fontScale="77500" lnSpcReduction="20000"/>
          </a:bodyPr>
          <a:lstStyle/>
          <a:p>
            <a:pPr marL="0" indent="0">
              <a:buNone/>
            </a:pPr>
            <a:r>
              <a:rPr lang="fr-BE" dirty="0"/>
              <a:t>Cher Maître,</a:t>
            </a:r>
          </a:p>
          <a:p>
            <a:pPr marL="0" indent="0">
              <a:buNone/>
            </a:pPr>
            <a:r>
              <a:rPr lang="fr-BE" dirty="0"/>
              <a:t> </a:t>
            </a:r>
          </a:p>
          <a:p>
            <a:pPr marL="0" indent="0">
              <a:buNone/>
            </a:pPr>
            <a:r>
              <a:rPr lang="fr-BE" dirty="0"/>
              <a:t>Je vous contacte en ma qualité de médiatrice de dettes de Monsieur S. suite à votre courrier du 23/08/2022 dans lequel vous réclamez le paiement d’une amende de 2015 rendue exécutoire signifiée avec commandement de payer le </a:t>
            </a:r>
            <a:r>
              <a:rPr lang="fr-BE" b="1" dirty="0"/>
              <a:t>18/04/2017</a:t>
            </a:r>
            <a:r>
              <a:rPr lang="fr-BE" dirty="0"/>
              <a:t>. </a:t>
            </a:r>
            <a:endParaRPr lang="fr-BE" dirty="0" smtClean="0"/>
          </a:p>
          <a:p>
            <a:pPr marL="0" indent="0">
              <a:buNone/>
            </a:pPr>
            <a:r>
              <a:rPr lang="fr-BE" dirty="0"/>
              <a:t> </a:t>
            </a:r>
          </a:p>
          <a:p>
            <a:pPr marL="0" indent="0">
              <a:buNone/>
            </a:pPr>
            <a:r>
              <a:rPr lang="fr-BE" dirty="0"/>
              <a:t>Après analyse des documents en notre possession, il apparaît que cette dette est prescrite conformément à l’article 43 de la loi du 24/06/2013 qui instaure un </a:t>
            </a:r>
            <a:r>
              <a:rPr lang="fr-BE" b="1" dirty="0"/>
              <a:t>délai de prescription de 5 ans.</a:t>
            </a:r>
            <a:r>
              <a:rPr lang="fr-BE" dirty="0"/>
              <a:t> </a:t>
            </a:r>
          </a:p>
          <a:p>
            <a:pPr marL="0" indent="0">
              <a:buNone/>
            </a:pPr>
            <a:r>
              <a:rPr lang="fr-BE" dirty="0"/>
              <a:t>Sauf preuve contraire, nous n’avons </a:t>
            </a:r>
            <a:r>
              <a:rPr lang="fr-BE" u="sng" dirty="0"/>
              <a:t>pas connaissance d’une cause d’interruption</a:t>
            </a:r>
            <a:r>
              <a:rPr lang="fr-BE" dirty="0"/>
              <a:t> ou de suspension de la prescription depuis le commandement d’avril 2017 </a:t>
            </a:r>
            <a:r>
              <a:rPr lang="fr-BE" dirty="0" smtClean="0"/>
              <a:t>et considérons </a:t>
            </a:r>
            <a:r>
              <a:rPr lang="fr-BE" dirty="0"/>
              <a:t>donc cette dette comme prescrite. </a:t>
            </a:r>
          </a:p>
          <a:p>
            <a:pPr marL="0" indent="0">
              <a:buNone/>
            </a:pPr>
            <a:r>
              <a:rPr lang="fr-BE" dirty="0"/>
              <a:t> </a:t>
            </a:r>
          </a:p>
          <a:p>
            <a:pPr marL="0" indent="0">
              <a:buNone/>
            </a:pPr>
            <a:r>
              <a:rPr lang="fr-BE" dirty="0"/>
              <a:t>Merci de nous </a:t>
            </a:r>
            <a:r>
              <a:rPr lang="fr-BE" b="1" dirty="0"/>
              <a:t>confirmer l’arrêt de toute poursuite et la clôture du dossier</a:t>
            </a:r>
            <a:r>
              <a:rPr lang="fr-BE" dirty="0"/>
              <a:t>.</a:t>
            </a:r>
          </a:p>
          <a:p>
            <a:pPr marL="0" indent="0">
              <a:buNone/>
            </a:pPr>
            <a:r>
              <a:rPr lang="fr-BE" dirty="0"/>
              <a:t> </a:t>
            </a:r>
          </a:p>
          <a:p>
            <a:pPr marL="0" indent="0">
              <a:buNone/>
            </a:pPr>
            <a:r>
              <a:rPr lang="fr-BE" dirty="0"/>
              <a:t>Cordialement, </a:t>
            </a:r>
          </a:p>
          <a:p>
            <a:pPr marL="0" indent="0">
              <a:buNone/>
            </a:pPr>
            <a:endParaRPr lang="fr-BE" dirty="0"/>
          </a:p>
        </p:txBody>
      </p:sp>
    </p:spTree>
    <p:extLst>
      <p:ext uri="{BB962C8B-B14F-4D97-AF65-F5344CB8AC3E}">
        <p14:creationId xmlns:p14="http://schemas.microsoft.com/office/powerpoint/2010/main" val="291555061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2566" y="544467"/>
            <a:ext cx="10310647" cy="1049235"/>
          </a:xfrm>
        </p:spPr>
        <p:txBody>
          <a:bodyPr>
            <a:normAutofit fontScale="90000"/>
          </a:bodyPr>
          <a:lstStyle/>
          <a:p>
            <a:pPr lvl="0"/>
            <a:r>
              <a:rPr lang="fr-BE" sz="4400" b="1" u="sng" dirty="0" smtClean="0"/>
              <a:t>La </a:t>
            </a:r>
            <a:r>
              <a:rPr lang="fr-BE" sz="4400" b="1" u="sng" dirty="0"/>
              <a:t>négociation d’un RAD de plus de 5 ans avec le SPF </a:t>
            </a:r>
            <a:r>
              <a:rPr lang="fr-BE" sz="4400" b="1" u="sng" dirty="0" err="1" smtClean="0"/>
              <a:t>FinancES</a:t>
            </a:r>
            <a:r>
              <a:rPr lang="fr-BE" sz="4400" b="1" u="sng" dirty="0"/>
              <a:t/>
            </a:r>
            <a:br>
              <a:rPr lang="fr-BE" sz="4400" b="1" u="sng" dirty="0"/>
            </a:br>
            <a:r>
              <a:rPr lang="fr-BE" dirty="0"/>
              <a:t/>
            </a:r>
            <a:br>
              <a:rPr lang="fr-BE" dirty="0"/>
            </a:br>
            <a:endParaRPr lang="fr-BE" dirty="0"/>
          </a:p>
        </p:txBody>
      </p:sp>
      <p:sp>
        <p:nvSpPr>
          <p:cNvPr id="3" name="Espace réservé du contenu 2"/>
          <p:cNvSpPr>
            <a:spLocks noGrp="1"/>
          </p:cNvSpPr>
          <p:nvPr>
            <p:ph idx="1"/>
          </p:nvPr>
        </p:nvSpPr>
        <p:spPr/>
        <p:txBody>
          <a:bodyPr/>
          <a:lstStyle/>
          <a:p>
            <a:pPr marL="0" lvl="0" indent="0">
              <a:buNone/>
            </a:pPr>
            <a:r>
              <a:rPr lang="fr-BE" dirty="0"/>
              <a:t>Une expérience du CPAS de </a:t>
            </a:r>
            <a:r>
              <a:rPr lang="fr-BE" dirty="0" err="1"/>
              <a:t>Molenbeek</a:t>
            </a:r>
            <a:r>
              <a:rPr lang="fr-BE" dirty="0"/>
              <a:t> présentée par </a:t>
            </a:r>
            <a:r>
              <a:rPr lang="fr-BE" dirty="0" smtClean="0"/>
              <a:t>Laure Tilmans</a:t>
            </a:r>
            <a:endParaRPr lang="fr-BE" dirty="0"/>
          </a:p>
        </p:txBody>
      </p:sp>
      <p:sp>
        <p:nvSpPr>
          <p:cNvPr id="4" name="AutoShape 2" descr="SPF Finances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a:p>
        </p:txBody>
      </p:sp>
      <p:sp>
        <p:nvSpPr>
          <p:cNvPr id="5" name="AutoShape 4" descr="SPF Finances |"/>
          <p:cNvSpPr>
            <a:spLocks noChangeAspect="1" noChangeArrowheads="1"/>
          </p:cNvSpPr>
          <p:nvPr/>
        </p:nvSpPr>
        <p:spPr bwMode="auto">
          <a:xfrm>
            <a:off x="1451577" y="8352235"/>
            <a:ext cx="277969" cy="27797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a:p>
        </p:txBody>
      </p:sp>
      <p:pic>
        <p:nvPicPr>
          <p:cNvPr id="2054" name="Picture 6" descr="Déclaration d&amp;#39;impôt: le SPF Finances vous aide — Lessin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4853" y="2851520"/>
            <a:ext cx="8691771" cy="3561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47317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half" idx="2"/>
          </p:nvPr>
        </p:nvSpPr>
        <p:spPr>
          <a:xfrm>
            <a:off x="1444671" y="3773214"/>
            <a:ext cx="3275013" cy="1680458"/>
          </a:xfrm>
        </p:spPr>
        <p:txBody>
          <a:bodyPr/>
          <a:lstStyle/>
          <a:p>
            <a:endParaRPr lang="fr-BE"/>
          </a:p>
        </p:txBody>
      </p:sp>
      <p:sp>
        <p:nvSpPr>
          <p:cNvPr id="5" name="Titre 1">
            <a:extLst>
              <a:ext uri="{FF2B5EF4-FFF2-40B4-BE49-F238E27FC236}">
                <a16:creationId xmlns:a16="http://schemas.microsoft.com/office/drawing/2014/main" id="{E40D47E3-FA2F-40FB-9465-8B4069B09E0F}"/>
              </a:ext>
            </a:extLst>
          </p:cNvPr>
          <p:cNvSpPr txBox="1">
            <a:spLocks/>
          </p:cNvSpPr>
          <p:nvPr/>
        </p:nvSpPr>
        <p:spPr>
          <a:xfrm>
            <a:off x="1370176" y="2701158"/>
            <a:ext cx="2947482" cy="300284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fr-FR" dirty="0" smtClean="0"/>
              <a:t>La situation</a:t>
            </a:r>
            <a:endParaRPr lang="fr-BE" dirty="0"/>
          </a:p>
        </p:txBody>
      </p:sp>
      <p:sp>
        <p:nvSpPr>
          <p:cNvPr id="6" name="Espace réservé du contenu 2">
            <a:extLst>
              <a:ext uri="{FF2B5EF4-FFF2-40B4-BE49-F238E27FC236}">
                <a16:creationId xmlns:a16="http://schemas.microsoft.com/office/drawing/2014/main" id="{8E2D022B-48DC-467B-ABE9-153D9D658150}"/>
              </a:ext>
            </a:extLst>
          </p:cNvPr>
          <p:cNvSpPr txBox="1">
            <a:spLocks/>
          </p:cNvSpPr>
          <p:nvPr/>
        </p:nvSpPr>
        <p:spPr>
          <a:xfrm>
            <a:off x="4794179" y="800379"/>
            <a:ext cx="7315200" cy="5342025"/>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fr-FR" dirty="0" smtClean="0"/>
              <a:t>Madame a une dette envers le SPF Finance de plus de 14.000€ (dette ONEM)</a:t>
            </a:r>
          </a:p>
          <a:p>
            <a:r>
              <a:rPr lang="fr-FR" dirty="0" smtClean="0"/>
              <a:t>Revenus= RIS taux cohabitant (639,27€)</a:t>
            </a:r>
          </a:p>
          <a:p>
            <a:r>
              <a:rPr lang="fr-FR" dirty="0" smtClean="0"/>
              <a:t>Proposition 10€/mois</a:t>
            </a:r>
          </a:p>
          <a:p>
            <a:r>
              <a:rPr lang="fr-FR" dirty="0" smtClean="0"/>
              <a:t>Refus par le SPF Finance</a:t>
            </a:r>
          </a:p>
          <a:p>
            <a:r>
              <a:rPr lang="fr-FR" dirty="0" smtClean="0"/>
              <a:t>Proposition de payer 20€/mois moyennant restrictions alimentaires</a:t>
            </a:r>
          </a:p>
          <a:p>
            <a:r>
              <a:rPr lang="fr-FR" dirty="0" smtClean="0"/>
              <a:t>Payé pendant 3 mois</a:t>
            </a:r>
          </a:p>
          <a:p>
            <a:r>
              <a:rPr lang="fr-FR" dirty="0" smtClean="0"/>
              <a:t>Accord + ajout d’une dette supplémentaire (aide juridique)</a:t>
            </a:r>
          </a:p>
          <a:p>
            <a:r>
              <a:rPr lang="fr-FR" dirty="0" smtClean="0"/>
              <a:t>Accord = sur 282 mois (soit 23,5 ans)</a:t>
            </a:r>
            <a:endParaRPr lang="fr-BE" dirty="0"/>
          </a:p>
        </p:txBody>
      </p:sp>
    </p:spTree>
    <p:extLst>
      <p:ext uri="{BB962C8B-B14F-4D97-AF65-F5344CB8AC3E}">
        <p14:creationId xmlns:p14="http://schemas.microsoft.com/office/powerpoint/2010/main" val="23072475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BE"/>
          </a:p>
        </p:txBody>
      </p:sp>
      <p:sp>
        <p:nvSpPr>
          <p:cNvPr id="5" name="Titre 1">
            <a:extLst>
              <a:ext uri="{FF2B5EF4-FFF2-40B4-BE49-F238E27FC236}">
                <a16:creationId xmlns:a16="http://schemas.microsoft.com/office/drawing/2014/main" id="{6C0B9C83-496E-4C4D-910F-BC328596BF3A}"/>
              </a:ext>
            </a:extLst>
          </p:cNvPr>
          <p:cNvSpPr txBox="1">
            <a:spLocks/>
          </p:cNvSpPr>
          <p:nvPr/>
        </p:nvSpPr>
        <p:spPr>
          <a:xfrm>
            <a:off x="1364180" y="936267"/>
            <a:ext cx="2947482" cy="226922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400" b="0" i="0" kern="1200" cap="all">
                <a:solidFill>
                  <a:schemeClr val="tx1"/>
                </a:solidFill>
                <a:effectLst/>
                <a:latin typeface="+mj-lt"/>
                <a:ea typeface="+mj-ea"/>
                <a:cs typeface="+mj-cs"/>
              </a:defRPr>
            </a:lvl1pPr>
          </a:lstStyle>
          <a:p>
            <a:r>
              <a:rPr lang="fr-FR" dirty="0" smtClean="0"/>
              <a:t>Outils utilisés</a:t>
            </a:r>
            <a:endParaRPr lang="fr-BE" dirty="0"/>
          </a:p>
        </p:txBody>
      </p:sp>
      <p:graphicFrame>
        <p:nvGraphicFramePr>
          <p:cNvPr id="6" name="Espace réservé du contenu 2">
            <a:extLst>
              <a:ext uri="{FF2B5EF4-FFF2-40B4-BE49-F238E27FC236}">
                <a16:creationId xmlns:a16="http://schemas.microsoft.com/office/drawing/2014/main" id="{50F2C73F-6407-53BC-95DD-3BD36A031132}"/>
              </a:ext>
            </a:extLst>
          </p:cNvPr>
          <p:cNvGraphicFramePr>
            <a:graphicFrameLocks/>
          </p:cNvGraphicFramePr>
          <p:nvPr>
            <p:extLst>
              <p:ext uri="{D42A27DB-BD31-4B8C-83A1-F6EECF244321}">
                <p14:modId xmlns:p14="http://schemas.microsoft.com/office/powerpoint/2010/main" val="3665984011"/>
              </p:ext>
            </p:extLst>
          </p:nvPr>
        </p:nvGraphicFramePr>
        <p:xfrm>
          <a:off x="4717770" y="645171"/>
          <a:ext cx="7315200" cy="512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61986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6C0B9C83-496E-4C4D-910F-BC328596BF3A}"/>
              </a:ext>
            </a:extLst>
          </p:cNvPr>
          <p:cNvSpPr>
            <a:spLocks noGrp="1"/>
          </p:cNvSpPr>
          <p:nvPr>
            <p:ph type="title"/>
          </p:nvPr>
        </p:nvSpPr>
        <p:spPr>
          <a:xfrm>
            <a:off x="1335484" y="1113327"/>
            <a:ext cx="2280074" cy="2418149"/>
          </a:xfrm>
        </p:spPr>
        <p:txBody>
          <a:bodyPr>
            <a:normAutofit/>
          </a:bodyPr>
          <a:lstStyle/>
          <a:p>
            <a:r>
              <a:rPr lang="fr-FR" dirty="0"/>
              <a:t>1. Le budget</a:t>
            </a:r>
            <a:br>
              <a:rPr lang="fr-FR" dirty="0"/>
            </a:br>
            <a:endParaRPr lang="fr-BE" dirty="0"/>
          </a:p>
        </p:txBody>
      </p:sp>
      <p:graphicFrame>
        <p:nvGraphicFramePr>
          <p:cNvPr id="6" name="Espace réservé du contenu 2">
            <a:extLst>
              <a:ext uri="{FF2B5EF4-FFF2-40B4-BE49-F238E27FC236}">
                <a16:creationId xmlns:a16="http://schemas.microsoft.com/office/drawing/2014/main" id="{F8C94547-147D-3960-1DE1-735C8F2B2C13}"/>
              </a:ext>
            </a:extLst>
          </p:cNvPr>
          <p:cNvGraphicFramePr>
            <a:graphicFrameLocks noGrp="1"/>
          </p:cNvGraphicFramePr>
          <p:nvPr>
            <p:ph idx="1"/>
            <p:extLst>
              <p:ext uri="{D42A27DB-BD31-4B8C-83A1-F6EECF244321}">
                <p14:modId xmlns:p14="http://schemas.microsoft.com/office/powerpoint/2010/main" val="4144764830"/>
              </p:ext>
            </p:extLst>
          </p:nvPr>
        </p:nvGraphicFramePr>
        <p:xfrm>
          <a:off x="4678565" y="370122"/>
          <a:ext cx="7315200" cy="512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516212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DCB351F9-9B5E-4861-AC90-D59586D15953}"/>
              </a:ext>
            </a:extLst>
          </p:cNvPr>
          <p:cNvSpPr>
            <a:spLocks noGrp="1"/>
          </p:cNvSpPr>
          <p:nvPr>
            <p:ph type="title"/>
          </p:nvPr>
        </p:nvSpPr>
        <p:spPr>
          <a:xfrm>
            <a:off x="1345994" y="892609"/>
            <a:ext cx="3362640" cy="2649377"/>
          </a:xfrm>
        </p:spPr>
        <p:txBody>
          <a:bodyPr>
            <a:normAutofit/>
          </a:bodyPr>
          <a:lstStyle/>
          <a:p>
            <a:r>
              <a:rPr lang="fr-FR" dirty="0"/>
              <a:t>2. La régularité dans les paiements</a:t>
            </a:r>
            <a:br>
              <a:rPr lang="fr-FR" dirty="0"/>
            </a:br>
            <a:endParaRPr lang="fr-BE" dirty="0"/>
          </a:p>
        </p:txBody>
      </p:sp>
      <p:graphicFrame>
        <p:nvGraphicFramePr>
          <p:cNvPr id="6" name="Espace réservé du contenu 2">
            <a:extLst>
              <a:ext uri="{FF2B5EF4-FFF2-40B4-BE49-F238E27FC236}">
                <a16:creationId xmlns:a16="http://schemas.microsoft.com/office/drawing/2014/main" id="{82C1C5C2-FF7B-639A-F66E-A2DA1F54E538}"/>
              </a:ext>
            </a:extLst>
          </p:cNvPr>
          <p:cNvGraphicFramePr>
            <a:graphicFrameLocks noGrp="1"/>
          </p:cNvGraphicFramePr>
          <p:nvPr>
            <p:ph idx="1"/>
            <p:extLst>
              <p:ext uri="{D42A27DB-BD31-4B8C-83A1-F6EECF244321}">
                <p14:modId xmlns:p14="http://schemas.microsoft.com/office/powerpoint/2010/main" val="895884142"/>
              </p:ext>
            </p:extLst>
          </p:nvPr>
        </p:nvGraphicFramePr>
        <p:xfrm>
          <a:off x="4489378" y="601349"/>
          <a:ext cx="7315200" cy="512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180392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BE"/>
          </a:p>
        </p:txBody>
      </p:sp>
      <p:sp>
        <p:nvSpPr>
          <p:cNvPr id="5" name="Titre 1">
            <a:extLst>
              <a:ext uri="{FF2B5EF4-FFF2-40B4-BE49-F238E27FC236}">
                <a16:creationId xmlns:a16="http://schemas.microsoft.com/office/drawing/2014/main" id="{6C0B9C83-496E-4C4D-910F-BC328596BF3A}"/>
              </a:ext>
            </a:extLst>
          </p:cNvPr>
          <p:cNvSpPr txBox="1">
            <a:spLocks/>
          </p:cNvSpPr>
          <p:nvPr/>
        </p:nvSpPr>
        <p:spPr>
          <a:xfrm>
            <a:off x="1388037" y="1092306"/>
            <a:ext cx="2947482" cy="211334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400" b="0" i="0" kern="1200" cap="all">
                <a:solidFill>
                  <a:schemeClr val="tx1"/>
                </a:solidFill>
                <a:effectLst/>
                <a:latin typeface="+mj-lt"/>
                <a:ea typeface="+mj-ea"/>
                <a:cs typeface="+mj-cs"/>
              </a:defRPr>
            </a:lvl1pPr>
          </a:lstStyle>
          <a:p>
            <a:r>
              <a:rPr lang="fr-FR" dirty="0" smtClean="0"/>
              <a:t>3. Relancer/être convainquant</a:t>
            </a:r>
            <a:endParaRPr lang="fr-BE" dirty="0"/>
          </a:p>
        </p:txBody>
      </p:sp>
      <p:graphicFrame>
        <p:nvGraphicFramePr>
          <p:cNvPr id="6" name="Espace réservé du contenu 2">
            <a:extLst>
              <a:ext uri="{FF2B5EF4-FFF2-40B4-BE49-F238E27FC236}">
                <a16:creationId xmlns:a16="http://schemas.microsoft.com/office/drawing/2014/main" id="{9D4DFEF6-F064-3BD7-F345-5E8C4E8E2C51}"/>
              </a:ext>
            </a:extLst>
          </p:cNvPr>
          <p:cNvGraphicFramePr>
            <a:graphicFrameLocks/>
          </p:cNvGraphicFramePr>
          <p:nvPr>
            <p:extLst>
              <p:ext uri="{D42A27DB-BD31-4B8C-83A1-F6EECF244321}">
                <p14:modId xmlns:p14="http://schemas.microsoft.com/office/powerpoint/2010/main" val="4234332468"/>
              </p:ext>
            </p:extLst>
          </p:nvPr>
        </p:nvGraphicFramePr>
        <p:xfrm>
          <a:off x="4741626" y="725589"/>
          <a:ext cx="7315200" cy="512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312259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BE"/>
          </a:p>
        </p:txBody>
      </p:sp>
      <p:sp>
        <p:nvSpPr>
          <p:cNvPr id="4" name="Espace réservé du texte 3"/>
          <p:cNvSpPr>
            <a:spLocks noGrp="1"/>
          </p:cNvSpPr>
          <p:nvPr>
            <p:ph type="body" sz="half" idx="2"/>
          </p:nvPr>
        </p:nvSpPr>
        <p:spPr/>
        <p:txBody>
          <a:bodyPr/>
          <a:lstStyle/>
          <a:p>
            <a:endParaRPr lang="fr-BE"/>
          </a:p>
        </p:txBody>
      </p:sp>
      <p:sp>
        <p:nvSpPr>
          <p:cNvPr id="5" name="Titre 1">
            <a:extLst>
              <a:ext uri="{FF2B5EF4-FFF2-40B4-BE49-F238E27FC236}">
                <a16:creationId xmlns:a16="http://schemas.microsoft.com/office/drawing/2014/main" id="{6C0B9C83-496E-4C4D-910F-BC328596BF3A}"/>
              </a:ext>
            </a:extLst>
          </p:cNvPr>
          <p:cNvSpPr txBox="1">
            <a:spLocks/>
          </p:cNvSpPr>
          <p:nvPr/>
        </p:nvSpPr>
        <p:spPr>
          <a:xfrm>
            <a:off x="1322138" y="550720"/>
            <a:ext cx="2947482" cy="298075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400" b="0" i="0" kern="1200" cap="all">
                <a:solidFill>
                  <a:schemeClr val="tx1"/>
                </a:solidFill>
                <a:effectLst/>
                <a:latin typeface="+mj-lt"/>
                <a:ea typeface="+mj-ea"/>
                <a:cs typeface="+mj-cs"/>
              </a:defRPr>
            </a:lvl1pPr>
          </a:lstStyle>
          <a:p>
            <a:r>
              <a:rPr lang="fr-FR" dirty="0" smtClean="0"/>
              <a:t/>
            </a:r>
            <a:br>
              <a:rPr lang="fr-FR" dirty="0" smtClean="0"/>
            </a:br>
            <a:r>
              <a:rPr lang="fr-FR" dirty="0" smtClean="0"/>
              <a:t>4. La courtoisie</a:t>
            </a:r>
            <a:br>
              <a:rPr lang="fr-FR" dirty="0" smtClean="0"/>
            </a:br>
            <a:endParaRPr lang="fr-BE" dirty="0"/>
          </a:p>
        </p:txBody>
      </p:sp>
      <p:graphicFrame>
        <p:nvGraphicFramePr>
          <p:cNvPr id="6" name="Espace réservé du contenu 2">
            <a:extLst>
              <a:ext uri="{FF2B5EF4-FFF2-40B4-BE49-F238E27FC236}">
                <a16:creationId xmlns:a16="http://schemas.microsoft.com/office/drawing/2014/main" id="{FCE3D0AA-F8EC-4119-EDD3-B92E7B5DB9EE}"/>
              </a:ext>
            </a:extLst>
          </p:cNvPr>
          <p:cNvGraphicFramePr>
            <a:graphicFrameLocks/>
          </p:cNvGraphicFramePr>
          <p:nvPr>
            <p:extLst>
              <p:ext uri="{D42A27DB-BD31-4B8C-83A1-F6EECF244321}">
                <p14:modId xmlns:p14="http://schemas.microsoft.com/office/powerpoint/2010/main" val="2522838957"/>
              </p:ext>
            </p:extLst>
          </p:nvPr>
        </p:nvGraphicFramePr>
        <p:xfrm>
          <a:off x="4392153" y="164867"/>
          <a:ext cx="7936685" cy="58260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485659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6C0B9C83-496E-4C4D-910F-BC328596BF3A}"/>
              </a:ext>
            </a:extLst>
          </p:cNvPr>
          <p:cNvSpPr>
            <a:spLocks noGrp="1"/>
          </p:cNvSpPr>
          <p:nvPr>
            <p:ph type="title"/>
          </p:nvPr>
        </p:nvSpPr>
        <p:spPr>
          <a:xfrm>
            <a:off x="1409056" y="1724870"/>
            <a:ext cx="3783054" cy="1489351"/>
          </a:xfrm>
        </p:spPr>
        <p:txBody>
          <a:bodyPr>
            <a:normAutofit/>
          </a:bodyPr>
          <a:lstStyle/>
          <a:p>
            <a:r>
              <a:rPr lang="fr-FR" dirty="0"/>
              <a:t>5. SMD = Partenaire privilégié</a:t>
            </a:r>
            <a:endParaRPr lang="fr-BE" dirty="0"/>
          </a:p>
        </p:txBody>
      </p:sp>
      <p:graphicFrame>
        <p:nvGraphicFramePr>
          <p:cNvPr id="6" name="Espace réservé du contenu 2">
            <a:extLst>
              <a:ext uri="{FF2B5EF4-FFF2-40B4-BE49-F238E27FC236}">
                <a16:creationId xmlns:a16="http://schemas.microsoft.com/office/drawing/2014/main" id="{39ABBB62-A91B-F78D-4BB4-8DD337013A1A}"/>
              </a:ext>
            </a:extLst>
          </p:cNvPr>
          <p:cNvGraphicFramePr>
            <a:graphicFrameLocks noGrp="1"/>
          </p:cNvGraphicFramePr>
          <p:nvPr>
            <p:ph idx="1"/>
            <p:extLst>
              <p:ext uri="{D42A27DB-BD31-4B8C-83A1-F6EECF244321}">
                <p14:modId xmlns:p14="http://schemas.microsoft.com/office/powerpoint/2010/main" val="3446387749"/>
              </p:ext>
            </p:extLst>
          </p:nvPr>
        </p:nvGraphicFramePr>
        <p:xfrm>
          <a:off x="4720605" y="653901"/>
          <a:ext cx="7315200" cy="512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5286893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6C0B9C83-496E-4C4D-910F-BC328596BF3A}"/>
              </a:ext>
            </a:extLst>
          </p:cNvPr>
          <p:cNvSpPr>
            <a:spLocks noGrp="1"/>
          </p:cNvSpPr>
          <p:nvPr>
            <p:ph type="title"/>
          </p:nvPr>
        </p:nvSpPr>
        <p:spPr>
          <a:xfrm>
            <a:off x="1324974" y="871589"/>
            <a:ext cx="2947482" cy="2659887"/>
          </a:xfrm>
        </p:spPr>
        <p:txBody>
          <a:bodyPr>
            <a:normAutofit/>
          </a:bodyPr>
          <a:lstStyle/>
          <a:p>
            <a:r>
              <a:rPr lang="fr-FR" dirty="0"/>
              <a:t/>
            </a:r>
            <a:br>
              <a:rPr lang="fr-FR" dirty="0"/>
            </a:br>
            <a:r>
              <a:rPr lang="fr-FR" dirty="0"/>
              <a:t>6. Les émotions</a:t>
            </a:r>
            <a:br>
              <a:rPr lang="fr-FR" dirty="0"/>
            </a:br>
            <a:endParaRPr lang="fr-BE" dirty="0"/>
          </a:p>
        </p:txBody>
      </p:sp>
      <p:graphicFrame>
        <p:nvGraphicFramePr>
          <p:cNvPr id="6" name="Espace réservé du contenu 2">
            <a:extLst>
              <a:ext uri="{FF2B5EF4-FFF2-40B4-BE49-F238E27FC236}">
                <a16:creationId xmlns:a16="http://schemas.microsoft.com/office/drawing/2014/main" id="{5A41E903-770C-7672-10BF-539690853E90}"/>
              </a:ext>
            </a:extLst>
          </p:cNvPr>
          <p:cNvGraphicFramePr>
            <a:graphicFrameLocks noGrp="1"/>
          </p:cNvGraphicFramePr>
          <p:nvPr>
            <p:ph idx="1"/>
            <p:extLst>
              <p:ext uri="{D42A27DB-BD31-4B8C-83A1-F6EECF244321}">
                <p14:modId xmlns:p14="http://schemas.microsoft.com/office/powerpoint/2010/main" val="422218201"/>
              </p:ext>
            </p:extLst>
          </p:nvPr>
        </p:nvGraphicFramePr>
        <p:xfrm>
          <a:off x="4358986" y="664742"/>
          <a:ext cx="7728267" cy="5087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7557450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BE"/>
          </a:p>
        </p:txBody>
      </p:sp>
      <p:sp>
        <p:nvSpPr>
          <p:cNvPr id="4" name="Espace réservé du texte 3"/>
          <p:cNvSpPr>
            <a:spLocks noGrp="1"/>
          </p:cNvSpPr>
          <p:nvPr>
            <p:ph type="body" sz="half" idx="2"/>
          </p:nvPr>
        </p:nvSpPr>
        <p:spPr/>
        <p:txBody>
          <a:bodyPr/>
          <a:lstStyle/>
          <a:p>
            <a:endParaRPr lang="fr-BE"/>
          </a:p>
        </p:txBody>
      </p:sp>
      <p:sp>
        <p:nvSpPr>
          <p:cNvPr id="5" name="Titre 1">
            <a:extLst>
              <a:ext uri="{FF2B5EF4-FFF2-40B4-BE49-F238E27FC236}">
                <a16:creationId xmlns:a16="http://schemas.microsoft.com/office/drawing/2014/main" id="{6C0B9C83-496E-4C4D-910F-BC328596BF3A}"/>
              </a:ext>
            </a:extLst>
          </p:cNvPr>
          <p:cNvSpPr txBox="1">
            <a:spLocks/>
          </p:cNvSpPr>
          <p:nvPr/>
        </p:nvSpPr>
        <p:spPr>
          <a:xfrm>
            <a:off x="1353971" y="724668"/>
            <a:ext cx="2947482" cy="278578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400" b="0" i="0" kern="1200" cap="all">
                <a:solidFill>
                  <a:schemeClr val="tx1"/>
                </a:solidFill>
                <a:effectLst/>
                <a:latin typeface="+mj-lt"/>
                <a:ea typeface="+mj-ea"/>
                <a:cs typeface="+mj-cs"/>
              </a:defRPr>
            </a:lvl1pPr>
          </a:lstStyle>
          <a:p>
            <a:r>
              <a:rPr lang="fr-FR" dirty="0" smtClean="0"/>
              <a:t/>
            </a:r>
            <a:br>
              <a:rPr lang="fr-FR" dirty="0" smtClean="0"/>
            </a:br>
            <a:r>
              <a:rPr lang="fr-FR" dirty="0" smtClean="0"/>
              <a:t>7. La maitrise de la procédure</a:t>
            </a:r>
            <a:br>
              <a:rPr lang="fr-FR" dirty="0" smtClean="0"/>
            </a:br>
            <a:endParaRPr lang="fr-BE" dirty="0"/>
          </a:p>
        </p:txBody>
      </p:sp>
      <p:graphicFrame>
        <p:nvGraphicFramePr>
          <p:cNvPr id="6" name="Espace réservé du contenu 2">
            <a:extLst>
              <a:ext uri="{FF2B5EF4-FFF2-40B4-BE49-F238E27FC236}">
                <a16:creationId xmlns:a16="http://schemas.microsoft.com/office/drawing/2014/main" id="{85CA2670-1015-D4E8-D087-DC925884C748}"/>
              </a:ext>
            </a:extLst>
          </p:cNvPr>
          <p:cNvGraphicFramePr>
            <a:graphicFrameLocks/>
          </p:cNvGraphicFramePr>
          <p:nvPr>
            <p:extLst>
              <p:ext uri="{D42A27DB-BD31-4B8C-83A1-F6EECF244321}">
                <p14:modId xmlns:p14="http://schemas.microsoft.com/office/powerpoint/2010/main" val="3768893234"/>
              </p:ext>
            </p:extLst>
          </p:nvPr>
        </p:nvGraphicFramePr>
        <p:xfrm>
          <a:off x="4625483" y="485452"/>
          <a:ext cx="7315200" cy="5121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663980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2566" y="544467"/>
            <a:ext cx="10310647" cy="1049235"/>
          </a:xfrm>
        </p:spPr>
        <p:txBody>
          <a:bodyPr>
            <a:normAutofit fontScale="90000"/>
          </a:bodyPr>
          <a:lstStyle/>
          <a:p>
            <a:pPr lvl="0"/>
            <a:r>
              <a:rPr lang="fr-BE" sz="4400" b="1" u="sng" dirty="0" smtClean="0"/>
              <a:t>La Demande d’une Surséance </a:t>
            </a:r>
            <a:r>
              <a:rPr lang="fr-BE" sz="4400" b="1" u="sng" dirty="0" err="1" smtClean="0"/>
              <a:t>indéfine</a:t>
            </a:r>
            <a:r>
              <a:rPr lang="fr-BE" sz="4400" b="1" u="sng" dirty="0"/>
              <a:t/>
            </a:r>
            <a:br>
              <a:rPr lang="fr-BE" sz="4400" b="1" u="sng" dirty="0"/>
            </a:br>
            <a:r>
              <a:rPr lang="fr-BE" dirty="0"/>
              <a:t/>
            </a:r>
            <a:br>
              <a:rPr lang="fr-BE" dirty="0"/>
            </a:br>
            <a:endParaRPr lang="fr-BE" dirty="0"/>
          </a:p>
        </p:txBody>
      </p:sp>
      <p:sp>
        <p:nvSpPr>
          <p:cNvPr id="3" name="Espace réservé du contenu 2"/>
          <p:cNvSpPr>
            <a:spLocks noGrp="1"/>
          </p:cNvSpPr>
          <p:nvPr>
            <p:ph idx="1"/>
          </p:nvPr>
        </p:nvSpPr>
        <p:spPr/>
        <p:txBody>
          <a:bodyPr/>
          <a:lstStyle/>
          <a:p>
            <a:pPr marL="0" lvl="0" indent="0">
              <a:buNone/>
            </a:pPr>
            <a:r>
              <a:rPr lang="fr-BE" dirty="0"/>
              <a:t>Une expérience du CPAS de Bruxelles présentée par </a:t>
            </a:r>
            <a:r>
              <a:rPr lang="fr-BE" dirty="0" err="1"/>
              <a:t>Naoual</a:t>
            </a:r>
            <a:r>
              <a:rPr lang="fr-BE" dirty="0"/>
              <a:t> </a:t>
            </a:r>
            <a:r>
              <a:rPr lang="fr-BE" dirty="0" err="1"/>
              <a:t>Zaghouli</a:t>
            </a:r>
            <a:endParaRPr lang="fr-BE" dirty="0"/>
          </a:p>
        </p:txBody>
      </p:sp>
      <p:sp>
        <p:nvSpPr>
          <p:cNvPr id="4" name="AutoShape 2" descr="SPF Finances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a:p>
        </p:txBody>
      </p:sp>
      <p:sp>
        <p:nvSpPr>
          <p:cNvPr id="5" name="AutoShape 4" descr="SPF Finances |"/>
          <p:cNvSpPr>
            <a:spLocks noChangeAspect="1" noChangeArrowheads="1"/>
          </p:cNvSpPr>
          <p:nvPr/>
        </p:nvSpPr>
        <p:spPr bwMode="auto">
          <a:xfrm>
            <a:off x="1451577" y="8352235"/>
            <a:ext cx="277969" cy="27797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a:p>
        </p:txBody>
      </p:sp>
      <p:pic>
        <p:nvPicPr>
          <p:cNvPr id="2054" name="Picture 6" descr="Déclaration d&amp;#39;impôt: le SPF Finances vous aide — Lessin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4853" y="2851520"/>
            <a:ext cx="8691771" cy="3561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791195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BE" sz="4000" b="1" dirty="0"/>
              <a:t>MERCI POUR </a:t>
            </a:r>
            <a:r>
              <a:rPr lang="fr-BE" sz="4000" b="1"/>
              <a:t>VOTRE ATTENTION !</a:t>
            </a:r>
            <a:endParaRPr lang="fr-BE" sz="4000" b="1" dirty="0"/>
          </a:p>
        </p:txBody>
      </p:sp>
      <p:sp>
        <p:nvSpPr>
          <p:cNvPr id="3" name="Espace réservé du contenu 2"/>
          <p:cNvSpPr>
            <a:spLocks noGrp="1"/>
          </p:cNvSpPr>
          <p:nvPr>
            <p:ph idx="1"/>
          </p:nvPr>
        </p:nvSpPr>
        <p:spPr/>
        <p:txBody>
          <a:bodyPr/>
          <a:lstStyle/>
          <a:p>
            <a:pPr marL="0" indent="0">
              <a:buNone/>
            </a:pPr>
            <a:endParaRPr lang="fr-BE" dirty="0"/>
          </a:p>
          <a:p>
            <a:pPr marL="0" indent="0">
              <a:buNone/>
            </a:pPr>
            <a:endParaRPr lang="fr-BE" dirty="0"/>
          </a:p>
          <a:p>
            <a:pPr marL="0" indent="0">
              <a:buNone/>
            </a:pPr>
            <a:endParaRPr lang="fr-BE" dirty="0"/>
          </a:p>
          <a:p>
            <a:pPr marL="0" indent="0">
              <a:buNone/>
            </a:pPr>
            <a:r>
              <a:rPr lang="fr-BE" dirty="0"/>
              <a:t>Un compte rendu sera publié dans notre prochaine Gazette</a:t>
            </a:r>
          </a:p>
          <a:p>
            <a:pPr marL="0" indent="0">
              <a:buNone/>
            </a:pPr>
            <a:endParaRPr lang="fr-BE" dirty="0"/>
          </a:p>
          <a:p>
            <a:pPr marL="0" indent="0">
              <a:buNone/>
            </a:pPr>
            <a:r>
              <a:rPr lang="fr-BE" dirty="0"/>
              <a:t>Si la formule vous a plu et que vous avez d’autres expériences à partager, n’hésitez pas à le signaler sur </a:t>
            </a:r>
            <a:r>
              <a:rPr lang="fr-BE" dirty="0">
                <a:hlinkClick r:id="rId2"/>
              </a:rPr>
              <a:t>s.vanderbruggen@mediationdedettes.be</a:t>
            </a:r>
            <a:r>
              <a:rPr lang="fr-BE" dirty="0"/>
              <a:t> </a:t>
            </a:r>
          </a:p>
        </p:txBody>
      </p:sp>
    </p:spTree>
    <p:extLst>
      <p:ext uri="{BB962C8B-B14F-4D97-AF65-F5344CB8AC3E}">
        <p14:creationId xmlns:p14="http://schemas.microsoft.com/office/powerpoint/2010/main" val="1507619363"/>
      </p:ext>
    </p:extLst>
  </p:cSld>
  <p:clrMapOvr>
    <a:masterClrMapping/>
  </p:clrMapOvr>
  <p:timing>
    <p:tnLst>
      <p:par>
        <p:cTn id="1" dur="indefinite" restart="never" nodeType="tmRoot"/>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TM10001114[[fn=Galerie]]</Template>
  <TotalTime>17868</TotalTime>
  <Words>2588</Words>
  <Application>Microsoft Office PowerPoint</Application>
  <PresentationFormat>Grand écran</PresentationFormat>
  <Paragraphs>321</Paragraphs>
  <Slides>74</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74</vt:i4>
      </vt:variant>
    </vt:vector>
  </HeadingPairs>
  <TitlesOfParts>
    <vt:vector size="83" baseType="lpstr">
      <vt:lpstr>Arial</vt:lpstr>
      <vt:lpstr>Bahnschrift</vt:lpstr>
      <vt:lpstr>Bahnschrift Light</vt:lpstr>
      <vt:lpstr>Calibri</vt:lpstr>
      <vt:lpstr>Century</vt:lpstr>
      <vt:lpstr>Gill Sans MT</vt:lpstr>
      <vt:lpstr>Times New Roman</vt:lpstr>
      <vt:lpstr>Wingdings</vt:lpstr>
      <vt:lpstr>Gallery</vt:lpstr>
      <vt:lpstr>Échanges des BONNES PRATIQUES  en médiation de dettes</vt:lpstr>
      <vt:lpstr>Les règles de la table ronde</vt:lpstr>
      <vt:lpstr>Plan</vt:lpstr>
      <vt:lpstr>Une négociation d’une dette de cotisations sociales </vt:lpstr>
      <vt:lpstr>Négociations avec Liantis</vt:lpstr>
      <vt:lpstr>Négociations avec Liantis</vt:lpstr>
      <vt:lpstr>Négociations avec Liantis</vt:lpstr>
      <vt:lpstr>Négociations avec Liantis</vt:lpstr>
      <vt:lpstr>Négociations avec Liantis</vt:lpstr>
      <vt:lpstr>Négociations avec Partena</vt:lpstr>
      <vt:lpstr>Négociations avec Partena</vt:lpstr>
      <vt:lpstr>Négociations avec Partena</vt:lpstr>
      <vt:lpstr>Négociations avec Partena</vt:lpstr>
      <vt:lpstr>Les frais suplémentaires dans une facture d’énergie </vt:lpstr>
      <vt:lpstr>Les frais supplémentaires dans une facture d’hôpital  </vt:lpstr>
      <vt:lpstr>Situation de départ  Madame a deux dettes chez Iris Sud :   </vt:lpstr>
      <vt:lpstr>Décompte de base dette amiable – GVD Law</vt:lpstr>
      <vt:lpstr>Décompte de base dette judiciaire  - Huissier Reynaert (1)</vt:lpstr>
      <vt:lpstr>Décompte de base dette judiciaire - Huissier Reynaert (2)</vt:lpstr>
      <vt:lpstr>Plans de paiement mis en place</vt:lpstr>
      <vt:lpstr>Décompte du 9 mars 2023 dette amiable – GVD Law (1)</vt:lpstr>
      <vt:lpstr>Décompte du 9 mars 2023 dette amiable – GVD Law (2)</vt:lpstr>
      <vt:lpstr>Où sont passés les paiements de 5 euros faits après le 31/12/2021 ?</vt:lpstr>
      <vt:lpstr>Décompte du 4/04/2023 dette judiciaire – Huissier Reynaert (1)</vt:lpstr>
      <vt:lpstr>Décompte du 4/04/2023 dette judiciaire – Huissier Reynaert (2)</vt:lpstr>
      <vt:lpstr>Contestations (1)</vt:lpstr>
      <vt:lpstr>Contestations (2)</vt:lpstr>
      <vt:lpstr>Réponses aux contestations (1)</vt:lpstr>
      <vt:lpstr>Réponses aux contestations (2)</vt:lpstr>
      <vt:lpstr>Réponses aux contestations (3) et conclusion</vt:lpstr>
      <vt:lpstr>La négociation d’un  crédit à la consommation </vt:lpstr>
      <vt:lpstr>Présentation PowerPoint</vt:lpstr>
      <vt:lpstr>Présentation PowerPoint</vt:lpstr>
      <vt:lpstr>Présentation PowerPoint</vt:lpstr>
      <vt:lpstr>Éléments importants</vt:lpstr>
      <vt:lpstr>Présentation PowerPoint</vt:lpstr>
      <vt:lpstr>Réponse de l’avocat du prêteur</vt:lpstr>
      <vt:lpstr>Présentation PowerPoint</vt:lpstr>
      <vt:lpstr>Présentation PowerPoint</vt:lpstr>
      <vt:lpstr>Présentation PowerPoint</vt:lpstr>
      <vt:lpstr>Réponse de l’avocat du prêteur</vt:lpstr>
      <vt:lpstr>Présentation PowerPoint</vt:lpstr>
      <vt:lpstr>Présentation PowerPoint</vt:lpstr>
      <vt:lpstr>Quelques exemples d’application de la prescription </vt:lpstr>
      <vt:lpstr>Présentation PowerPoint</vt:lpstr>
      <vt:lpstr>1° dossier : Facture TELENET recouverte par INTRUM</vt:lpstr>
      <vt:lpstr>Présentation PowerPoint</vt:lpstr>
      <vt:lpstr>Monsieur va consulter un SMD le 04/08/2022</vt:lpstr>
      <vt:lpstr> PRESCRIPTION EN juin, juillet, août et septembre 2022</vt:lpstr>
      <vt:lpstr>Présentation PowerPoint</vt:lpstr>
      <vt:lpstr>Présentation PowerPoint</vt:lpstr>
      <vt:lpstr>Présentation PowerPoint</vt:lpstr>
      <vt:lpstr>Précautions d’usage</vt:lpstr>
      <vt:lpstr>2° dossier : Une prescription acquise ne peut être relancée PAR LE DEBITEUR</vt:lpstr>
      <vt:lpstr>Présentation PowerPoint</vt:lpstr>
      <vt:lpstr>Présentation PowerPoint</vt:lpstr>
      <vt:lpstr>Présentation PowerPoint</vt:lpstr>
      <vt:lpstr>Argumentaire :</vt:lpstr>
      <vt:lpstr>3° dossier : Une prescription acquise ne peut être relancée PAR LE CREANCIER</vt:lpstr>
      <vt:lpstr>Présentation PowerPoint</vt:lpstr>
      <vt:lpstr>Présentation PowerPoint</vt:lpstr>
      <vt:lpstr>Contestation du MEDIATEUR le 26/08/2022</vt:lpstr>
      <vt:lpstr>La négociation d’un RAD de plus de 5 ans avec le SPF FinancES  </vt:lpstr>
      <vt:lpstr>Présentation PowerPoint</vt:lpstr>
      <vt:lpstr>Présentation PowerPoint</vt:lpstr>
      <vt:lpstr>1. Le budget </vt:lpstr>
      <vt:lpstr>2. La régularité dans les paiements </vt:lpstr>
      <vt:lpstr>Présentation PowerPoint</vt:lpstr>
      <vt:lpstr>Présentation PowerPoint</vt:lpstr>
      <vt:lpstr>5. SMD = Partenaire privilégié</vt:lpstr>
      <vt:lpstr> 6. Les émotions </vt:lpstr>
      <vt:lpstr>Présentation PowerPoint</vt:lpstr>
      <vt:lpstr>La Demande d’une Surséance indéfine  </vt:lpstr>
      <vt:lpstr>MERCI POUR VOTRE ATTENTION !</vt:lpstr>
    </vt:vector>
  </TitlesOfParts>
  <Company>PRIMINFO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Simon</dc:creator>
  <cp:lastModifiedBy>Simon</cp:lastModifiedBy>
  <cp:revision>68</cp:revision>
  <dcterms:created xsi:type="dcterms:W3CDTF">2022-02-23T10:52:55Z</dcterms:created>
  <dcterms:modified xsi:type="dcterms:W3CDTF">2023-07-17T08:02:23Z</dcterms:modified>
</cp:coreProperties>
</file>