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81" r:id="rId9"/>
    <p:sldId id="282" r:id="rId10"/>
    <p:sldId id="266" r:id="rId11"/>
    <p:sldId id="267" r:id="rId12"/>
    <p:sldId id="268" r:id="rId13"/>
    <p:sldId id="258" r:id="rId14"/>
  </p:sldIdLst>
  <p:sldSz cx="9906000" cy="6858000" type="A4"/>
  <p:notesSz cx="6858000" cy="9144000"/>
  <p:defaultTextStyle>
    <a:defPPr>
      <a:defRPr lang="nl-NL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497A8"/>
    <a:srgbClr val="E08529"/>
    <a:srgbClr val="96BB2D"/>
    <a:srgbClr val="ECD338"/>
    <a:srgbClr val="6A9648"/>
    <a:srgbClr val="1888AD"/>
    <a:srgbClr val="A21361"/>
    <a:srgbClr val="4A817B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napToObjects="1">
      <p:cViewPr varScale="1">
        <p:scale>
          <a:sx n="91" d="100"/>
          <a:sy n="91" d="100"/>
        </p:scale>
        <p:origin x="-120" y="-11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6DE1424-D39E-4617-8588-D552D467D576}" type="datetime1">
              <a:rPr lang="en-US" altLang="fr-FR"/>
              <a:pPr/>
              <a:t>3/28/2023</a:t>
            </a:fld>
            <a:endParaRPr lang="nl-NL" altLang="fr-FR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068FD9A-8968-4723-BD0F-E6E5DEABC18E}" type="slidenum">
              <a:rPr lang="nl-NL" altLang="fr-FR"/>
              <a:pPr/>
              <a:t>‹N°›</a:t>
            </a:fld>
            <a:endParaRPr lang="nl-NL" altLang="fr-FR"/>
          </a:p>
        </p:txBody>
      </p:sp>
    </p:spTree>
    <p:extLst>
      <p:ext uri="{BB962C8B-B14F-4D97-AF65-F5344CB8AC3E}">
        <p14:creationId xmlns="" xmlns:p14="http://schemas.microsoft.com/office/powerpoint/2010/main" val="33547831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BE0D7E9-8F58-42EE-A477-7FE1326B7261}" type="datetime1">
              <a:rPr lang="en-US" altLang="fr-FR"/>
              <a:pPr/>
              <a:t>3/28/2023</a:t>
            </a:fld>
            <a:endParaRPr lang="nl-NL" altLang="fr-FR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l-NL" noProof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BE" noProof="0" smtClean="0"/>
              <a:t>Klik om de tekststijl van het model te bewerken</a:t>
            </a:r>
          </a:p>
          <a:p>
            <a:pPr lvl="1"/>
            <a:r>
              <a:rPr lang="nl-BE" noProof="0" smtClean="0"/>
              <a:t>Tweede niveau</a:t>
            </a:r>
          </a:p>
          <a:p>
            <a:pPr lvl="2"/>
            <a:r>
              <a:rPr lang="nl-BE" noProof="0" smtClean="0"/>
              <a:t>Derde niveau</a:t>
            </a:r>
          </a:p>
          <a:p>
            <a:pPr lvl="3"/>
            <a:r>
              <a:rPr lang="nl-BE" noProof="0" smtClean="0"/>
              <a:t>Vierde niveau</a:t>
            </a:r>
          </a:p>
          <a:p>
            <a:pPr lvl="4"/>
            <a:r>
              <a:rPr lang="nl-BE" noProof="0" smtClean="0"/>
              <a:t>Vijfde niveau</a:t>
            </a:r>
            <a:endParaRPr lang="nl-NL" noProof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917C0CC-C3F7-4EDA-8FEF-6AA54CFB3D9A}" type="slidenum">
              <a:rPr lang="nl-NL" altLang="fr-FR"/>
              <a:pPr/>
              <a:t>‹N°›</a:t>
            </a:fld>
            <a:endParaRPr lang="nl-NL" altLang="fr-FR"/>
          </a:p>
        </p:txBody>
      </p:sp>
    </p:spTree>
    <p:extLst>
      <p:ext uri="{BB962C8B-B14F-4D97-AF65-F5344CB8AC3E}">
        <p14:creationId xmlns="" xmlns:p14="http://schemas.microsoft.com/office/powerpoint/2010/main" val="141962057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ijdelijke aanduiding voor dia-afbeelding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0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 smtClean="0"/>
          </a:p>
        </p:txBody>
      </p:sp>
    </p:spTree>
    <p:extLst>
      <p:ext uri="{BB962C8B-B14F-4D97-AF65-F5344CB8AC3E}">
        <p14:creationId xmlns="" xmlns:p14="http://schemas.microsoft.com/office/powerpoint/2010/main" val="3620697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Tijdelijke aanduiding voor dia-afbeelding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8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 smtClean="0"/>
          </a:p>
        </p:txBody>
      </p:sp>
    </p:spTree>
    <p:extLst>
      <p:ext uri="{BB962C8B-B14F-4D97-AF65-F5344CB8AC3E}">
        <p14:creationId xmlns="" xmlns:p14="http://schemas.microsoft.com/office/powerpoint/2010/main" val="23132262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Tijdelijke aanduiding voor dia-afbeelding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8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 smtClean="0"/>
          </a:p>
        </p:txBody>
      </p:sp>
    </p:spTree>
    <p:extLst>
      <p:ext uri="{BB962C8B-B14F-4D97-AF65-F5344CB8AC3E}">
        <p14:creationId xmlns="" xmlns:p14="http://schemas.microsoft.com/office/powerpoint/2010/main" val="27870217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Tijdelijke aanduiding voor dia-afbeelding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8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 smtClean="0"/>
          </a:p>
        </p:txBody>
      </p:sp>
    </p:spTree>
    <p:extLst>
      <p:ext uri="{BB962C8B-B14F-4D97-AF65-F5344CB8AC3E}">
        <p14:creationId xmlns="" xmlns:p14="http://schemas.microsoft.com/office/powerpoint/2010/main" val="27058852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Tijdelijke aanduiding voor dia-afbeelding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8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 smtClean="0"/>
          </a:p>
        </p:txBody>
      </p:sp>
    </p:spTree>
    <p:extLst>
      <p:ext uri="{BB962C8B-B14F-4D97-AF65-F5344CB8AC3E}">
        <p14:creationId xmlns="" xmlns:p14="http://schemas.microsoft.com/office/powerpoint/2010/main" val="7383072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Tijdelijke aanduiding voor dia-afbeelding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8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 smtClean="0"/>
          </a:p>
        </p:txBody>
      </p:sp>
    </p:spTree>
    <p:extLst>
      <p:ext uri="{BB962C8B-B14F-4D97-AF65-F5344CB8AC3E}">
        <p14:creationId xmlns="" xmlns:p14="http://schemas.microsoft.com/office/powerpoint/2010/main" val="3049826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Tijdelijke aanduiding voor dia-afbeelding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8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 smtClean="0"/>
          </a:p>
        </p:txBody>
      </p:sp>
    </p:spTree>
    <p:extLst>
      <p:ext uri="{BB962C8B-B14F-4D97-AF65-F5344CB8AC3E}">
        <p14:creationId xmlns="" xmlns:p14="http://schemas.microsoft.com/office/powerpoint/2010/main" val="40388696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Tijdelijke aanduiding voor dia-afbeelding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8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 smtClean="0"/>
          </a:p>
        </p:txBody>
      </p:sp>
    </p:spTree>
    <p:extLst>
      <p:ext uri="{BB962C8B-B14F-4D97-AF65-F5344CB8AC3E}">
        <p14:creationId xmlns="" xmlns:p14="http://schemas.microsoft.com/office/powerpoint/2010/main" val="19082759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Tijdelijke aanduiding voor dia-afbeelding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8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 smtClean="0"/>
          </a:p>
        </p:txBody>
      </p:sp>
    </p:spTree>
    <p:extLst>
      <p:ext uri="{BB962C8B-B14F-4D97-AF65-F5344CB8AC3E}">
        <p14:creationId xmlns="" xmlns:p14="http://schemas.microsoft.com/office/powerpoint/2010/main" val="33539831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Tijdelijke aanduiding voor dia-afbeelding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8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 smtClean="0"/>
          </a:p>
        </p:txBody>
      </p:sp>
    </p:spTree>
    <p:extLst>
      <p:ext uri="{BB962C8B-B14F-4D97-AF65-F5344CB8AC3E}">
        <p14:creationId xmlns="" xmlns:p14="http://schemas.microsoft.com/office/powerpoint/2010/main" val="12048888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Tijdelijke aanduiding voor dia-afbeelding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8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 smtClean="0"/>
          </a:p>
        </p:txBody>
      </p:sp>
    </p:spTree>
    <p:extLst>
      <p:ext uri="{BB962C8B-B14F-4D97-AF65-F5344CB8AC3E}">
        <p14:creationId xmlns="" xmlns:p14="http://schemas.microsoft.com/office/powerpoint/2010/main" val="18975616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Tijdelijke aanduiding voor dia-afbeelding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8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 smtClean="0"/>
          </a:p>
        </p:txBody>
      </p:sp>
    </p:spTree>
    <p:extLst>
      <p:ext uri="{BB962C8B-B14F-4D97-AF65-F5344CB8AC3E}">
        <p14:creationId xmlns="" xmlns:p14="http://schemas.microsoft.com/office/powerpoint/2010/main" val="32514339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ijdelijke aanduiding voor dia-afbeelding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0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 smtClean="0"/>
          </a:p>
        </p:txBody>
      </p:sp>
    </p:spTree>
    <p:extLst>
      <p:ext uri="{BB962C8B-B14F-4D97-AF65-F5344CB8AC3E}">
        <p14:creationId xmlns="" xmlns:p14="http://schemas.microsoft.com/office/powerpoint/2010/main" val="18353562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B55743-EE87-4BD1-9567-617366ABBC40}" type="slidenum">
              <a:rPr lang="nl-NL" altLang="fr-FR"/>
              <a:pPr/>
              <a:t>‹N°›</a:t>
            </a:fld>
            <a:endParaRPr lang="nl-NL" altLang="fr-FR"/>
          </a:p>
        </p:txBody>
      </p:sp>
    </p:spTree>
    <p:extLst>
      <p:ext uri="{BB962C8B-B14F-4D97-AF65-F5344CB8AC3E}">
        <p14:creationId xmlns="" xmlns:p14="http://schemas.microsoft.com/office/powerpoint/2010/main" val="3509773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6"/>
          <p:cNvSpPr txBox="1">
            <a:spLocks/>
          </p:cNvSpPr>
          <p:nvPr userDrawn="1"/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/>
            <a:fld id="{E93EF60F-FCC1-4EC8-B803-77869AB220EC}" type="slidenum">
              <a:rPr lang="nl-NL" altLang="fr-FR" sz="1600">
                <a:solidFill>
                  <a:srgbClr val="262626"/>
                </a:solidFill>
              </a:rPr>
              <a:pPr algn="r" eaLnBrk="1" hangingPunct="1"/>
              <a:t>‹N°›</a:t>
            </a:fld>
            <a:endParaRPr lang="nl-NL" altLang="fr-FR" sz="1600">
              <a:solidFill>
                <a:srgbClr val="262626"/>
              </a:solidFill>
            </a:endParaRPr>
          </a:p>
        </p:txBody>
      </p:sp>
      <p:sp>
        <p:nvSpPr>
          <p:cNvPr id="3" name="Tijdelijke aanduiding voor dianummer 6"/>
          <p:cNvSpPr txBox="1">
            <a:spLocks/>
          </p:cNvSpPr>
          <p:nvPr userDrawn="1"/>
        </p:nvSpPr>
        <p:spPr>
          <a:xfrm>
            <a:off x="5249863" y="6356350"/>
            <a:ext cx="2946400" cy="365125"/>
          </a:xfrm>
          <a:prstGeom prst="rect">
            <a:avLst/>
          </a:prstGeo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/>
            <a:r>
              <a:rPr lang="nl-NL" altLang="fr-FR" sz="1600">
                <a:solidFill>
                  <a:srgbClr val="7F7F7F"/>
                </a:solidFill>
              </a:rPr>
              <a:t>Nom de la présentation</a:t>
            </a:r>
          </a:p>
        </p:txBody>
      </p:sp>
      <p:sp>
        <p:nvSpPr>
          <p:cNvPr id="4" name="Rechthoek 8"/>
          <p:cNvSpPr/>
          <p:nvPr userDrawn="1"/>
        </p:nvSpPr>
        <p:spPr>
          <a:xfrm>
            <a:off x="5397500" y="6203950"/>
            <a:ext cx="4508500" cy="152400"/>
          </a:xfrm>
          <a:prstGeom prst="rect">
            <a:avLst/>
          </a:prstGeom>
          <a:solidFill>
            <a:srgbClr val="A2136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5" name="Rechthoek 9"/>
          <p:cNvSpPr/>
          <p:nvPr userDrawn="1"/>
        </p:nvSpPr>
        <p:spPr>
          <a:xfrm>
            <a:off x="3276600" y="6203950"/>
            <a:ext cx="1460500" cy="152400"/>
          </a:xfrm>
          <a:prstGeom prst="rect">
            <a:avLst/>
          </a:prstGeom>
          <a:solidFill>
            <a:srgbClr val="1888AD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6" name="Rechthoek 10"/>
          <p:cNvSpPr/>
          <p:nvPr userDrawn="1"/>
        </p:nvSpPr>
        <p:spPr>
          <a:xfrm>
            <a:off x="0" y="6203950"/>
            <a:ext cx="2501900" cy="152400"/>
          </a:xfrm>
          <a:prstGeom prst="rect">
            <a:avLst/>
          </a:prstGeom>
          <a:solidFill>
            <a:srgbClr val="FF0000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7" name="Rechthoek 11"/>
          <p:cNvSpPr/>
          <p:nvPr userDrawn="1"/>
        </p:nvSpPr>
        <p:spPr>
          <a:xfrm>
            <a:off x="0" y="6203950"/>
            <a:ext cx="558800" cy="152400"/>
          </a:xfrm>
          <a:prstGeom prst="rect">
            <a:avLst/>
          </a:prstGeom>
          <a:solidFill>
            <a:srgbClr val="FF6600">
              <a:alpha val="7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8" name="Rechthoek 12"/>
          <p:cNvSpPr/>
          <p:nvPr userDrawn="1"/>
        </p:nvSpPr>
        <p:spPr>
          <a:xfrm>
            <a:off x="4737100" y="6203950"/>
            <a:ext cx="660400" cy="152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9" name="Rechthoek 13"/>
          <p:cNvSpPr/>
          <p:nvPr userDrawn="1"/>
        </p:nvSpPr>
        <p:spPr>
          <a:xfrm>
            <a:off x="2120900" y="6203950"/>
            <a:ext cx="1460500" cy="152400"/>
          </a:xfrm>
          <a:prstGeom prst="rect">
            <a:avLst/>
          </a:prstGeom>
          <a:solidFill>
            <a:srgbClr val="6A96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pic>
        <p:nvPicPr>
          <p:cNvPr id="10" name="Afbeelding 15" descr="CHUSaintPierre UMC SintPieter RGBbil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9300" y="446088"/>
            <a:ext cx="1041400" cy="290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056118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BE" altLang="fr-FR" smtClean="0"/>
              <a:t>hhgghg</a:t>
            </a:r>
            <a:endParaRPr lang="nl-NL" altLang="fr-FR" smtClean="0"/>
          </a:p>
        </p:txBody>
      </p:sp>
      <p:sp>
        <p:nvSpPr>
          <p:cNvPr id="1027" name="Tijdelijke aanduiding voor tekst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BE" altLang="fr-FR" smtClean="0"/>
              <a:t>Klik om de tekststijl van het model te bewerken</a:t>
            </a:r>
          </a:p>
          <a:p>
            <a:pPr lvl="1"/>
            <a:r>
              <a:rPr lang="nl-BE" altLang="fr-FR" smtClean="0"/>
              <a:t>Tweede niveau</a:t>
            </a:r>
          </a:p>
          <a:p>
            <a:pPr lvl="2"/>
            <a:r>
              <a:rPr lang="nl-BE" altLang="fr-FR" smtClean="0"/>
              <a:t>Derde niveau</a:t>
            </a:r>
          </a:p>
          <a:p>
            <a:pPr lvl="3"/>
            <a:r>
              <a:rPr lang="nl-BE" altLang="fr-FR" smtClean="0"/>
              <a:t>Vierde niveau</a:t>
            </a:r>
          </a:p>
          <a:p>
            <a:pPr lvl="4"/>
            <a:r>
              <a:rPr lang="nl-BE" altLang="fr-FR" smtClean="0"/>
              <a:t>Vijfde niveau</a:t>
            </a:r>
            <a:endParaRPr lang="nl-NL" altLang="fr-FR" smtClean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5A4A2437-B6F8-420A-90D9-EA493AB8D31F}" type="slidenum">
              <a:rPr lang="nl-NL" altLang="fr-FR"/>
              <a:pPr/>
              <a:t>‹N°›</a:t>
            </a:fld>
            <a:endParaRPr lang="nl-NL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</p:sldLayoutIdLst>
  <p:hf hdr="0" ft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contentieux@stpierre-bru.be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642938" y="4406900"/>
            <a:ext cx="8559800" cy="812800"/>
          </a:xfrm>
        </p:spPr>
        <p:txBody>
          <a:bodyPr rtlCol="0">
            <a:normAutofit/>
          </a:bodyPr>
          <a:lstStyle/>
          <a:p>
            <a:pPr indent="93663" eaLnBrk="1" fontAlgn="auto" hangingPunct="1">
              <a:spcAft>
                <a:spcPts val="0"/>
              </a:spcAft>
              <a:defRPr/>
            </a:pPr>
            <a:r>
              <a:rPr lang="nl-NL" sz="2000" dirty="0" err="1" smtClean="0">
                <a:ea typeface="+mj-ea"/>
                <a:cs typeface="Calibri"/>
              </a:rPr>
              <a:t>Cécile</a:t>
            </a:r>
            <a:r>
              <a:rPr lang="nl-NL" sz="2000" dirty="0" smtClean="0">
                <a:ea typeface="+mj-ea"/>
                <a:cs typeface="Calibri"/>
              </a:rPr>
              <a:t> </a:t>
            </a:r>
            <a:r>
              <a:rPr lang="nl-NL" sz="2000" dirty="0" err="1" smtClean="0">
                <a:ea typeface="+mj-ea"/>
                <a:cs typeface="Calibri"/>
              </a:rPr>
              <a:t>Rubay</a:t>
            </a:r>
            <a:r>
              <a:rPr lang="nl-NL" sz="2000" dirty="0" smtClean="0">
                <a:ea typeface="+mj-ea"/>
                <a:cs typeface="Calibri"/>
              </a:rPr>
              <a:t>- CHU </a:t>
            </a:r>
            <a:r>
              <a:rPr lang="nl-NL" sz="2000" dirty="0" err="1" smtClean="0">
                <a:ea typeface="+mj-ea"/>
                <a:cs typeface="Calibri"/>
              </a:rPr>
              <a:t>Saint-Pierre</a:t>
            </a:r>
            <a:endParaRPr lang="nl-NL" sz="2000" dirty="0">
              <a:ea typeface="+mj-ea"/>
              <a:cs typeface="Calibri"/>
            </a:endParaRP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idx="1"/>
          </p:nvPr>
        </p:nvSpPr>
        <p:spPr>
          <a:xfrm>
            <a:off x="642938" y="2906713"/>
            <a:ext cx="8559800" cy="1500187"/>
          </a:xfrm>
        </p:spPr>
        <p:txBody>
          <a:bodyPr rtlCol="0">
            <a:normAutofit fontScale="92500"/>
          </a:bodyPr>
          <a:lstStyle/>
          <a:p>
            <a:pPr indent="88900"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nl-NL" sz="4000" b="1" cap="all" dirty="0" err="1" smtClean="0">
                <a:solidFill>
                  <a:srgbClr val="63B9AE"/>
                </a:solidFill>
                <a:ea typeface="+mn-ea"/>
                <a:cs typeface="+mn-cs"/>
              </a:rPr>
              <a:t>Conférence</a:t>
            </a:r>
            <a:r>
              <a:rPr lang="nl-NL" sz="4000" b="1" cap="all" dirty="0" smtClean="0">
                <a:solidFill>
                  <a:srgbClr val="63B9AE"/>
                </a:solidFill>
                <a:ea typeface="+mn-ea"/>
                <a:cs typeface="+mn-cs"/>
              </a:rPr>
              <a:t> </a:t>
            </a:r>
            <a:r>
              <a:rPr lang="nl-NL" sz="4000" b="1" cap="all" dirty="0" err="1" smtClean="0">
                <a:solidFill>
                  <a:srgbClr val="63B9AE"/>
                </a:solidFill>
                <a:ea typeface="+mn-ea"/>
                <a:cs typeface="+mn-cs"/>
              </a:rPr>
              <a:t>débat</a:t>
            </a:r>
            <a:r>
              <a:rPr lang="nl-NL" sz="4000" b="1" cap="all" dirty="0" smtClean="0">
                <a:solidFill>
                  <a:srgbClr val="63B9AE"/>
                </a:solidFill>
                <a:ea typeface="+mn-ea"/>
                <a:cs typeface="+mn-cs"/>
              </a:rPr>
              <a:t> </a:t>
            </a:r>
            <a:r>
              <a:rPr lang="nl-NL" sz="4000" b="1" cap="all" dirty="0" err="1" smtClean="0">
                <a:solidFill>
                  <a:srgbClr val="63B9AE"/>
                </a:solidFill>
                <a:ea typeface="+mn-ea"/>
                <a:cs typeface="+mn-cs"/>
              </a:rPr>
              <a:t>avec</a:t>
            </a:r>
            <a:r>
              <a:rPr lang="nl-NL" sz="4000" b="1" cap="all" dirty="0" smtClean="0">
                <a:solidFill>
                  <a:srgbClr val="63B9AE"/>
                </a:solidFill>
                <a:ea typeface="+mn-ea"/>
                <a:cs typeface="+mn-cs"/>
              </a:rPr>
              <a:t> les services de </a:t>
            </a:r>
            <a:r>
              <a:rPr lang="nl-NL" sz="4000" b="1" cap="all" dirty="0" err="1" smtClean="0">
                <a:solidFill>
                  <a:srgbClr val="63B9AE"/>
                </a:solidFill>
                <a:ea typeface="+mn-ea"/>
                <a:cs typeface="+mn-cs"/>
              </a:rPr>
              <a:t>Mediation</a:t>
            </a:r>
            <a:r>
              <a:rPr lang="nl-NL" sz="4000" b="1" cap="all" dirty="0" smtClean="0">
                <a:solidFill>
                  <a:srgbClr val="63B9AE"/>
                </a:solidFill>
                <a:ea typeface="+mn-ea"/>
                <a:cs typeface="+mn-cs"/>
              </a:rPr>
              <a:t> de </a:t>
            </a:r>
            <a:r>
              <a:rPr lang="nl-NL" sz="4000" b="1" cap="all" dirty="0" err="1" smtClean="0">
                <a:solidFill>
                  <a:srgbClr val="63B9AE"/>
                </a:solidFill>
                <a:ea typeface="+mn-ea"/>
                <a:cs typeface="+mn-cs"/>
              </a:rPr>
              <a:t>dettes</a:t>
            </a:r>
            <a:r>
              <a:rPr lang="nl-NL" sz="4000" b="1" cap="all" dirty="0" smtClean="0">
                <a:solidFill>
                  <a:srgbClr val="63B9AE"/>
                </a:solidFill>
                <a:ea typeface="+mn-ea"/>
                <a:cs typeface="+mn-cs"/>
              </a:rPr>
              <a:t> </a:t>
            </a:r>
            <a:r>
              <a:rPr lang="nl-NL" sz="4000" b="1" cap="all" dirty="0" err="1" smtClean="0">
                <a:solidFill>
                  <a:srgbClr val="63B9AE"/>
                </a:solidFill>
                <a:ea typeface="+mn-ea"/>
                <a:cs typeface="+mn-cs"/>
              </a:rPr>
              <a:t>bruxellois</a:t>
            </a:r>
            <a:endParaRPr lang="nl-NL" sz="4000" b="1" cap="all" dirty="0">
              <a:solidFill>
                <a:srgbClr val="63B9AE"/>
              </a:solidFill>
              <a:ea typeface="+mn-ea"/>
              <a:cs typeface="+mn-cs"/>
            </a:endParaRPr>
          </a:p>
        </p:txBody>
      </p:sp>
      <p:sp>
        <p:nvSpPr>
          <p:cNvPr id="9" name="Titel 3"/>
          <p:cNvSpPr txBox="1">
            <a:spLocks/>
          </p:cNvSpPr>
          <p:nvPr/>
        </p:nvSpPr>
        <p:spPr>
          <a:xfrm>
            <a:off x="4841875" y="5308600"/>
            <a:ext cx="4360863" cy="8128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93663" algn="r" fontAlgn="auto">
              <a:spcAft>
                <a:spcPts val="0"/>
              </a:spcAft>
              <a:defRPr/>
            </a:pPr>
            <a:endParaRPr lang="nl-NL" sz="1800" b="0" dirty="0">
              <a:cs typeface="Calibri"/>
            </a:endParaRPr>
          </a:p>
        </p:txBody>
      </p:sp>
      <p:sp>
        <p:nvSpPr>
          <p:cNvPr id="11" name="Rechthoek 10"/>
          <p:cNvSpPr/>
          <p:nvPr/>
        </p:nvSpPr>
        <p:spPr>
          <a:xfrm>
            <a:off x="5397500" y="5969000"/>
            <a:ext cx="4508500" cy="152400"/>
          </a:xfrm>
          <a:prstGeom prst="rect">
            <a:avLst/>
          </a:prstGeom>
          <a:solidFill>
            <a:srgbClr val="A2136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12" name="Rechthoek 11"/>
          <p:cNvSpPr/>
          <p:nvPr/>
        </p:nvSpPr>
        <p:spPr>
          <a:xfrm>
            <a:off x="3276600" y="5969000"/>
            <a:ext cx="1460500" cy="152400"/>
          </a:xfrm>
          <a:prstGeom prst="rect">
            <a:avLst/>
          </a:prstGeom>
          <a:solidFill>
            <a:srgbClr val="1888AD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13" name="Rechthoek 12"/>
          <p:cNvSpPr/>
          <p:nvPr/>
        </p:nvSpPr>
        <p:spPr>
          <a:xfrm>
            <a:off x="0" y="5969000"/>
            <a:ext cx="2501900" cy="152400"/>
          </a:xfrm>
          <a:prstGeom prst="rect">
            <a:avLst/>
          </a:prstGeom>
          <a:solidFill>
            <a:srgbClr val="FF0000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14" name="Rechthoek 13"/>
          <p:cNvSpPr/>
          <p:nvPr/>
        </p:nvSpPr>
        <p:spPr>
          <a:xfrm>
            <a:off x="0" y="5969000"/>
            <a:ext cx="558800" cy="152400"/>
          </a:xfrm>
          <a:prstGeom prst="rect">
            <a:avLst/>
          </a:prstGeom>
          <a:solidFill>
            <a:srgbClr val="FF6600">
              <a:alpha val="7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15" name="Rechthoek 14"/>
          <p:cNvSpPr/>
          <p:nvPr/>
        </p:nvSpPr>
        <p:spPr>
          <a:xfrm>
            <a:off x="4737100" y="5969000"/>
            <a:ext cx="660400" cy="152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16" name="Rechthoek 15"/>
          <p:cNvSpPr/>
          <p:nvPr/>
        </p:nvSpPr>
        <p:spPr>
          <a:xfrm>
            <a:off x="2120900" y="5969000"/>
            <a:ext cx="1460500" cy="152400"/>
          </a:xfrm>
          <a:prstGeom prst="rect">
            <a:avLst/>
          </a:prstGeom>
          <a:solidFill>
            <a:srgbClr val="6A96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pic>
        <p:nvPicPr>
          <p:cNvPr id="6154" name="Afbeelding 5" descr="CHUSaintPierre UMC SintPieter RGBbi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" y="512763"/>
            <a:ext cx="2247900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5" name="Afbeelding 6" descr="footer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0388" y="381000"/>
            <a:ext cx="4265612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 idx="4294967295"/>
          </p:nvPr>
        </p:nvSpPr>
        <p:spPr>
          <a:xfrm>
            <a:off x="876300" y="723900"/>
            <a:ext cx="8534400" cy="1244600"/>
          </a:xfrm>
        </p:spPr>
        <p:txBody>
          <a:bodyPr wrap="none" lIns="0" tIns="0" rIns="0" bIns="0" rtlCol="0">
            <a:normAutofit/>
          </a:bodyPr>
          <a:lstStyle/>
          <a:p>
            <a:pPr indent="88900" algn="l" eaLnBrk="1" fontAlgn="auto" hangingPunct="1">
              <a:spcAft>
                <a:spcPts val="0"/>
              </a:spcAft>
              <a:defRPr/>
            </a:pPr>
            <a:r>
              <a:rPr lang="nl-NL" sz="3600" b="1" cap="all" dirty="0" err="1" smtClean="0">
                <a:solidFill>
                  <a:srgbClr val="FF6600"/>
                </a:solidFill>
                <a:ea typeface="+mj-ea"/>
                <a:cs typeface="+mj-cs"/>
              </a:rPr>
              <a:t>Information</a:t>
            </a:r>
            <a:r>
              <a:rPr lang="nl-NL" sz="3600" b="1" cap="all" dirty="0" smtClean="0">
                <a:solidFill>
                  <a:srgbClr val="FF6600"/>
                </a:solidFill>
                <a:ea typeface="+mj-ea"/>
                <a:cs typeface="+mj-cs"/>
              </a:rPr>
              <a:t> </a:t>
            </a:r>
            <a:r>
              <a:rPr lang="nl-NL" sz="3600" b="1" cap="all" dirty="0" err="1" smtClean="0">
                <a:solidFill>
                  <a:srgbClr val="FF6600"/>
                </a:solidFill>
                <a:ea typeface="+mj-ea"/>
                <a:cs typeface="+mj-cs"/>
              </a:rPr>
              <a:t>préalable</a:t>
            </a:r>
            <a:r>
              <a:rPr lang="nl-NL" sz="3600" b="1" cap="all" dirty="0" smtClean="0">
                <a:solidFill>
                  <a:srgbClr val="FF6600"/>
                </a:solidFill>
                <a:ea typeface="+mj-ea"/>
                <a:cs typeface="+mj-cs"/>
              </a:rPr>
              <a:t> quant au </a:t>
            </a:r>
            <a:r>
              <a:rPr lang="nl-NL" sz="3600" b="1" cap="all" dirty="0" err="1" smtClean="0">
                <a:solidFill>
                  <a:srgbClr val="FF6600"/>
                </a:solidFill>
                <a:ea typeface="+mj-ea"/>
                <a:cs typeface="+mj-cs"/>
              </a:rPr>
              <a:t>prix</a:t>
            </a:r>
            <a:r>
              <a:rPr lang="nl-NL" sz="3600" b="1" cap="all" dirty="0" smtClean="0">
                <a:solidFill>
                  <a:srgbClr val="FF6600"/>
                </a:solidFill>
                <a:ea typeface="+mj-ea"/>
                <a:cs typeface="+mj-cs"/>
              </a:rPr>
              <a:t> </a:t>
            </a:r>
            <a:endParaRPr lang="nl-NL" sz="3600" b="1" cap="all" dirty="0">
              <a:solidFill>
                <a:srgbClr val="FF6600"/>
              </a:solidFill>
              <a:ea typeface="+mj-ea"/>
              <a:cs typeface="+mj-cs"/>
            </a:endParaRPr>
          </a:p>
        </p:txBody>
      </p:sp>
      <p:sp>
        <p:nvSpPr>
          <p:cNvPr id="8194" name="Titel 5"/>
          <p:cNvSpPr txBox="1">
            <a:spLocks/>
          </p:cNvSpPr>
          <p:nvPr/>
        </p:nvSpPr>
        <p:spPr bwMode="auto">
          <a:xfrm>
            <a:off x="876300" y="2438400"/>
            <a:ext cx="7848600" cy="340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norm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endParaRPr lang="fr-FR" altLang="fr-FR">
              <a:solidFill>
                <a:srgbClr val="FF6600"/>
              </a:solidFill>
            </a:endParaRPr>
          </a:p>
        </p:txBody>
      </p:sp>
      <p:sp>
        <p:nvSpPr>
          <p:cNvPr id="8195" name="Tekstvak 1"/>
          <p:cNvSpPr txBox="1">
            <a:spLocks noChangeArrowheads="1"/>
          </p:cNvSpPr>
          <p:nvPr/>
        </p:nvSpPr>
        <p:spPr bwMode="auto">
          <a:xfrm>
            <a:off x="1181100" y="26035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fr-FR" altLang="fr-FR" sz="1800"/>
          </a:p>
        </p:txBody>
      </p:sp>
      <p:sp>
        <p:nvSpPr>
          <p:cNvPr id="7" name="Titel 5"/>
          <p:cNvSpPr txBox="1">
            <a:spLocks/>
          </p:cNvSpPr>
          <p:nvPr/>
        </p:nvSpPr>
        <p:spPr>
          <a:xfrm>
            <a:off x="876300" y="1968500"/>
            <a:ext cx="7848600" cy="34036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88900" algn="l" fontAlgn="auto">
              <a:spcAft>
                <a:spcPts val="0"/>
              </a:spcAft>
              <a:defRPr/>
            </a:pPr>
            <a:endParaRPr lang="fr-BE" sz="2400" dirty="0" smtClean="0">
              <a:solidFill>
                <a:srgbClr val="FF6600"/>
              </a:solidFill>
              <a:cs typeface="Calibri"/>
            </a:endParaRPr>
          </a:p>
          <a:p>
            <a:pPr indent="88900" algn="l" fontAlgn="auto">
              <a:spcAft>
                <a:spcPts val="0"/>
              </a:spcAft>
              <a:defRPr/>
            </a:pPr>
            <a:r>
              <a:rPr lang="fr-BE" sz="2400" dirty="0" smtClean="0">
                <a:solidFill>
                  <a:srgbClr val="FF6600"/>
                </a:solidFill>
                <a:cs typeface="Calibri"/>
              </a:rPr>
              <a:t>Pas systématique – Estimation possible à la demande du patient</a:t>
            </a:r>
          </a:p>
          <a:p>
            <a:pPr indent="88900" algn="l" fontAlgn="auto">
              <a:spcAft>
                <a:spcPts val="0"/>
              </a:spcAft>
              <a:defRPr/>
            </a:pPr>
            <a:endParaRPr lang="fr-BE" sz="2400" dirty="0" smtClean="0">
              <a:solidFill>
                <a:srgbClr val="FF6600"/>
              </a:solidFill>
              <a:cs typeface="Calibri"/>
            </a:endParaRPr>
          </a:p>
          <a:p>
            <a:pPr indent="88900" algn="l" fontAlgn="auto">
              <a:spcAft>
                <a:spcPts val="0"/>
              </a:spcAft>
              <a:defRPr/>
            </a:pPr>
            <a:r>
              <a:rPr lang="fr-BE" sz="2400" dirty="0" smtClean="0">
                <a:solidFill>
                  <a:srgbClr val="FF6600"/>
                </a:solidFill>
                <a:cs typeface="Calibri"/>
              </a:rPr>
              <a:t>Au moment de la planification de l’intervention</a:t>
            </a:r>
          </a:p>
          <a:p>
            <a:pPr indent="88900" algn="l" fontAlgn="auto">
              <a:spcAft>
                <a:spcPts val="0"/>
              </a:spcAft>
              <a:defRPr/>
            </a:pPr>
            <a:endParaRPr lang="fr-BE" sz="2400" dirty="0" smtClean="0">
              <a:solidFill>
                <a:srgbClr val="FF6600"/>
              </a:solidFill>
              <a:cs typeface="Calibri"/>
            </a:endParaRPr>
          </a:p>
          <a:p>
            <a:pPr indent="88900" algn="l" fontAlgn="auto">
              <a:spcAft>
                <a:spcPts val="0"/>
              </a:spcAft>
              <a:defRPr/>
            </a:pPr>
            <a:endParaRPr lang="fr-BE" sz="2400" dirty="0">
              <a:solidFill>
                <a:srgbClr val="FF6600"/>
              </a:solidFill>
              <a:cs typeface="Calibri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5930020" y="6403943"/>
            <a:ext cx="2444435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BE" sz="1600" dirty="0">
                <a:solidFill>
                  <a:schemeClr val="bg1">
                    <a:lumMod val="65000"/>
                  </a:schemeClr>
                </a:solidFill>
              </a:rPr>
              <a:t>Recouvrement de créances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 idx="4294967295"/>
          </p:nvPr>
        </p:nvSpPr>
        <p:spPr>
          <a:xfrm>
            <a:off x="876300" y="723900"/>
            <a:ext cx="8534400" cy="1244600"/>
          </a:xfrm>
        </p:spPr>
        <p:txBody>
          <a:bodyPr wrap="none" lIns="0" tIns="0" rIns="0" bIns="0" rtlCol="0">
            <a:normAutofit/>
          </a:bodyPr>
          <a:lstStyle/>
          <a:p>
            <a:pPr indent="88900" algn="l" fontAlgn="auto">
              <a:spcAft>
                <a:spcPts val="0"/>
              </a:spcAft>
              <a:defRPr/>
            </a:pPr>
            <a:r>
              <a:rPr lang="nl-NL" sz="3600" b="1" cap="all" dirty="0" smtClean="0">
                <a:solidFill>
                  <a:srgbClr val="FF6600"/>
                </a:solidFill>
                <a:ea typeface="+mj-ea"/>
                <a:cs typeface="+mj-cs"/>
              </a:rPr>
              <a:t> </a:t>
            </a:r>
            <a:r>
              <a:rPr lang="nl-NL" sz="3600" b="1" cap="all" dirty="0" smtClean="0">
                <a:solidFill>
                  <a:srgbClr val="FF6600"/>
                </a:solidFill>
                <a:ea typeface="+mj-ea"/>
                <a:cs typeface="+mj-cs"/>
              </a:rPr>
              <a:t>Rappels de RDV</a:t>
            </a:r>
            <a:endParaRPr lang="nl-NL" sz="3600" b="1" cap="all" dirty="0">
              <a:solidFill>
                <a:srgbClr val="FF6600"/>
              </a:solidFill>
              <a:ea typeface="+mj-ea"/>
              <a:cs typeface="+mj-cs"/>
            </a:endParaRPr>
          </a:p>
        </p:txBody>
      </p:sp>
      <p:sp>
        <p:nvSpPr>
          <p:cNvPr id="8194" name="Titel 5"/>
          <p:cNvSpPr txBox="1">
            <a:spLocks/>
          </p:cNvSpPr>
          <p:nvPr/>
        </p:nvSpPr>
        <p:spPr bwMode="auto">
          <a:xfrm>
            <a:off x="876300" y="2438400"/>
            <a:ext cx="7848600" cy="340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norm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endParaRPr lang="fr-FR" altLang="fr-FR">
              <a:solidFill>
                <a:srgbClr val="FF6600"/>
              </a:solidFill>
            </a:endParaRPr>
          </a:p>
        </p:txBody>
      </p:sp>
      <p:sp>
        <p:nvSpPr>
          <p:cNvPr id="8195" name="Tekstvak 1"/>
          <p:cNvSpPr txBox="1">
            <a:spLocks noChangeArrowheads="1"/>
          </p:cNvSpPr>
          <p:nvPr/>
        </p:nvSpPr>
        <p:spPr bwMode="auto">
          <a:xfrm>
            <a:off x="1181100" y="26035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fr-FR" altLang="fr-FR" sz="1800"/>
          </a:p>
        </p:txBody>
      </p:sp>
      <p:sp>
        <p:nvSpPr>
          <p:cNvPr id="7" name="Titel 5"/>
          <p:cNvSpPr txBox="1">
            <a:spLocks/>
          </p:cNvSpPr>
          <p:nvPr/>
        </p:nvSpPr>
        <p:spPr>
          <a:xfrm>
            <a:off x="876300" y="1968500"/>
            <a:ext cx="7848600" cy="3403600"/>
          </a:xfrm>
          <a:prstGeom prst="rect">
            <a:avLst/>
          </a:prstGeom>
        </p:spPr>
        <p:txBody>
          <a:bodyPr wrap="square" lIns="0" tIns="0" rIns="0" bIns="0">
            <a:normAutofit fontScale="92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88900" algn="l" fontAlgn="auto">
              <a:spcAft>
                <a:spcPts val="0"/>
              </a:spcAft>
              <a:defRPr/>
            </a:pPr>
            <a:r>
              <a:rPr lang="fr-BE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SMS/mails de rappel envoyés 3 jours ouvrables avant le </a:t>
            </a:r>
            <a:r>
              <a:rPr lang="fr-BE" sz="3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rdv</a:t>
            </a:r>
            <a:endParaRPr lang="fr-BE" sz="3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indent="88900" algn="l" fontAlgn="auto">
              <a:spcAft>
                <a:spcPts val="0"/>
              </a:spcAft>
              <a:defRPr/>
            </a:pPr>
            <a:endParaRPr lang="fr-BE" sz="3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indent="88900" algn="l" fontAlgn="auto">
              <a:spcAft>
                <a:spcPts val="0"/>
              </a:spcAft>
              <a:defRPr/>
            </a:pPr>
            <a:r>
              <a:rPr lang="fr-BE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Annulation impérative 2 jours ouvrables avant la date du </a:t>
            </a:r>
            <a:r>
              <a:rPr lang="fr-BE" sz="3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rdv</a:t>
            </a:r>
            <a:endParaRPr lang="fr-BE" sz="32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indent="88900" algn="l" fontAlgn="auto">
              <a:spcAft>
                <a:spcPts val="0"/>
              </a:spcAft>
              <a:defRPr/>
            </a:pPr>
            <a:endParaRPr lang="fr-BE" sz="32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indent="88900" algn="l" fontAlgn="auto">
              <a:spcAft>
                <a:spcPts val="0"/>
              </a:spcAft>
              <a:defRPr/>
            </a:pPr>
            <a:r>
              <a:rPr lang="fr-BE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Frais administratifs de 30 à 200€ en cas d’annulation tardive ou non présentation (sauf force majeure)</a:t>
            </a:r>
            <a:endParaRPr lang="fr-BE" sz="32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indent="88900" algn="l" fontAlgn="auto">
              <a:spcAft>
                <a:spcPts val="0"/>
              </a:spcAft>
              <a:defRPr/>
            </a:pPr>
            <a:endParaRPr lang="fr-BE" sz="3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indent="88900" algn="l" fontAlgn="auto">
              <a:spcAft>
                <a:spcPts val="0"/>
              </a:spcAft>
              <a:defRPr/>
            </a:pPr>
            <a:endParaRPr lang="fr-BE" sz="3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 algn="l" fontAlgn="auto">
              <a:spcAft>
                <a:spcPts val="0"/>
              </a:spcAft>
              <a:buFont typeface="Arial"/>
              <a:buChar char="•"/>
              <a:defRPr/>
            </a:pPr>
            <a:endParaRPr lang="nl-NL" sz="2400" dirty="0">
              <a:solidFill>
                <a:srgbClr val="FF6600"/>
              </a:solidFill>
              <a:cs typeface="Calibri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5930020" y="6403943"/>
            <a:ext cx="2444435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BE" sz="1600" dirty="0" smtClean="0">
                <a:solidFill>
                  <a:schemeClr val="bg1">
                    <a:lumMod val="65000"/>
                  </a:schemeClr>
                </a:solidFill>
              </a:rPr>
              <a:t>Nom de la présentation</a:t>
            </a:r>
            <a:endParaRPr lang="fr-BE"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930020" y="6447423"/>
            <a:ext cx="2444435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BE" sz="1600" dirty="0">
                <a:solidFill>
                  <a:schemeClr val="bg1">
                    <a:lumMod val="65000"/>
                  </a:schemeClr>
                </a:solidFill>
              </a:rPr>
              <a:t>Recouvrement de créances</a:t>
            </a:r>
          </a:p>
        </p:txBody>
      </p:sp>
    </p:spTree>
    <p:extLst>
      <p:ext uri="{BB962C8B-B14F-4D97-AF65-F5344CB8AC3E}">
        <p14:creationId xmlns="" xmlns:p14="http://schemas.microsoft.com/office/powerpoint/2010/main" val="2026695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 idx="4294967295"/>
          </p:nvPr>
        </p:nvSpPr>
        <p:spPr>
          <a:xfrm>
            <a:off x="876300" y="723900"/>
            <a:ext cx="8534400" cy="1244600"/>
          </a:xfrm>
        </p:spPr>
        <p:txBody>
          <a:bodyPr wrap="none" lIns="0" tIns="0" rIns="0" bIns="0" rtlCol="0">
            <a:normAutofit/>
          </a:bodyPr>
          <a:lstStyle/>
          <a:p>
            <a:pPr indent="88900" algn="l" fontAlgn="auto">
              <a:spcAft>
                <a:spcPts val="0"/>
              </a:spcAft>
              <a:defRPr/>
            </a:pPr>
            <a:r>
              <a:rPr lang="nl-NL" sz="3600" b="1" cap="all" dirty="0" smtClean="0">
                <a:solidFill>
                  <a:srgbClr val="FF6600"/>
                </a:solidFill>
                <a:ea typeface="+mj-ea"/>
                <a:cs typeface="+mj-cs"/>
              </a:rPr>
              <a:t> </a:t>
            </a:r>
            <a:r>
              <a:rPr lang="nl-NL" sz="3600" b="1" cap="all" dirty="0" err="1" smtClean="0">
                <a:solidFill>
                  <a:srgbClr val="FF6600"/>
                </a:solidFill>
                <a:ea typeface="+mj-ea"/>
                <a:cs typeface="+mj-cs"/>
              </a:rPr>
              <a:t>Provisions</a:t>
            </a:r>
            <a:r>
              <a:rPr lang="nl-NL" sz="3600" b="1" cap="all" dirty="0" smtClean="0">
                <a:solidFill>
                  <a:srgbClr val="FF6600"/>
                </a:solidFill>
                <a:ea typeface="+mj-ea"/>
                <a:cs typeface="+mj-cs"/>
              </a:rPr>
              <a:t> ? Dans </a:t>
            </a:r>
            <a:r>
              <a:rPr lang="nl-NL" sz="3600" b="1" cap="all" dirty="0" err="1" smtClean="0">
                <a:solidFill>
                  <a:srgbClr val="FF6600"/>
                </a:solidFill>
                <a:ea typeface="+mj-ea"/>
                <a:cs typeface="+mj-cs"/>
              </a:rPr>
              <a:t>quels</a:t>
            </a:r>
            <a:r>
              <a:rPr lang="nl-NL" sz="3600" b="1" cap="all" dirty="0" smtClean="0">
                <a:solidFill>
                  <a:srgbClr val="FF6600"/>
                </a:solidFill>
                <a:ea typeface="+mj-ea"/>
                <a:cs typeface="+mj-cs"/>
              </a:rPr>
              <a:t> </a:t>
            </a:r>
            <a:r>
              <a:rPr lang="nl-NL" sz="3600" b="1" cap="all" dirty="0" err="1" smtClean="0">
                <a:solidFill>
                  <a:srgbClr val="FF6600"/>
                </a:solidFill>
                <a:ea typeface="+mj-ea"/>
                <a:cs typeface="+mj-cs"/>
              </a:rPr>
              <a:t>cas</a:t>
            </a:r>
            <a:r>
              <a:rPr lang="nl-NL" sz="3600" b="1" cap="all" dirty="0" smtClean="0">
                <a:solidFill>
                  <a:srgbClr val="FF6600"/>
                </a:solidFill>
                <a:ea typeface="+mj-ea"/>
                <a:cs typeface="+mj-cs"/>
              </a:rPr>
              <a:t> ?</a:t>
            </a:r>
            <a:endParaRPr lang="nl-NL" sz="3600" b="1" cap="all" dirty="0">
              <a:solidFill>
                <a:srgbClr val="FF6600"/>
              </a:solidFill>
              <a:ea typeface="+mj-ea"/>
              <a:cs typeface="+mj-cs"/>
            </a:endParaRPr>
          </a:p>
        </p:txBody>
      </p:sp>
      <p:sp>
        <p:nvSpPr>
          <p:cNvPr id="8194" name="Titel 5"/>
          <p:cNvSpPr txBox="1">
            <a:spLocks/>
          </p:cNvSpPr>
          <p:nvPr/>
        </p:nvSpPr>
        <p:spPr bwMode="auto">
          <a:xfrm>
            <a:off x="876300" y="2438400"/>
            <a:ext cx="7848600" cy="340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norm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endParaRPr lang="fr-FR" altLang="fr-FR">
              <a:solidFill>
                <a:srgbClr val="FF6600"/>
              </a:solidFill>
            </a:endParaRPr>
          </a:p>
        </p:txBody>
      </p:sp>
      <p:sp>
        <p:nvSpPr>
          <p:cNvPr id="8195" name="Tekstvak 1"/>
          <p:cNvSpPr txBox="1">
            <a:spLocks noChangeArrowheads="1"/>
          </p:cNvSpPr>
          <p:nvPr/>
        </p:nvSpPr>
        <p:spPr bwMode="auto">
          <a:xfrm>
            <a:off x="1181100" y="26035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fr-FR" altLang="fr-FR" sz="1800"/>
          </a:p>
        </p:txBody>
      </p:sp>
      <p:sp>
        <p:nvSpPr>
          <p:cNvPr id="7" name="Titel 5"/>
          <p:cNvSpPr txBox="1">
            <a:spLocks/>
          </p:cNvSpPr>
          <p:nvPr/>
        </p:nvSpPr>
        <p:spPr>
          <a:xfrm>
            <a:off x="876300" y="1968500"/>
            <a:ext cx="7848600" cy="34036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fr-BE" sz="3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 algn="l" fontAlgn="auto">
              <a:spcAft>
                <a:spcPts val="0"/>
              </a:spcAft>
              <a:buFont typeface="Arial"/>
              <a:buChar char="•"/>
              <a:defRPr/>
            </a:pPr>
            <a:r>
              <a:rPr lang="nl-NL" sz="2400" dirty="0" err="1" smtClean="0">
                <a:solidFill>
                  <a:srgbClr val="FF6600"/>
                </a:solidFill>
                <a:cs typeface="Calibri"/>
              </a:rPr>
              <a:t>Interventions</a:t>
            </a:r>
            <a:r>
              <a:rPr lang="nl-NL" sz="2400" dirty="0" smtClean="0">
                <a:solidFill>
                  <a:srgbClr val="FF6600"/>
                </a:solidFill>
                <a:cs typeface="Calibri"/>
              </a:rPr>
              <a:t> </a:t>
            </a:r>
            <a:r>
              <a:rPr lang="nl-NL" sz="2400" dirty="0" err="1" smtClean="0">
                <a:solidFill>
                  <a:srgbClr val="FF6600"/>
                </a:solidFill>
                <a:cs typeface="Calibri"/>
              </a:rPr>
              <a:t>esthétiques</a:t>
            </a:r>
            <a:endParaRPr lang="nl-NL" sz="2400" dirty="0" smtClean="0">
              <a:solidFill>
                <a:srgbClr val="FF6600"/>
              </a:solidFill>
              <a:cs typeface="Calibri"/>
            </a:endParaRPr>
          </a:p>
          <a:p>
            <a:pPr marL="342900" indent="-342900" algn="l" fontAlgn="auto">
              <a:spcAft>
                <a:spcPts val="0"/>
              </a:spcAft>
              <a:buFont typeface="Arial"/>
              <a:buChar char="•"/>
              <a:defRPr/>
            </a:pPr>
            <a:r>
              <a:rPr lang="nl-NL" sz="2400" dirty="0" err="1" smtClean="0">
                <a:solidFill>
                  <a:srgbClr val="FF6600"/>
                </a:solidFill>
                <a:cs typeface="Calibri"/>
              </a:rPr>
              <a:t>Patients</a:t>
            </a:r>
            <a:r>
              <a:rPr lang="nl-NL" sz="2400" dirty="0" smtClean="0">
                <a:solidFill>
                  <a:srgbClr val="FF6600"/>
                </a:solidFill>
                <a:cs typeface="Calibri"/>
              </a:rPr>
              <a:t> </a:t>
            </a:r>
            <a:r>
              <a:rPr lang="nl-NL" sz="2400" dirty="0" err="1" smtClean="0">
                <a:solidFill>
                  <a:srgbClr val="FF6600"/>
                </a:solidFill>
                <a:cs typeface="Calibri"/>
              </a:rPr>
              <a:t>payant</a:t>
            </a:r>
            <a:r>
              <a:rPr lang="nl-NL" sz="2400" dirty="0" smtClean="0">
                <a:solidFill>
                  <a:srgbClr val="FF6600"/>
                </a:solidFill>
                <a:cs typeface="Calibri"/>
              </a:rPr>
              <a:t> complet</a:t>
            </a:r>
          </a:p>
          <a:p>
            <a:pPr marL="342900" indent="-342900" algn="l" fontAlgn="auto">
              <a:spcAft>
                <a:spcPts val="0"/>
              </a:spcAft>
              <a:buFont typeface="Arial"/>
              <a:buChar char="•"/>
              <a:defRPr/>
            </a:pPr>
            <a:r>
              <a:rPr lang="nl-NL" sz="2400" dirty="0" smtClean="0">
                <a:solidFill>
                  <a:srgbClr val="FF6600"/>
                </a:solidFill>
                <a:cs typeface="Calibri"/>
              </a:rPr>
              <a:t>PMA hors </a:t>
            </a:r>
            <a:r>
              <a:rPr lang="nl-NL" sz="2400" dirty="0" err="1" smtClean="0">
                <a:solidFill>
                  <a:srgbClr val="FF6600"/>
                </a:solidFill>
                <a:cs typeface="Calibri"/>
              </a:rPr>
              <a:t>critères</a:t>
            </a:r>
            <a:r>
              <a:rPr lang="nl-NL" sz="2400" dirty="0" smtClean="0">
                <a:solidFill>
                  <a:srgbClr val="FF6600"/>
                </a:solidFill>
                <a:cs typeface="Calibri"/>
              </a:rPr>
              <a:t> </a:t>
            </a:r>
            <a:r>
              <a:rPr lang="nl-NL" sz="2400" dirty="0" err="1" smtClean="0">
                <a:solidFill>
                  <a:srgbClr val="FF6600"/>
                </a:solidFill>
                <a:cs typeface="Calibri"/>
              </a:rPr>
              <a:t>ou</a:t>
            </a:r>
            <a:r>
              <a:rPr lang="nl-NL" sz="2400" dirty="0" smtClean="0">
                <a:solidFill>
                  <a:srgbClr val="FF6600"/>
                </a:solidFill>
                <a:cs typeface="Calibri"/>
              </a:rPr>
              <a:t> </a:t>
            </a:r>
            <a:r>
              <a:rPr lang="nl-NL" sz="2400" dirty="0" err="1" smtClean="0">
                <a:solidFill>
                  <a:srgbClr val="FF6600"/>
                </a:solidFill>
                <a:cs typeface="Calibri"/>
              </a:rPr>
              <a:t>patiente</a:t>
            </a:r>
            <a:r>
              <a:rPr lang="nl-NL" sz="2400" dirty="0" smtClean="0">
                <a:solidFill>
                  <a:srgbClr val="FF6600"/>
                </a:solidFill>
                <a:cs typeface="Calibri"/>
              </a:rPr>
              <a:t> </a:t>
            </a:r>
            <a:r>
              <a:rPr lang="nl-NL" sz="2400" dirty="0" err="1" smtClean="0">
                <a:solidFill>
                  <a:srgbClr val="FF6600"/>
                </a:solidFill>
                <a:cs typeface="Calibri"/>
              </a:rPr>
              <a:t>sans</a:t>
            </a:r>
            <a:r>
              <a:rPr lang="nl-NL" sz="2400" dirty="0" smtClean="0">
                <a:solidFill>
                  <a:srgbClr val="FF6600"/>
                </a:solidFill>
                <a:cs typeface="Calibri"/>
              </a:rPr>
              <a:t> </a:t>
            </a:r>
            <a:r>
              <a:rPr lang="nl-NL" sz="2400" dirty="0" err="1" smtClean="0">
                <a:solidFill>
                  <a:srgbClr val="FF6600"/>
                </a:solidFill>
                <a:cs typeface="Calibri"/>
              </a:rPr>
              <a:t>mut</a:t>
            </a:r>
            <a:endParaRPr lang="nl-NL" sz="2400" dirty="0" smtClean="0">
              <a:solidFill>
                <a:srgbClr val="FF6600"/>
              </a:solidFill>
              <a:cs typeface="Calibri"/>
            </a:endParaRPr>
          </a:p>
          <a:p>
            <a:pPr marL="342900" indent="-342900" algn="l" fontAlgn="auto">
              <a:spcAft>
                <a:spcPts val="0"/>
              </a:spcAft>
              <a:buFont typeface="Arial"/>
              <a:buChar char="•"/>
              <a:defRPr/>
            </a:pPr>
            <a:r>
              <a:rPr lang="nl-NL" sz="2400" dirty="0" err="1" smtClean="0">
                <a:solidFill>
                  <a:srgbClr val="FF6600"/>
                </a:solidFill>
                <a:cs typeface="Calibri"/>
              </a:rPr>
              <a:t>Chambre</a:t>
            </a:r>
            <a:r>
              <a:rPr lang="nl-NL" sz="2400" dirty="0" smtClean="0">
                <a:solidFill>
                  <a:srgbClr val="FF6600"/>
                </a:solidFill>
                <a:cs typeface="Calibri"/>
              </a:rPr>
              <a:t> </a:t>
            </a:r>
            <a:r>
              <a:rPr lang="nl-NL" sz="2400" dirty="0" err="1" smtClean="0">
                <a:solidFill>
                  <a:srgbClr val="FF6600"/>
                </a:solidFill>
                <a:cs typeface="Calibri"/>
              </a:rPr>
              <a:t>individuelle</a:t>
            </a:r>
            <a:r>
              <a:rPr lang="nl-NL" sz="2400" dirty="0" smtClean="0">
                <a:solidFill>
                  <a:srgbClr val="FF6600"/>
                </a:solidFill>
                <a:cs typeface="Calibri"/>
              </a:rPr>
              <a:t> </a:t>
            </a:r>
            <a:r>
              <a:rPr lang="nl-NL" sz="2400" dirty="0" err="1" smtClean="0">
                <a:solidFill>
                  <a:srgbClr val="FF6600"/>
                </a:solidFill>
                <a:cs typeface="Calibri"/>
              </a:rPr>
              <a:t>sans</a:t>
            </a:r>
            <a:r>
              <a:rPr lang="nl-NL" sz="2400" dirty="0" smtClean="0">
                <a:solidFill>
                  <a:srgbClr val="FF6600"/>
                </a:solidFill>
                <a:cs typeface="Calibri"/>
              </a:rPr>
              <a:t> </a:t>
            </a:r>
            <a:r>
              <a:rPr lang="nl-NL" sz="2400" dirty="0" err="1" smtClean="0">
                <a:solidFill>
                  <a:srgbClr val="FF6600"/>
                </a:solidFill>
                <a:cs typeface="Calibri"/>
              </a:rPr>
              <a:t>assurance</a:t>
            </a:r>
            <a:endParaRPr lang="nl-NL" sz="2400" dirty="0" smtClean="0">
              <a:solidFill>
                <a:srgbClr val="FF6600"/>
              </a:solidFill>
              <a:cs typeface="Calibri"/>
            </a:endParaRPr>
          </a:p>
          <a:p>
            <a:pPr marL="342900" indent="-342900" algn="l" fontAlgn="auto">
              <a:spcAft>
                <a:spcPts val="0"/>
              </a:spcAft>
              <a:buFont typeface="Arial"/>
              <a:buChar char="•"/>
              <a:defRPr/>
            </a:pPr>
            <a:r>
              <a:rPr lang="nl-NL" sz="2400" dirty="0" err="1" smtClean="0">
                <a:solidFill>
                  <a:srgbClr val="FF6600"/>
                </a:solidFill>
                <a:cs typeface="Calibri"/>
              </a:rPr>
              <a:t>Prothèses</a:t>
            </a:r>
            <a:r>
              <a:rPr lang="nl-NL" sz="2400" dirty="0" smtClean="0">
                <a:solidFill>
                  <a:srgbClr val="FF6600"/>
                </a:solidFill>
                <a:cs typeface="Calibri"/>
              </a:rPr>
              <a:t> non </a:t>
            </a:r>
            <a:r>
              <a:rPr lang="nl-NL" sz="2400" dirty="0" err="1" smtClean="0">
                <a:solidFill>
                  <a:srgbClr val="FF6600"/>
                </a:solidFill>
                <a:cs typeface="Calibri"/>
              </a:rPr>
              <a:t>remboursées</a:t>
            </a:r>
            <a:r>
              <a:rPr lang="nl-NL" sz="2400" dirty="0" smtClean="0">
                <a:solidFill>
                  <a:srgbClr val="FF6600"/>
                </a:solidFill>
                <a:cs typeface="Calibri"/>
              </a:rPr>
              <a:t> – </a:t>
            </a:r>
            <a:r>
              <a:rPr lang="nl-NL" sz="2400" dirty="0" err="1" smtClean="0">
                <a:solidFill>
                  <a:srgbClr val="FF6600"/>
                </a:solidFill>
                <a:cs typeface="Calibri"/>
              </a:rPr>
              <a:t>traitement</a:t>
            </a:r>
            <a:r>
              <a:rPr lang="nl-NL" sz="2400" dirty="0" smtClean="0">
                <a:solidFill>
                  <a:srgbClr val="FF6600"/>
                </a:solidFill>
                <a:cs typeface="Calibri"/>
              </a:rPr>
              <a:t> </a:t>
            </a:r>
            <a:r>
              <a:rPr lang="nl-NL" sz="2400" dirty="0" err="1" smtClean="0">
                <a:solidFill>
                  <a:srgbClr val="FF6600"/>
                </a:solidFill>
                <a:cs typeface="Calibri"/>
              </a:rPr>
              <a:t>orthodontique</a:t>
            </a:r>
            <a:r>
              <a:rPr lang="nl-NL" sz="2400" dirty="0" smtClean="0">
                <a:solidFill>
                  <a:srgbClr val="FF6600"/>
                </a:solidFill>
                <a:cs typeface="Calibri"/>
              </a:rPr>
              <a:t> (</a:t>
            </a:r>
            <a:r>
              <a:rPr lang="nl-NL" sz="2400" dirty="0" err="1" smtClean="0">
                <a:solidFill>
                  <a:srgbClr val="FF6600"/>
                </a:solidFill>
                <a:cs typeface="Calibri"/>
              </a:rPr>
              <a:t>devis</a:t>
            </a:r>
            <a:r>
              <a:rPr lang="nl-NL" sz="2400" dirty="0" smtClean="0">
                <a:solidFill>
                  <a:srgbClr val="FF6600"/>
                </a:solidFill>
                <a:cs typeface="Calibri"/>
              </a:rPr>
              <a:t>)</a:t>
            </a:r>
            <a:endParaRPr lang="nl-NL" sz="2400" dirty="0">
              <a:solidFill>
                <a:srgbClr val="FF6600"/>
              </a:solidFill>
              <a:cs typeface="Calibri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5930020" y="6403943"/>
            <a:ext cx="2444435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BE" sz="1600" dirty="0" smtClean="0">
                <a:solidFill>
                  <a:schemeClr val="bg1">
                    <a:lumMod val="65000"/>
                  </a:schemeClr>
                </a:solidFill>
              </a:rPr>
              <a:t>Nom de la présentation</a:t>
            </a:r>
            <a:endParaRPr lang="fr-BE"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930019" y="6447423"/>
            <a:ext cx="2444435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BE" sz="1600" dirty="0">
                <a:solidFill>
                  <a:schemeClr val="bg1">
                    <a:lumMod val="65000"/>
                  </a:schemeClr>
                </a:solidFill>
              </a:rPr>
              <a:t>Recouvrement de créances</a:t>
            </a:r>
          </a:p>
        </p:txBody>
      </p:sp>
    </p:spTree>
    <p:extLst>
      <p:ext uri="{BB962C8B-B14F-4D97-AF65-F5344CB8AC3E}">
        <p14:creationId xmlns="" xmlns:p14="http://schemas.microsoft.com/office/powerpoint/2010/main" val="279110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 idx="4294967295"/>
          </p:nvPr>
        </p:nvSpPr>
        <p:spPr>
          <a:xfrm>
            <a:off x="876300" y="723900"/>
            <a:ext cx="8534400" cy="1244600"/>
          </a:xfrm>
        </p:spPr>
        <p:txBody>
          <a:bodyPr wrap="none" lIns="0" tIns="0" rIns="0" bIns="0" rtlCol="0">
            <a:normAutofit/>
          </a:bodyPr>
          <a:lstStyle/>
          <a:p>
            <a:pPr indent="88900" algn="l" fontAlgn="auto">
              <a:spcAft>
                <a:spcPts val="0"/>
              </a:spcAft>
              <a:defRPr/>
            </a:pPr>
            <a:r>
              <a:rPr lang="nl-NL" sz="3600" b="1" cap="all" dirty="0" smtClean="0">
                <a:solidFill>
                  <a:srgbClr val="FF6600"/>
                </a:solidFill>
                <a:ea typeface="+mj-ea"/>
                <a:cs typeface="+mj-cs"/>
              </a:rPr>
              <a:t> </a:t>
            </a:r>
            <a:r>
              <a:rPr lang="nl-NL" sz="3600" b="1" cap="all" dirty="0" err="1" smtClean="0">
                <a:solidFill>
                  <a:srgbClr val="FF6600"/>
                </a:solidFill>
                <a:ea typeface="+mj-ea"/>
                <a:cs typeface="+mj-cs"/>
              </a:rPr>
              <a:t>Factures</a:t>
            </a:r>
            <a:r>
              <a:rPr lang="nl-NL" sz="3600" b="1" cap="all" dirty="0" smtClean="0">
                <a:solidFill>
                  <a:srgbClr val="FF6600"/>
                </a:solidFill>
                <a:ea typeface="+mj-ea"/>
                <a:cs typeface="+mj-cs"/>
              </a:rPr>
              <a:t> :dans </a:t>
            </a:r>
            <a:r>
              <a:rPr lang="nl-NL" sz="3600" b="1" cap="all" dirty="0" err="1" smtClean="0">
                <a:solidFill>
                  <a:srgbClr val="FF6600"/>
                </a:solidFill>
                <a:ea typeface="+mj-ea"/>
                <a:cs typeface="+mj-cs"/>
              </a:rPr>
              <a:t>quels</a:t>
            </a:r>
            <a:r>
              <a:rPr lang="nl-NL" sz="3600" b="1" cap="all" dirty="0" smtClean="0">
                <a:solidFill>
                  <a:srgbClr val="FF6600"/>
                </a:solidFill>
                <a:ea typeface="+mj-ea"/>
                <a:cs typeface="+mj-cs"/>
              </a:rPr>
              <a:t> </a:t>
            </a:r>
            <a:r>
              <a:rPr lang="nl-NL" sz="3600" b="1" cap="all" dirty="0" err="1" smtClean="0">
                <a:solidFill>
                  <a:srgbClr val="FF6600"/>
                </a:solidFill>
                <a:ea typeface="+mj-ea"/>
                <a:cs typeface="+mj-cs"/>
              </a:rPr>
              <a:t>délais</a:t>
            </a:r>
            <a:r>
              <a:rPr lang="nl-NL" sz="3600" b="1" cap="all" dirty="0" smtClean="0">
                <a:solidFill>
                  <a:srgbClr val="FF6600"/>
                </a:solidFill>
                <a:ea typeface="+mj-ea"/>
                <a:cs typeface="+mj-cs"/>
              </a:rPr>
              <a:t> ? </a:t>
            </a:r>
            <a:r>
              <a:rPr lang="nl-NL" sz="3600" b="1" cap="all" dirty="0" err="1" smtClean="0">
                <a:solidFill>
                  <a:srgbClr val="FF6600"/>
                </a:solidFill>
                <a:ea typeface="+mj-ea"/>
                <a:cs typeface="+mj-cs"/>
              </a:rPr>
              <a:t>Voie</a:t>
            </a:r>
            <a:r>
              <a:rPr lang="nl-NL" sz="3600" b="1" cap="all" dirty="0" smtClean="0">
                <a:solidFill>
                  <a:srgbClr val="FF6600"/>
                </a:solidFill>
                <a:ea typeface="+mj-ea"/>
                <a:cs typeface="+mj-cs"/>
              </a:rPr>
              <a:t> ? </a:t>
            </a:r>
            <a:endParaRPr lang="nl-NL" sz="3600" b="1" cap="all" dirty="0">
              <a:solidFill>
                <a:srgbClr val="FF6600"/>
              </a:solidFill>
              <a:ea typeface="+mj-ea"/>
              <a:cs typeface="+mj-cs"/>
            </a:endParaRPr>
          </a:p>
        </p:txBody>
      </p:sp>
      <p:sp>
        <p:nvSpPr>
          <p:cNvPr id="8194" name="Titel 5"/>
          <p:cNvSpPr txBox="1">
            <a:spLocks/>
          </p:cNvSpPr>
          <p:nvPr/>
        </p:nvSpPr>
        <p:spPr bwMode="auto">
          <a:xfrm>
            <a:off x="876300" y="2438400"/>
            <a:ext cx="7848600" cy="340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norm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endParaRPr lang="fr-FR" altLang="fr-FR">
              <a:solidFill>
                <a:srgbClr val="FF6600"/>
              </a:solidFill>
            </a:endParaRPr>
          </a:p>
        </p:txBody>
      </p:sp>
      <p:sp>
        <p:nvSpPr>
          <p:cNvPr id="8195" name="Tekstvak 1"/>
          <p:cNvSpPr txBox="1">
            <a:spLocks noChangeArrowheads="1"/>
          </p:cNvSpPr>
          <p:nvPr/>
        </p:nvSpPr>
        <p:spPr bwMode="auto">
          <a:xfrm>
            <a:off x="1181100" y="26035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fr-FR" altLang="fr-FR" sz="1800"/>
          </a:p>
        </p:txBody>
      </p:sp>
      <p:sp>
        <p:nvSpPr>
          <p:cNvPr id="7" name="Titel 5"/>
          <p:cNvSpPr txBox="1">
            <a:spLocks/>
          </p:cNvSpPr>
          <p:nvPr/>
        </p:nvSpPr>
        <p:spPr>
          <a:xfrm>
            <a:off x="876300" y="1968500"/>
            <a:ext cx="8534400" cy="3403600"/>
          </a:xfrm>
          <a:prstGeom prst="rect">
            <a:avLst/>
          </a:prstGeom>
        </p:spPr>
        <p:txBody>
          <a:bodyPr wrap="square" lIns="0" tIns="0" rIns="0" bIns="0">
            <a:normAutofit fontScale="925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BE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Facturation mensuelle : facture envoyée par la poste dans un délai de 6 à 8 semaines après la prestation </a:t>
            </a:r>
          </a:p>
          <a:p>
            <a:pPr marL="457200" indent="-457200"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BE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application systématique du tiers payant (y compris pour l’</a:t>
            </a:r>
            <a:r>
              <a:rPr lang="fr-BE" sz="3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ambu</a:t>
            </a:r>
            <a:r>
              <a:rPr lang="fr-BE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) – facture complémentaire possible (matériel, médicament) </a:t>
            </a:r>
          </a:p>
          <a:p>
            <a:pPr marL="457200" indent="-457200"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BE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Lecture obligatoire de la CI</a:t>
            </a:r>
            <a:endParaRPr lang="fr-BE" sz="32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457200" indent="-457200"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BE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Possibilité d’opter pour l’envoi par mail via POM</a:t>
            </a:r>
            <a:endParaRPr lang="fr-BE" sz="3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 algn="l" fontAlgn="auto">
              <a:spcAft>
                <a:spcPts val="0"/>
              </a:spcAft>
              <a:buFont typeface="Arial"/>
              <a:buChar char="•"/>
              <a:defRPr/>
            </a:pPr>
            <a:endParaRPr lang="nl-NL" sz="2400" dirty="0">
              <a:solidFill>
                <a:srgbClr val="FF6600"/>
              </a:solidFill>
              <a:cs typeface="Calibri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5930020" y="6403943"/>
            <a:ext cx="2444435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BE" sz="1600" dirty="0" smtClean="0">
                <a:solidFill>
                  <a:schemeClr val="bg1">
                    <a:lumMod val="65000"/>
                  </a:schemeClr>
                </a:solidFill>
              </a:rPr>
              <a:t>Nom de la présentation</a:t>
            </a:r>
            <a:endParaRPr lang="fr-BE"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930020" y="6447423"/>
            <a:ext cx="2444435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BE" sz="1600" dirty="0">
                <a:solidFill>
                  <a:schemeClr val="bg1">
                    <a:lumMod val="65000"/>
                  </a:schemeClr>
                </a:solidFill>
              </a:rPr>
              <a:t>Recouvrement de créances</a:t>
            </a:r>
          </a:p>
        </p:txBody>
      </p:sp>
    </p:spTree>
    <p:extLst>
      <p:ext uri="{BB962C8B-B14F-4D97-AF65-F5344CB8AC3E}">
        <p14:creationId xmlns="" xmlns:p14="http://schemas.microsoft.com/office/powerpoint/2010/main" val="2215561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 idx="4294967295"/>
          </p:nvPr>
        </p:nvSpPr>
        <p:spPr>
          <a:xfrm>
            <a:off x="876300" y="723900"/>
            <a:ext cx="8534400" cy="1244600"/>
          </a:xfrm>
        </p:spPr>
        <p:txBody>
          <a:bodyPr wrap="none" lIns="0" tIns="0" rIns="0" bIns="0" rtlCol="0">
            <a:normAutofit/>
          </a:bodyPr>
          <a:lstStyle/>
          <a:p>
            <a:pPr indent="88900" algn="l" fontAlgn="auto">
              <a:spcAft>
                <a:spcPts val="0"/>
              </a:spcAft>
              <a:defRPr/>
            </a:pPr>
            <a:r>
              <a:rPr lang="nl-NL" sz="3600" b="1" cap="all" dirty="0" smtClean="0">
                <a:solidFill>
                  <a:srgbClr val="FF6600"/>
                </a:solidFill>
                <a:ea typeface="+mj-ea"/>
                <a:cs typeface="+mj-cs"/>
              </a:rPr>
              <a:t>Rappels</a:t>
            </a:r>
            <a:endParaRPr lang="nl-NL" sz="3600" b="1" cap="all" dirty="0">
              <a:solidFill>
                <a:srgbClr val="FF6600"/>
              </a:solidFill>
              <a:ea typeface="+mj-ea"/>
              <a:cs typeface="+mj-cs"/>
            </a:endParaRPr>
          </a:p>
        </p:txBody>
      </p:sp>
      <p:sp>
        <p:nvSpPr>
          <p:cNvPr id="8194" name="Titel 5"/>
          <p:cNvSpPr txBox="1">
            <a:spLocks/>
          </p:cNvSpPr>
          <p:nvPr/>
        </p:nvSpPr>
        <p:spPr bwMode="auto">
          <a:xfrm>
            <a:off x="876300" y="2438400"/>
            <a:ext cx="7848600" cy="340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norm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endParaRPr lang="fr-FR" altLang="fr-FR">
              <a:solidFill>
                <a:srgbClr val="FF6600"/>
              </a:solidFill>
            </a:endParaRPr>
          </a:p>
        </p:txBody>
      </p:sp>
      <p:sp>
        <p:nvSpPr>
          <p:cNvPr id="8195" name="Tekstvak 1"/>
          <p:cNvSpPr txBox="1">
            <a:spLocks noChangeArrowheads="1"/>
          </p:cNvSpPr>
          <p:nvPr/>
        </p:nvSpPr>
        <p:spPr bwMode="auto">
          <a:xfrm>
            <a:off x="1181100" y="26035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fr-FR" altLang="fr-FR" sz="1800"/>
          </a:p>
        </p:txBody>
      </p:sp>
      <p:sp>
        <p:nvSpPr>
          <p:cNvPr id="7" name="Titel 5"/>
          <p:cNvSpPr txBox="1">
            <a:spLocks/>
          </p:cNvSpPr>
          <p:nvPr/>
        </p:nvSpPr>
        <p:spPr>
          <a:xfrm>
            <a:off x="876300" y="1968500"/>
            <a:ext cx="7848600" cy="34036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  <a:defRPr/>
            </a:pPr>
            <a:r>
              <a:rPr lang="nl-NL" sz="2400" dirty="0" smtClean="0">
                <a:solidFill>
                  <a:srgbClr val="FF6600"/>
                </a:solidFill>
                <a:cs typeface="Calibri"/>
              </a:rPr>
              <a:t> 45 jours </a:t>
            </a:r>
            <a:r>
              <a:rPr lang="nl-NL" sz="2400" dirty="0" err="1" smtClean="0">
                <a:solidFill>
                  <a:srgbClr val="FF6600"/>
                </a:solidFill>
                <a:cs typeface="Calibri"/>
              </a:rPr>
              <a:t>après</a:t>
            </a:r>
            <a:r>
              <a:rPr lang="nl-NL" sz="2400" dirty="0" smtClean="0">
                <a:solidFill>
                  <a:srgbClr val="FF6600"/>
                </a:solidFill>
                <a:cs typeface="Calibri"/>
              </a:rPr>
              <a:t> </a:t>
            </a:r>
            <a:r>
              <a:rPr lang="nl-NL" sz="2400" dirty="0" err="1" smtClean="0">
                <a:solidFill>
                  <a:srgbClr val="FF6600"/>
                </a:solidFill>
                <a:cs typeface="Calibri"/>
              </a:rPr>
              <a:t>l’envoi</a:t>
            </a:r>
            <a:r>
              <a:rPr lang="nl-NL" sz="2400" dirty="0" smtClean="0">
                <a:solidFill>
                  <a:srgbClr val="FF6600"/>
                </a:solidFill>
                <a:cs typeface="Calibri"/>
              </a:rPr>
              <a:t> de la </a:t>
            </a:r>
            <a:r>
              <a:rPr lang="nl-NL" sz="2400" dirty="0" err="1" smtClean="0">
                <a:solidFill>
                  <a:srgbClr val="FF6600"/>
                </a:solidFill>
                <a:cs typeface="Calibri"/>
              </a:rPr>
              <a:t>facture</a:t>
            </a:r>
            <a:endParaRPr lang="nl-NL" sz="2400" dirty="0" smtClean="0">
              <a:solidFill>
                <a:srgbClr val="FF6600"/>
              </a:solidFill>
              <a:cs typeface="Calibri"/>
            </a:endParaRPr>
          </a:p>
          <a:p>
            <a:pPr algn="l" fontAlgn="auto">
              <a:spcAft>
                <a:spcPts val="0"/>
              </a:spcAft>
              <a:defRPr/>
            </a:pPr>
            <a:endParaRPr lang="nl-NL" sz="2400" dirty="0" smtClean="0">
              <a:solidFill>
                <a:srgbClr val="FF6600"/>
              </a:solidFill>
              <a:cs typeface="Calibri"/>
            </a:endParaRPr>
          </a:p>
          <a:p>
            <a:pPr algn="l" fontAlgn="auto">
              <a:spcAft>
                <a:spcPts val="0"/>
              </a:spcAft>
              <a:defRPr/>
            </a:pPr>
            <a:r>
              <a:rPr lang="nl-NL" sz="2400" dirty="0" smtClean="0">
                <a:solidFill>
                  <a:srgbClr val="FF6600"/>
                </a:solidFill>
                <a:cs typeface="Calibri"/>
              </a:rPr>
              <a:t>1 </a:t>
            </a:r>
            <a:r>
              <a:rPr lang="nl-NL" sz="2400" dirty="0" err="1" smtClean="0">
                <a:solidFill>
                  <a:srgbClr val="FF6600"/>
                </a:solidFill>
                <a:cs typeface="Calibri"/>
              </a:rPr>
              <a:t>seul</a:t>
            </a:r>
            <a:r>
              <a:rPr lang="nl-NL" sz="2400" dirty="0" smtClean="0">
                <a:solidFill>
                  <a:srgbClr val="FF6600"/>
                </a:solidFill>
                <a:cs typeface="Calibri"/>
              </a:rPr>
              <a:t> rappel</a:t>
            </a:r>
          </a:p>
          <a:p>
            <a:pPr algn="l" fontAlgn="auto">
              <a:spcAft>
                <a:spcPts val="0"/>
              </a:spcAft>
              <a:defRPr/>
            </a:pPr>
            <a:endParaRPr lang="nl-NL" sz="2400" dirty="0" smtClean="0">
              <a:solidFill>
                <a:srgbClr val="FF6600"/>
              </a:solidFill>
              <a:cs typeface="Calibri"/>
            </a:endParaRPr>
          </a:p>
          <a:p>
            <a:pPr algn="l" fontAlgn="auto">
              <a:spcAft>
                <a:spcPts val="0"/>
              </a:spcAft>
              <a:defRPr/>
            </a:pPr>
            <a:r>
              <a:rPr lang="nl-NL" sz="2400" dirty="0" err="1" smtClean="0">
                <a:solidFill>
                  <a:srgbClr val="FF6600"/>
                </a:solidFill>
                <a:cs typeface="Calibri"/>
              </a:rPr>
              <a:t>Frais</a:t>
            </a:r>
            <a:r>
              <a:rPr lang="nl-NL" sz="2400" dirty="0" smtClean="0">
                <a:solidFill>
                  <a:srgbClr val="FF6600"/>
                </a:solidFill>
                <a:cs typeface="Calibri"/>
              </a:rPr>
              <a:t> de 5€</a:t>
            </a:r>
          </a:p>
          <a:p>
            <a:pPr algn="l" fontAlgn="auto">
              <a:spcAft>
                <a:spcPts val="0"/>
              </a:spcAft>
              <a:defRPr/>
            </a:pPr>
            <a:endParaRPr lang="nl-NL" sz="2400" dirty="0" smtClean="0">
              <a:solidFill>
                <a:srgbClr val="FF6600"/>
              </a:solidFill>
              <a:cs typeface="Calibri"/>
            </a:endParaRPr>
          </a:p>
          <a:p>
            <a:pPr algn="l" fontAlgn="auto">
              <a:spcAft>
                <a:spcPts val="0"/>
              </a:spcAft>
              <a:defRPr/>
            </a:pPr>
            <a:r>
              <a:rPr lang="nl-NL" sz="2400" dirty="0" smtClean="0">
                <a:solidFill>
                  <a:srgbClr val="FF6600"/>
                </a:solidFill>
                <a:cs typeface="Calibri"/>
              </a:rPr>
              <a:t>15000 </a:t>
            </a:r>
            <a:r>
              <a:rPr lang="nl-NL" sz="2400" dirty="0" err="1" smtClean="0">
                <a:solidFill>
                  <a:srgbClr val="FF6600"/>
                </a:solidFill>
                <a:cs typeface="Calibri"/>
              </a:rPr>
              <a:t>factures</a:t>
            </a:r>
            <a:r>
              <a:rPr lang="nl-NL" sz="2400" dirty="0" smtClean="0">
                <a:solidFill>
                  <a:srgbClr val="FF6600"/>
                </a:solidFill>
                <a:cs typeface="Calibri"/>
              </a:rPr>
              <a:t> </a:t>
            </a:r>
            <a:r>
              <a:rPr lang="nl-NL" sz="2400" dirty="0" err="1" smtClean="0">
                <a:solidFill>
                  <a:srgbClr val="FF6600"/>
                </a:solidFill>
                <a:cs typeface="Calibri"/>
              </a:rPr>
              <a:t>mensuelles</a:t>
            </a:r>
            <a:r>
              <a:rPr lang="nl-NL" sz="2400" dirty="0" smtClean="0">
                <a:solidFill>
                  <a:srgbClr val="FF6600"/>
                </a:solidFill>
                <a:cs typeface="Calibri"/>
              </a:rPr>
              <a:t> – 5000 rappels </a:t>
            </a:r>
            <a:r>
              <a:rPr lang="nl-NL" sz="2400" dirty="0" err="1" smtClean="0">
                <a:solidFill>
                  <a:srgbClr val="FF6600"/>
                </a:solidFill>
                <a:cs typeface="Calibri"/>
              </a:rPr>
              <a:t>mensuels</a:t>
            </a:r>
            <a:endParaRPr lang="nl-NL" sz="2400" dirty="0">
              <a:solidFill>
                <a:srgbClr val="FF6600"/>
              </a:solidFill>
              <a:cs typeface="Calibri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5930020" y="6403943"/>
            <a:ext cx="2444435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BE" sz="1600" dirty="0" smtClean="0">
                <a:solidFill>
                  <a:schemeClr val="bg1">
                    <a:lumMod val="65000"/>
                  </a:schemeClr>
                </a:solidFill>
              </a:rPr>
              <a:t>Nom de la présentation</a:t>
            </a:r>
            <a:endParaRPr lang="fr-BE"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930020" y="6447423"/>
            <a:ext cx="2444435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BE" sz="1600" dirty="0">
                <a:solidFill>
                  <a:schemeClr val="bg1">
                    <a:lumMod val="65000"/>
                  </a:schemeClr>
                </a:solidFill>
              </a:rPr>
              <a:t>Recouvrement de créances</a:t>
            </a:r>
          </a:p>
        </p:txBody>
      </p:sp>
    </p:spTree>
    <p:extLst>
      <p:ext uri="{BB962C8B-B14F-4D97-AF65-F5344CB8AC3E}">
        <p14:creationId xmlns="" xmlns:p14="http://schemas.microsoft.com/office/powerpoint/2010/main" val="2842551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 idx="4294967295"/>
          </p:nvPr>
        </p:nvSpPr>
        <p:spPr>
          <a:xfrm>
            <a:off x="876300" y="723900"/>
            <a:ext cx="8534400" cy="1244600"/>
          </a:xfrm>
        </p:spPr>
        <p:txBody>
          <a:bodyPr wrap="none" lIns="0" tIns="0" rIns="0" bIns="0" rtlCol="0">
            <a:normAutofit/>
          </a:bodyPr>
          <a:lstStyle/>
          <a:p>
            <a:pPr indent="88900" algn="l" fontAlgn="auto">
              <a:spcAft>
                <a:spcPts val="0"/>
              </a:spcAft>
              <a:defRPr/>
            </a:pPr>
            <a:r>
              <a:rPr lang="fr-BE" sz="3600" b="1" cap="all" dirty="0">
                <a:solidFill>
                  <a:srgbClr val="FF6600"/>
                </a:solidFill>
                <a:ea typeface="+mj-ea"/>
                <a:cs typeface="+mj-cs"/>
              </a:rPr>
              <a:t>Factures patients : Recouvrement via </a:t>
            </a:r>
            <a:r>
              <a:rPr lang="fr-BE" sz="3600" b="1" cap="all" dirty="0" smtClean="0">
                <a:solidFill>
                  <a:srgbClr val="FF6600"/>
                </a:solidFill>
                <a:ea typeface="+mj-ea"/>
                <a:cs typeface="+mj-cs"/>
              </a:rPr>
              <a:t/>
            </a:r>
            <a:br>
              <a:rPr lang="fr-BE" sz="3600" b="1" cap="all" dirty="0" smtClean="0">
                <a:solidFill>
                  <a:srgbClr val="FF6600"/>
                </a:solidFill>
                <a:ea typeface="+mj-ea"/>
                <a:cs typeface="+mj-cs"/>
              </a:rPr>
            </a:br>
            <a:r>
              <a:rPr lang="fr-BE" sz="3600" b="1" cap="all" dirty="0">
                <a:solidFill>
                  <a:srgbClr val="FF6600"/>
                </a:solidFill>
                <a:ea typeface="+mj-ea"/>
                <a:cs typeface="+mj-cs"/>
              </a:rPr>
              <a:t>	</a:t>
            </a:r>
            <a:r>
              <a:rPr lang="fr-BE" sz="3600" b="1" cap="all" dirty="0" smtClean="0">
                <a:solidFill>
                  <a:srgbClr val="FF6600"/>
                </a:solidFill>
                <a:ea typeface="+mj-ea"/>
                <a:cs typeface="+mj-cs"/>
              </a:rPr>
              <a:t>					Huissier</a:t>
            </a:r>
            <a:endParaRPr lang="nl-NL" sz="3600" b="1" cap="all" dirty="0">
              <a:solidFill>
                <a:srgbClr val="FF6600"/>
              </a:solidFill>
              <a:ea typeface="+mj-ea"/>
              <a:cs typeface="+mj-cs"/>
            </a:endParaRPr>
          </a:p>
        </p:txBody>
      </p:sp>
      <p:sp>
        <p:nvSpPr>
          <p:cNvPr id="8194" name="Titel 5"/>
          <p:cNvSpPr txBox="1">
            <a:spLocks/>
          </p:cNvSpPr>
          <p:nvPr/>
        </p:nvSpPr>
        <p:spPr bwMode="auto">
          <a:xfrm>
            <a:off x="876300" y="2438400"/>
            <a:ext cx="7848600" cy="340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norm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endParaRPr lang="fr-FR" altLang="fr-FR">
              <a:solidFill>
                <a:srgbClr val="FF6600"/>
              </a:solidFill>
            </a:endParaRPr>
          </a:p>
        </p:txBody>
      </p:sp>
      <p:sp>
        <p:nvSpPr>
          <p:cNvPr id="8195" name="Tekstvak 1"/>
          <p:cNvSpPr txBox="1">
            <a:spLocks noChangeArrowheads="1"/>
          </p:cNvSpPr>
          <p:nvPr/>
        </p:nvSpPr>
        <p:spPr bwMode="auto">
          <a:xfrm>
            <a:off x="1181100" y="26035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fr-FR" altLang="fr-FR" sz="1800"/>
          </a:p>
        </p:txBody>
      </p:sp>
      <p:sp>
        <p:nvSpPr>
          <p:cNvPr id="7" name="Titel 5"/>
          <p:cNvSpPr txBox="1">
            <a:spLocks/>
          </p:cNvSpPr>
          <p:nvPr/>
        </p:nvSpPr>
        <p:spPr>
          <a:xfrm>
            <a:off x="876300" y="1968500"/>
            <a:ext cx="7848600" cy="3403600"/>
          </a:xfrm>
          <a:prstGeom prst="rect">
            <a:avLst/>
          </a:prstGeom>
        </p:spPr>
        <p:txBody>
          <a:bodyPr wrap="square" lIns="0" tIns="0" rIns="0" bIns="0">
            <a:normAutofit fontScale="925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 fontAlgn="auto">
              <a:spcAft>
                <a:spcPts val="0"/>
              </a:spcAft>
              <a:defRPr/>
            </a:pPr>
            <a:endParaRPr lang="fr-BE" sz="32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457200" indent="-457200"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BE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Etude </a:t>
            </a:r>
            <a:r>
              <a:rPr lang="fr-BE" sz="32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Cailliau</a:t>
            </a:r>
            <a:r>
              <a:rPr lang="fr-BE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Van Ham</a:t>
            </a:r>
          </a:p>
          <a:p>
            <a:pPr marL="457200" indent="-457200"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BE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Annuellement 3M €</a:t>
            </a:r>
          </a:p>
          <a:p>
            <a:pPr marL="457200" indent="-457200"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BE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Dossiers </a:t>
            </a:r>
            <a:r>
              <a:rPr lang="fr-BE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par patient pas </a:t>
            </a:r>
            <a:r>
              <a:rPr lang="fr-BE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 facture</a:t>
            </a:r>
          </a:p>
          <a:p>
            <a:pPr marL="457200" indent="-457200"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BE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Seuil de 100€ minimum</a:t>
            </a:r>
          </a:p>
          <a:p>
            <a:pPr marL="457200" indent="-457200"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BE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Programme interne pour la constitution des dossiers –critères d’exclusion liés à l’</a:t>
            </a:r>
            <a:r>
              <a:rPr lang="fr-BE" sz="32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inslovabilité</a:t>
            </a:r>
            <a:r>
              <a:rPr lang="fr-BE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présumée</a:t>
            </a:r>
          </a:p>
          <a:p>
            <a:pPr algn="l" fontAlgn="auto">
              <a:spcAft>
                <a:spcPts val="0"/>
              </a:spcAft>
              <a:defRPr/>
            </a:pPr>
            <a:endParaRPr lang="nl-NL" sz="2400" dirty="0">
              <a:solidFill>
                <a:srgbClr val="FF6600"/>
              </a:solidFill>
              <a:cs typeface="Calibri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5930020" y="6403943"/>
            <a:ext cx="2444435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BE" sz="1600" dirty="0" smtClean="0">
                <a:solidFill>
                  <a:schemeClr val="bg1">
                    <a:lumMod val="65000"/>
                  </a:schemeClr>
                </a:solidFill>
              </a:rPr>
              <a:t>Nom de la présentation</a:t>
            </a:r>
            <a:endParaRPr lang="fr-BE"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930019" y="6447423"/>
            <a:ext cx="2444435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BE" sz="1600" dirty="0">
                <a:solidFill>
                  <a:schemeClr val="bg1">
                    <a:lumMod val="65000"/>
                  </a:schemeClr>
                </a:solidFill>
              </a:rPr>
              <a:t>Recouvrement de créances</a:t>
            </a:r>
          </a:p>
        </p:txBody>
      </p:sp>
    </p:spTree>
    <p:extLst>
      <p:ext uri="{BB962C8B-B14F-4D97-AF65-F5344CB8AC3E}">
        <p14:creationId xmlns="" xmlns:p14="http://schemas.microsoft.com/office/powerpoint/2010/main" val="1880813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 idx="4294967295"/>
          </p:nvPr>
        </p:nvSpPr>
        <p:spPr>
          <a:xfrm>
            <a:off x="876300" y="723900"/>
            <a:ext cx="8534400" cy="1244600"/>
          </a:xfrm>
        </p:spPr>
        <p:txBody>
          <a:bodyPr wrap="none" lIns="0" tIns="0" rIns="0" bIns="0" rtlCol="0">
            <a:normAutofit/>
          </a:bodyPr>
          <a:lstStyle/>
          <a:p>
            <a:pPr indent="88900" algn="l" fontAlgn="auto">
              <a:spcAft>
                <a:spcPts val="0"/>
              </a:spcAft>
              <a:defRPr/>
            </a:pPr>
            <a:r>
              <a:rPr lang="fr-BE" sz="3600" b="1" cap="all" dirty="0" smtClean="0">
                <a:solidFill>
                  <a:srgbClr val="FF6600"/>
                </a:solidFill>
                <a:ea typeface="+mj-ea"/>
                <a:cs typeface="+mj-cs"/>
              </a:rPr>
              <a:t>Recouvrement </a:t>
            </a:r>
            <a:r>
              <a:rPr lang="fr-BE" sz="3600" b="1" cap="all" dirty="0">
                <a:solidFill>
                  <a:srgbClr val="FF6600"/>
                </a:solidFill>
                <a:ea typeface="+mj-ea"/>
                <a:cs typeface="+mj-cs"/>
              </a:rPr>
              <a:t>via </a:t>
            </a:r>
            <a:r>
              <a:rPr lang="fr-BE" sz="3600" b="1" cap="all" dirty="0" smtClean="0">
                <a:solidFill>
                  <a:srgbClr val="FF6600"/>
                </a:solidFill>
                <a:ea typeface="+mj-ea"/>
                <a:cs typeface="+mj-cs"/>
              </a:rPr>
              <a:t>Huissier</a:t>
            </a:r>
            <a:endParaRPr lang="nl-NL" sz="3600" b="1" cap="all" dirty="0">
              <a:solidFill>
                <a:srgbClr val="FF6600"/>
              </a:solidFill>
              <a:ea typeface="+mj-ea"/>
              <a:cs typeface="+mj-cs"/>
            </a:endParaRPr>
          </a:p>
        </p:txBody>
      </p:sp>
      <p:sp>
        <p:nvSpPr>
          <p:cNvPr id="8194" name="Titel 5"/>
          <p:cNvSpPr txBox="1">
            <a:spLocks/>
          </p:cNvSpPr>
          <p:nvPr/>
        </p:nvSpPr>
        <p:spPr bwMode="auto">
          <a:xfrm>
            <a:off x="876300" y="2438400"/>
            <a:ext cx="7848600" cy="340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norm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endParaRPr lang="fr-FR" altLang="fr-FR">
              <a:solidFill>
                <a:srgbClr val="FF6600"/>
              </a:solidFill>
            </a:endParaRPr>
          </a:p>
        </p:txBody>
      </p:sp>
      <p:sp>
        <p:nvSpPr>
          <p:cNvPr id="8195" name="Tekstvak 1"/>
          <p:cNvSpPr txBox="1">
            <a:spLocks noChangeArrowheads="1"/>
          </p:cNvSpPr>
          <p:nvPr/>
        </p:nvSpPr>
        <p:spPr bwMode="auto">
          <a:xfrm>
            <a:off x="1181100" y="26035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fr-FR" altLang="fr-FR" sz="1800"/>
          </a:p>
        </p:txBody>
      </p:sp>
      <p:sp>
        <p:nvSpPr>
          <p:cNvPr id="7" name="Titel 5"/>
          <p:cNvSpPr txBox="1">
            <a:spLocks/>
          </p:cNvSpPr>
          <p:nvPr/>
        </p:nvSpPr>
        <p:spPr>
          <a:xfrm>
            <a:off x="876300" y="1968500"/>
            <a:ext cx="7848600" cy="34036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BE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 phases : amiable – </a:t>
            </a:r>
            <a:r>
              <a:rPr lang="fr-BE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judiciaire</a:t>
            </a:r>
          </a:p>
          <a:p>
            <a:pPr marL="457200" indent="-457200"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fr-BE" sz="32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457200" indent="-457200"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BE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Etude </a:t>
            </a:r>
            <a:r>
              <a:rPr lang="fr-BE" sz="3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Cailliau</a:t>
            </a:r>
            <a:r>
              <a:rPr lang="fr-BE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– Van Ham</a:t>
            </a:r>
            <a:endParaRPr lang="fr-BE" sz="3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457200" indent="-457200"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BE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Avocate Carine </a:t>
            </a:r>
            <a:r>
              <a:rPr lang="fr-BE" sz="32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Hirsch</a:t>
            </a:r>
            <a:r>
              <a:rPr lang="fr-BE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fr-BE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aux </a:t>
            </a:r>
            <a:r>
              <a:rPr lang="fr-BE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audiences</a:t>
            </a:r>
          </a:p>
          <a:p>
            <a:pPr algn="l" fontAlgn="auto">
              <a:spcAft>
                <a:spcPts val="0"/>
              </a:spcAft>
              <a:defRPr/>
            </a:pPr>
            <a:endParaRPr lang="nl-NL" sz="2400" dirty="0">
              <a:solidFill>
                <a:srgbClr val="FF6600"/>
              </a:solidFill>
              <a:cs typeface="Calibri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5930020" y="6403943"/>
            <a:ext cx="2444435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BE" sz="1600" dirty="0" smtClean="0">
                <a:solidFill>
                  <a:schemeClr val="bg1">
                    <a:lumMod val="65000"/>
                  </a:schemeClr>
                </a:solidFill>
              </a:rPr>
              <a:t>Nom de la présentation</a:t>
            </a:r>
            <a:endParaRPr lang="fr-BE"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930019" y="6387066"/>
            <a:ext cx="2444435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BE" sz="1600" dirty="0">
                <a:solidFill>
                  <a:schemeClr val="bg1">
                    <a:lumMod val="65000"/>
                  </a:schemeClr>
                </a:solidFill>
              </a:rPr>
              <a:t>Recouvrement de créances</a:t>
            </a:r>
          </a:p>
        </p:txBody>
      </p:sp>
    </p:spTree>
    <p:extLst>
      <p:ext uri="{BB962C8B-B14F-4D97-AF65-F5344CB8AC3E}">
        <p14:creationId xmlns="" xmlns:p14="http://schemas.microsoft.com/office/powerpoint/2010/main" val="2460479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 idx="4294967295"/>
          </p:nvPr>
        </p:nvSpPr>
        <p:spPr>
          <a:xfrm>
            <a:off x="876300" y="723900"/>
            <a:ext cx="8534400" cy="1244600"/>
          </a:xfrm>
        </p:spPr>
        <p:txBody>
          <a:bodyPr wrap="none" lIns="0" tIns="0" rIns="0" bIns="0" rtlCol="0">
            <a:normAutofit/>
          </a:bodyPr>
          <a:lstStyle/>
          <a:p>
            <a:pPr indent="88900" algn="l" fontAlgn="auto">
              <a:spcAft>
                <a:spcPts val="0"/>
              </a:spcAft>
              <a:defRPr/>
            </a:pPr>
            <a:r>
              <a:rPr lang="fr-BE" sz="3600" b="1" cap="all" dirty="0" smtClean="0">
                <a:solidFill>
                  <a:srgbClr val="FF6600"/>
                </a:solidFill>
                <a:ea typeface="+mj-ea"/>
                <a:cs typeface="+mj-cs"/>
              </a:rPr>
              <a:t>Plan  de paiement possible ?</a:t>
            </a:r>
            <a:endParaRPr lang="nl-NL" sz="3600" b="1" cap="all" dirty="0">
              <a:solidFill>
                <a:srgbClr val="FF6600"/>
              </a:solidFill>
              <a:ea typeface="+mj-ea"/>
              <a:cs typeface="+mj-cs"/>
            </a:endParaRPr>
          </a:p>
        </p:txBody>
      </p:sp>
      <p:sp>
        <p:nvSpPr>
          <p:cNvPr id="8194" name="Titel 5"/>
          <p:cNvSpPr txBox="1">
            <a:spLocks/>
          </p:cNvSpPr>
          <p:nvPr/>
        </p:nvSpPr>
        <p:spPr bwMode="auto">
          <a:xfrm>
            <a:off x="876300" y="2438400"/>
            <a:ext cx="7848600" cy="340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norm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endParaRPr lang="fr-FR" altLang="fr-FR">
              <a:solidFill>
                <a:srgbClr val="FF6600"/>
              </a:solidFill>
            </a:endParaRPr>
          </a:p>
        </p:txBody>
      </p:sp>
      <p:sp>
        <p:nvSpPr>
          <p:cNvPr id="8195" name="Tekstvak 1"/>
          <p:cNvSpPr txBox="1">
            <a:spLocks noChangeArrowheads="1"/>
          </p:cNvSpPr>
          <p:nvPr/>
        </p:nvSpPr>
        <p:spPr bwMode="auto">
          <a:xfrm>
            <a:off x="1181100" y="26035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fr-FR" altLang="fr-FR" sz="1800"/>
          </a:p>
        </p:txBody>
      </p:sp>
      <p:sp>
        <p:nvSpPr>
          <p:cNvPr id="7" name="Titel 5"/>
          <p:cNvSpPr txBox="1">
            <a:spLocks/>
          </p:cNvSpPr>
          <p:nvPr/>
        </p:nvSpPr>
        <p:spPr>
          <a:xfrm>
            <a:off x="876300" y="1968500"/>
            <a:ext cx="7848600" cy="3403600"/>
          </a:xfrm>
          <a:prstGeom prst="rect">
            <a:avLst/>
          </a:prstGeom>
        </p:spPr>
        <p:txBody>
          <a:bodyPr wrap="square" lIns="0" tIns="0" rIns="0" bIns="0">
            <a:normAutofit fontScale="85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BE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Regroupement de toutes les factures ouvertes pour le patient</a:t>
            </a:r>
          </a:p>
          <a:p>
            <a:pPr marL="457200" indent="-457200"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BE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Si montant </a:t>
            </a:r>
            <a:r>
              <a:rPr lang="fr-BE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fr-BE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nférieur à 1000€ : 12 mois max -10€ de frais</a:t>
            </a:r>
          </a:p>
          <a:p>
            <a:pPr marL="457200" indent="-457200"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BE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Si montant supérieur à 1000€ : 24 mois max-20€ de frais </a:t>
            </a:r>
            <a:endParaRPr lang="fr-BE" sz="3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457200" indent="-457200"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BE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Pas de possibilité de plan par famille</a:t>
            </a:r>
          </a:p>
          <a:p>
            <a:pPr marL="457200" indent="-457200"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BE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Déchéance au bout de 2 échéances manquées – envoi chez le huissier</a:t>
            </a:r>
          </a:p>
          <a:p>
            <a:pPr marL="457200" indent="-457200"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BE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Obligation de signer une reconnaissance de dettes</a:t>
            </a:r>
            <a:endParaRPr lang="fr-BE" sz="3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l" fontAlgn="auto">
              <a:spcAft>
                <a:spcPts val="0"/>
              </a:spcAft>
              <a:defRPr/>
            </a:pPr>
            <a:endParaRPr lang="nl-NL" sz="2400" dirty="0">
              <a:solidFill>
                <a:srgbClr val="FF6600"/>
              </a:solidFill>
              <a:cs typeface="Calibri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5930020" y="6403943"/>
            <a:ext cx="2444435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BE" sz="1600" dirty="0" smtClean="0">
                <a:solidFill>
                  <a:schemeClr val="bg1">
                    <a:lumMod val="65000"/>
                  </a:schemeClr>
                </a:solidFill>
              </a:rPr>
              <a:t>Nom de la présentation</a:t>
            </a:r>
            <a:endParaRPr lang="fr-BE"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930019" y="6447423"/>
            <a:ext cx="2444435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BE" sz="1600" dirty="0">
                <a:solidFill>
                  <a:schemeClr val="bg1">
                    <a:lumMod val="65000"/>
                  </a:schemeClr>
                </a:solidFill>
              </a:rPr>
              <a:t>Recouvrement de créances</a:t>
            </a:r>
          </a:p>
        </p:txBody>
      </p:sp>
    </p:spTree>
    <p:extLst>
      <p:ext uri="{BB962C8B-B14F-4D97-AF65-F5344CB8AC3E}">
        <p14:creationId xmlns="" xmlns:p14="http://schemas.microsoft.com/office/powerpoint/2010/main" val="4245262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 idx="4294967295"/>
          </p:nvPr>
        </p:nvSpPr>
        <p:spPr>
          <a:xfrm>
            <a:off x="876300" y="723900"/>
            <a:ext cx="8534400" cy="1244600"/>
          </a:xfrm>
        </p:spPr>
        <p:txBody>
          <a:bodyPr wrap="none" lIns="0" tIns="0" rIns="0" bIns="0" rtlCol="0">
            <a:normAutofit/>
          </a:bodyPr>
          <a:lstStyle/>
          <a:p>
            <a:pPr indent="88900" algn="l" fontAlgn="auto">
              <a:spcAft>
                <a:spcPts val="0"/>
              </a:spcAft>
              <a:defRPr/>
            </a:pPr>
            <a:r>
              <a:rPr lang="nl-NL" sz="3600" b="1" cap="all" dirty="0" smtClean="0">
                <a:solidFill>
                  <a:srgbClr val="FF6600"/>
                </a:solidFill>
                <a:ea typeface="+mj-ea"/>
                <a:cs typeface="+mj-cs"/>
              </a:rPr>
              <a:t>Cas particulier : </a:t>
            </a:r>
            <a:r>
              <a:rPr lang="nl-NL" sz="3600" b="1" cap="all" dirty="0" err="1" smtClean="0">
                <a:solidFill>
                  <a:srgbClr val="FF6600"/>
                </a:solidFill>
                <a:ea typeface="+mj-ea"/>
                <a:cs typeface="+mj-cs"/>
              </a:rPr>
              <a:t>factures</a:t>
            </a:r>
            <a:r>
              <a:rPr lang="nl-NL" sz="3600" b="1" cap="all" dirty="0" smtClean="0">
                <a:solidFill>
                  <a:srgbClr val="FF6600"/>
                </a:solidFill>
                <a:ea typeface="+mj-ea"/>
                <a:cs typeface="+mj-cs"/>
              </a:rPr>
              <a:t> </a:t>
            </a:r>
            <a:r>
              <a:rPr lang="nl-NL" sz="3600" b="1" cap="all" dirty="0" err="1" smtClean="0">
                <a:solidFill>
                  <a:srgbClr val="FF6600"/>
                </a:solidFill>
                <a:ea typeface="+mj-ea"/>
                <a:cs typeface="+mj-cs"/>
              </a:rPr>
              <a:t>d’ambulance</a:t>
            </a:r>
            <a:endParaRPr lang="nl-NL" sz="3600" b="1" cap="all" dirty="0">
              <a:solidFill>
                <a:srgbClr val="FF6600"/>
              </a:solidFill>
              <a:ea typeface="+mj-ea"/>
              <a:cs typeface="+mj-cs"/>
            </a:endParaRPr>
          </a:p>
        </p:txBody>
      </p:sp>
      <p:sp>
        <p:nvSpPr>
          <p:cNvPr id="8194" name="Titel 5"/>
          <p:cNvSpPr txBox="1">
            <a:spLocks/>
          </p:cNvSpPr>
          <p:nvPr/>
        </p:nvSpPr>
        <p:spPr bwMode="auto">
          <a:xfrm>
            <a:off x="876300" y="2438400"/>
            <a:ext cx="7848600" cy="340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norm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endParaRPr lang="fr-FR" altLang="fr-FR">
              <a:solidFill>
                <a:srgbClr val="FF6600"/>
              </a:solidFill>
            </a:endParaRPr>
          </a:p>
        </p:txBody>
      </p:sp>
      <p:sp>
        <p:nvSpPr>
          <p:cNvPr id="8195" name="Tekstvak 1"/>
          <p:cNvSpPr txBox="1">
            <a:spLocks noChangeArrowheads="1"/>
          </p:cNvSpPr>
          <p:nvPr/>
        </p:nvSpPr>
        <p:spPr bwMode="auto">
          <a:xfrm>
            <a:off x="1181100" y="26035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fr-FR" altLang="fr-FR" sz="1800"/>
          </a:p>
        </p:txBody>
      </p:sp>
      <p:sp>
        <p:nvSpPr>
          <p:cNvPr id="7" name="Titel 5"/>
          <p:cNvSpPr txBox="1">
            <a:spLocks/>
          </p:cNvSpPr>
          <p:nvPr/>
        </p:nvSpPr>
        <p:spPr>
          <a:xfrm>
            <a:off x="876300" y="1968500"/>
            <a:ext cx="7848600" cy="3403600"/>
          </a:xfrm>
          <a:prstGeom prst="rect">
            <a:avLst/>
          </a:prstGeom>
        </p:spPr>
        <p:txBody>
          <a:bodyPr wrap="square" lIns="0" tIns="0" rIns="0" bIns="0">
            <a:normAutofit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BE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 charge de l’hôpital quand transfert vers un autre hôpital pour un examen et retour dans la même journée/ transfert inter sites d’un même hôpital</a:t>
            </a:r>
          </a:p>
          <a:p>
            <a:pPr marL="457200" indent="-457200"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fr-BE" sz="32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457200" indent="-457200"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BE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 charge patient quand transfert dans un autre hôpital même pour manque de place</a:t>
            </a:r>
            <a:endParaRPr lang="fr-BE" sz="3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457200" indent="-457200"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fr-BE" sz="3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l" fontAlgn="auto">
              <a:spcAft>
                <a:spcPts val="0"/>
              </a:spcAft>
              <a:defRPr/>
            </a:pPr>
            <a:endParaRPr lang="nl-NL" sz="2400" dirty="0">
              <a:solidFill>
                <a:srgbClr val="FF6600"/>
              </a:solidFill>
              <a:cs typeface="Calibri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5930020" y="6403943"/>
            <a:ext cx="2444435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BE" sz="1600" dirty="0" smtClean="0">
                <a:solidFill>
                  <a:schemeClr val="bg1">
                    <a:lumMod val="65000"/>
                  </a:schemeClr>
                </a:solidFill>
              </a:rPr>
              <a:t>Nom de la présentation</a:t>
            </a:r>
            <a:endParaRPr lang="fr-BE"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930020" y="6447423"/>
            <a:ext cx="2444435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BE" sz="1600" dirty="0">
                <a:solidFill>
                  <a:schemeClr val="bg1">
                    <a:lumMod val="65000"/>
                  </a:schemeClr>
                </a:solidFill>
              </a:rPr>
              <a:t>Recouvrement de créances</a:t>
            </a:r>
          </a:p>
        </p:txBody>
      </p:sp>
    </p:spTree>
    <p:extLst>
      <p:ext uri="{BB962C8B-B14F-4D97-AF65-F5344CB8AC3E}">
        <p14:creationId xmlns="" xmlns:p14="http://schemas.microsoft.com/office/powerpoint/2010/main" val="3923582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 idx="4294967295"/>
          </p:nvPr>
        </p:nvSpPr>
        <p:spPr>
          <a:xfrm>
            <a:off x="876300" y="723900"/>
            <a:ext cx="8534400" cy="1244600"/>
          </a:xfrm>
        </p:spPr>
        <p:txBody>
          <a:bodyPr wrap="none" lIns="0" tIns="0" rIns="0" bIns="0" rtlCol="0">
            <a:normAutofit/>
          </a:bodyPr>
          <a:lstStyle/>
          <a:p>
            <a:pPr indent="88900" algn="l" fontAlgn="auto">
              <a:spcAft>
                <a:spcPts val="0"/>
              </a:spcAft>
              <a:defRPr/>
            </a:pPr>
            <a:r>
              <a:rPr lang="nl-NL" sz="3600" b="1" cap="all" dirty="0" err="1" smtClean="0">
                <a:solidFill>
                  <a:srgbClr val="FF6600"/>
                </a:solidFill>
                <a:ea typeface="+mj-ea"/>
                <a:cs typeface="+mj-cs"/>
              </a:rPr>
              <a:t>Choix</a:t>
            </a:r>
            <a:r>
              <a:rPr lang="nl-NL" sz="3600" b="1" cap="all" dirty="0" smtClean="0">
                <a:solidFill>
                  <a:srgbClr val="FF6600"/>
                </a:solidFill>
                <a:ea typeface="+mj-ea"/>
                <a:cs typeface="+mj-cs"/>
              </a:rPr>
              <a:t> de </a:t>
            </a:r>
            <a:r>
              <a:rPr lang="nl-NL" sz="3600" b="1" cap="all" dirty="0" err="1" smtClean="0">
                <a:solidFill>
                  <a:srgbClr val="FF6600"/>
                </a:solidFill>
                <a:ea typeface="+mj-ea"/>
                <a:cs typeface="+mj-cs"/>
              </a:rPr>
              <a:t>chambre</a:t>
            </a:r>
            <a:r>
              <a:rPr lang="nl-NL" sz="3600" b="1" cap="all" dirty="0" smtClean="0">
                <a:solidFill>
                  <a:srgbClr val="FF6600"/>
                </a:solidFill>
                <a:ea typeface="+mj-ea"/>
                <a:cs typeface="+mj-cs"/>
              </a:rPr>
              <a:t>  </a:t>
            </a:r>
            <a:endParaRPr lang="nl-NL" sz="3600" b="1" cap="all" dirty="0">
              <a:solidFill>
                <a:srgbClr val="FF6600"/>
              </a:solidFill>
              <a:ea typeface="+mj-ea"/>
              <a:cs typeface="+mj-cs"/>
            </a:endParaRPr>
          </a:p>
        </p:txBody>
      </p:sp>
      <p:sp>
        <p:nvSpPr>
          <p:cNvPr id="8194" name="Titel 5"/>
          <p:cNvSpPr txBox="1">
            <a:spLocks/>
          </p:cNvSpPr>
          <p:nvPr/>
        </p:nvSpPr>
        <p:spPr bwMode="auto">
          <a:xfrm>
            <a:off x="876300" y="2438400"/>
            <a:ext cx="7848600" cy="340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norm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endParaRPr lang="fr-FR" altLang="fr-FR">
              <a:solidFill>
                <a:srgbClr val="FF6600"/>
              </a:solidFill>
            </a:endParaRPr>
          </a:p>
        </p:txBody>
      </p:sp>
      <p:sp>
        <p:nvSpPr>
          <p:cNvPr id="8195" name="Tekstvak 1"/>
          <p:cNvSpPr txBox="1">
            <a:spLocks noChangeArrowheads="1"/>
          </p:cNvSpPr>
          <p:nvPr/>
        </p:nvSpPr>
        <p:spPr bwMode="auto">
          <a:xfrm>
            <a:off x="1181100" y="26035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fr-FR" altLang="fr-FR" sz="1800"/>
          </a:p>
        </p:txBody>
      </p:sp>
      <p:sp>
        <p:nvSpPr>
          <p:cNvPr id="7" name="Titel 5"/>
          <p:cNvSpPr txBox="1">
            <a:spLocks/>
          </p:cNvSpPr>
          <p:nvPr/>
        </p:nvSpPr>
        <p:spPr>
          <a:xfrm>
            <a:off x="876300" y="1968500"/>
            <a:ext cx="7848600" cy="3403600"/>
          </a:xfrm>
          <a:prstGeom prst="rect">
            <a:avLst/>
          </a:prstGeom>
        </p:spPr>
        <p:txBody>
          <a:bodyPr wrap="square" lIns="0" tIns="0" rIns="0" bIns="0">
            <a:normAutofit fontScale="925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BE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Signature obligatoire de la déclaration d’admission qui précise bien le prix de la chambre particulière et les conséquences potentielles de ce choix sur les éventuels suppléments d’honoraires (max 300%)</a:t>
            </a:r>
          </a:p>
          <a:p>
            <a:pPr marL="457200" indent="-457200"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BE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Paiement d’un acompte pour chambre particulière si pas d’assurance (vérification de la capacité financière)</a:t>
            </a:r>
            <a:r>
              <a:rPr lang="fr-BE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endParaRPr lang="fr-BE" sz="3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5930020" y="6403943"/>
            <a:ext cx="2444435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BE" sz="1600" dirty="0" smtClean="0">
                <a:solidFill>
                  <a:schemeClr val="bg1">
                    <a:lumMod val="65000"/>
                  </a:schemeClr>
                </a:solidFill>
              </a:rPr>
              <a:t>Nom de la présentation</a:t>
            </a:r>
            <a:endParaRPr lang="fr-BE"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930020" y="6387066"/>
            <a:ext cx="2444435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BE" sz="1600" dirty="0">
                <a:solidFill>
                  <a:schemeClr val="bg1">
                    <a:lumMod val="65000"/>
                  </a:schemeClr>
                </a:solidFill>
              </a:rPr>
              <a:t>Recouvrement de créances</a:t>
            </a:r>
          </a:p>
        </p:txBody>
      </p:sp>
    </p:spTree>
    <p:extLst>
      <p:ext uri="{BB962C8B-B14F-4D97-AF65-F5344CB8AC3E}">
        <p14:creationId xmlns="" xmlns:p14="http://schemas.microsoft.com/office/powerpoint/2010/main" val="2921467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 idx="4294967295"/>
          </p:nvPr>
        </p:nvSpPr>
        <p:spPr>
          <a:xfrm>
            <a:off x="876300" y="723900"/>
            <a:ext cx="8534400" cy="1244600"/>
          </a:xfrm>
        </p:spPr>
        <p:txBody>
          <a:bodyPr wrap="none" lIns="0" tIns="0" rIns="0" bIns="0" rtlCol="0">
            <a:normAutofit/>
          </a:bodyPr>
          <a:lstStyle/>
          <a:p>
            <a:pPr indent="88900" algn="l" fontAlgn="auto">
              <a:spcAft>
                <a:spcPts val="0"/>
              </a:spcAft>
              <a:defRPr/>
            </a:pPr>
            <a:r>
              <a:rPr lang="nl-NL" sz="3600" b="1" cap="all" dirty="0" err="1" smtClean="0">
                <a:solidFill>
                  <a:srgbClr val="FF6600"/>
                </a:solidFill>
                <a:ea typeface="+mj-ea"/>
                <a:cs typeface="+mj-cs"/>
              </a:rPr>
              <a:t>Contacts</a:t>
            </a:r>
            <a:r>
              <a:rPr lang="nl-NL" sz="3600" b="1" cap="all" dirty="0" smtClean="0">
                <a:solidFill>
                  <a:srgbClr val="FF6600"/>
                </a:solidFill>
                <a:ea typeface="+mj-ea"/>
                <a:cs typeface="+mj-cs"/>
              </a:rPr>
              <a:t> </a:t>
            </a:r>
            <a:endParaRPr lang="nl-NL" sz="3600" b="1" cap="all" dirty="0">
              <a:solidFill>
                <a:srgbClr val="FF6600"/>
              </a:solidFill>
              <a:ea typeface="+mj-ea"/>
              <a:cs typeface="+mj-cs"/>
            </a:endParaRPr>
          </a:p>
        </p:txBody>
      </p:sp>
      <p:sp>
        <p:nvSpPr>
          <p:cNvPr id="8194" name="Titel 5"/>
          <p:cNvSpPr txBox="1">
            <a:spLocks/>
          </p:cNvSpPr>
          <p:nvPr/>
        </p:nvSpPr>
        <p:spPr bwMode="auto">
          <a:xfrm>
            <a:off x="876300" y="2438400"/>
            <a:ext cx="7848600" cy="340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norm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endParaRPr lang="fr-FR" altLang="fr-FR">
              <a:solidFill>
                <a:srgbClr val="FF6600"/>
              </a:solidFill>
            </a:endParaRPr>
          </a:p>
        </p:txBody>
      </p:sp>
      <p:sp>
        <p:nvSpPr>
          <p:cNvPr id="8195" name="Tekstvak 1"/>
          <p:cNvSpPr txBox="1">
            <a:spLocks noChangeArrowheads="1"/>
          </p:cNvSpPr>
          <p:nvPr/>
        </p:nvSpPr>
        <p:spPr bwMode="auto">
          <a:xfrm>
            <a:off x="1181100" y="26035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fr-FR" altLang="fr-FR" sz="1800"/>
          </a:p>
        </p:txBody>
      </p:sp>
      <p:sp>
        <p:nvSpPr>
          <p:cNvPr id="7" name="Titel 5"/>
          <p:cNvSpPr txBox="1">
            <a:spLocks/>
          </p:cNvSpPr>
          <p:nvPr/>
        </p:nvSpPr>
        <p:spPr>
          <a:xfrm>
            <a:off x="876300" y="1968500"/>
            <a:ext cx="7848600" cy="34036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88900" algn="l" fontAlgn="auto">
              <a:spcAft>
                <a:spcPts val="0"/>
              </a:spcAft>
              <a:defRPr/>
            </a:pPr>
            <a:r>
              <a:rPr lang="nl-NL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Service </a:t>
            </a:r>
            <a:r>
              <a:rPr lang="nl-NL" sz="3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contentieux</a:t>
            </a:r>
            <a:r>
              <a:rPr lang="nl-NL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  <a:p>
            <a:pPr indent="88900" algn="l" fontAlgn="auto">
              <a:spcAft>
                <a:spcPts val="0"/>
              </a:spcAft>
              <a:defRPr/>
            </a:pPr>
            <a:endParaRPr lang="nl-NL" sz="32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indent="88900" algn="l" fontAlgn="auto">
              <a:spcAft>
                <a:spcPts val="0"/>
              </a:spcAft>
              <a:defRPr/>
            </a:pPr>
            <a:r>
              <a:rPr lang="nl-NL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02/535.37.10</a:t>
            </a:r>
          </a:p>
          <a:p>
            <a:pPr indent="88900" algn="l" fontAlgn="auto">
              <a:spcAft>
                <a:spcPts val="0"/>
              </a:spcAft>
              <a:defRPr/>
            </a:pPr>
            <a:r>
              <a:rPr lang="nl-NL" sz="3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hlinkClick r:id="rId3"/>
              </a:rPr>
              <a:t>contentieux</a:t>
            </a:r>
            <a:r>
              <a:rPr lang="nl-NL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3"/>
              </a:rPr>
              <a:t>@</a:t>
            </a:r>
            <a:r>
              <a:rPr lang="nl-NL" sz="3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hlinkClick r:id="rId3"/>
              </a:rPr>
              <a:t>stpierre-bru.be</a:t>
            </a:r>
            <a:endParaRPr lang="nl-NL" sz="32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indent="88900" algn="l" fontAlgn="auto">
              <a:spcAft>
                <a:spcPts val="0"/>
              </a:spcAft>
              <a:defRPr/>
            </a:pPr>
            <a:r>
              <a:rPr lang="nl-NL" sz="3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Guichet</a:t>
            </a:r>
            <a:r>
              <a:rPr lang="nl-NL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nl-NL" sz="3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ouvert</a:t>
            </a:r>
            <a:r>
              <a:rPr lang="nl-NL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du </a:t>
            </a:r>
            <a:r>
              <a:rPr lang="nl-NL" sz="3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lundi</a:t>
            </a:r>
            <a:r>
              <a:rPr lang="nl-NL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au </a:t>
            </a:r>
            <a:r>
              <a:rPr lang="nl-NL" sz="3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jeudi</a:t>
            </a:r>
            <a:r>
              <a:rPr lang="nl-NL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de 10 à 12h + </a:t>
            </a:r>
            <a:r>
              <a:rPr lang="nl-NL" sz="3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mercredi</a:t>
            </a:r>
            <a:r>
              <a:rPr lang="nl-NL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de 14 à 16h</a:t>
            </a:r>
            <a:endParaRPr lang="nl-NL" sz="32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l" fontAlgn="auto">
              <a:spcAft>
                <a:spcPts val="0"/>
              </a:spcAft>
              <a:defRPr/>
            </a:pPr>
            <a:endParaRPr lang="nl-NL" sz="2400" dirty="0">
              <a:solidFill>
                <a:srgbClr val="FF6600"/>
              </a:solidFill>
              <a:cs typeface="Calibri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5930020" y="6403943"/>
            <a:ext cx="2444435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BE" sz="1600" dirty="0" smtClean="0">
                <a:solidFill>
                  <a:schemeClr val="bg1">
                    <a:lumMod val="65000"/>
                  </a:schemeClr>
                </a:solidFill>
              </a:rPr>
              <a:t>Nom de la présentation</a:t>
            </a:r>
            <a:endParaRPr lang="fr-BE"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930020" y="6447423"/>
            <a:ext cx="2444435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BE" sz="1600" dirty="0">
                <a:solidFill>
                  <a:schemeClr val="bg1">
                    <a:lumMod val="65000"/>
                  </a:schemeClr>
                </a:solidFill>
              </a:rPr>
              <a:t>Recouvrement de créances</a:t>
            </a:r>
          </a:p>
        </p:txBody>
      </p:sp>
    </p:spTree>
    <p:extLst>
      <p:ext uri="{BB962C8B-B14F-4D97-AF65-F5344CB8AC3E}">
        <p14:creationId xmlns="" xmlns:p14="http://schemas.microsoft.com/office/powerpoint/2010/main" val="2574998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/>
        </p:nvSpPr>
        <p:spPr>
          <a:xfrm>
            <a:off x="0" y="1460500"/>
            <a:ext cx="9906000" cy="4508500"/>
          </a:xfrm>
          <a:prstGeom prst="rect">
            <a:avLst/>
          </a:prstGeom>
          <a:solidFill>
            <a:srgbClr val="63B9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11" name="Rechthoek 10"/>
          <p:cNvSpPr/>
          <p:nvPr/>
        </p:nvSpPr>
        <p:spPr>
          <a:xfrm>
            <a:off x="5397500" y="5969000"/>
            <a:ext cx="4508500" cy="152400"/>
          </a:xfrm>
          <a:prstGeom prst="rect">
            <a:avLst/>
          </a:prstGeom>
          <a:solidFill>
            <a:srgbClr val="4A81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12" name="Rechthoek 11"/>
          <p:cNvSpPr/>
          <p:nvPr/>
        </p:nvSpPr>
        <p:spPr>
          <a:xfrm>
            <a:off x="0" y="5969000"/>
            <a:ext cx="5397500" cy="152400"/>
          </a:xfrm>
          <a:prstGeom prst="rect">
            <a:avLst/>
          </a:prstGeom>
          <a:solidFill>
            <a:srgbClr val="63B9AE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13" name="Rechthoek 12"/>
          <p:cNvSpPr/>
          <p:nvPr/>
        </p:nvSpPr>
        <p:spPr>
          <a:xfrm>
            <a:off x="0" y="5969000"/>
            <a:ext cx="2501900" cy="152400"/>
          </a:xfrm>
          <a:prstGeom prst="rect">
            <a:avLst/>
          </a:prstGeom>
          <a:solidFill>
            <a:srgbClr val="63B9AE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14" name="Rechthoek 13"/>
          <p:cNvSpPr/>
          <p:nvPr/>
        </p:nvSpPr>
        <p:spPr>
          <a:xfrm>
            <a:off x="0" y="5969000"/>
            <a:ext cx="558800" cy="152400"/>
          </a:xfrm>
          <a:prstGeom prst="rect">
            <a:avLst/>
          </a:prstGeom>
          <a:solidFill>
            <a:srgbClr val="4A817B">
              <a:alpha val="7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idx="1"/>
          </p:nvPr>
        </p:nvSpPr>
        <p:spPr>
          <a:xfrm>
            <a:off x="642938" y="2906713"/>
            <a:ext cx="8559800" cy="1614487"/>
          </a:xfrm>
        </p:spPr>
        <p:txBody>
          <a:bodyPr rtlCol="0" anchor="ctr">
            <a:normAutofit/>
          </a:bodyPr>
          <a:lstStyle/>
          <a:p>
            <a:pPr indent="93663" algn="ctr"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nl-NL" sz="4000" b="1" cap="all" dirty="0" err="1" smtClean="0">
                <a:solidFill>
                  <a:schemeClr val="bg1"/>
                </a:solidFill>
                <a:ea typeface="+mn-ea"/>
                <a:cs typeface="+mn-cs"/>
              </a:rPr>
              <a:t>www.STPIERRE-BRU.be</a:t>
            </a:r>
            <a:endParaRPr lang="nl-NL" sz="4000" b="1" cap="all" dirty="0">
              <a:solidFill>
                <a:schemeClr val="bg1"/>
              </a:solidFill>
              <a:ea typeface="+mn-ea"/>
              <a:cs typeface="+mn-cs"/>
            </a:endParaRPr>
          </a:p>
        </p:txBody>
      </p:sp>
      <p:sp>
        <p:nvSpPr>
          <p:cNvPr id="15" name="Rechthoek 14"/>
          <p:cNvSpPr/>
          <p:nvPr/>
        </p:nvSpPr>
        <p:spPr>
          <a:xfrm>
            <a:off x="5397500" y="5969000"/>
            <a:ext cx="4508500" cy="152400"/>
          </a:xfrm>
          <a:prstGeom prst="rect">
            <a:avLst/>
          </a:prstGeom>
          <a:solidFill>
            <a:srgbClr val="A2136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16" name="Rechthoek 15"/>
          <p:cNvSpPr/>
          <p:nvPr/>
        </p:nvSpPr>
        <p:spPr>
          <a:xfrm>
            <a:off x="3276600" y="5969000"/>
            <a:ext cx="1460500" cy="152400"/>
          </a:xfrm>
          <a:prstGeom prst="rect">
            <a:avLst/>
          </a:prstGeom>
          <a:solidFill>
            <a:srgbClr val="1888AD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17" name="Rechthoek 16"/>
          <p:cNvSpPr/>
          <p:nvPr/>
        </p:nvSpPr>
        <p:spPr>
          <a:xfrm>
            <a:off x="0" y="5969000"/>
            <a:ext cx="2501900" cy="152400"/>
          </a:xfrm>
          <a:prstGeom prst="rect">
            <a:avLst/>
          </a:prstGeom>
          <a:solidFill>
            <a:srgbClr val="FF0000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18" name="Rechthoek 17"/>
          <p:cNvSpPr/>
          <p:nvPr/>
        </p:nvSpPr>
        <p:spPr>
          <a:xfrm>
            <a:off x="0" y="5969000"/>
            <a:ext cx="558800" cy="152400"/>
          </a:xfrm>
          <a:prstGeom prst="rect">
            <a:avLst/>
          </a:prstGeom>
          <a:solidFill>
            <a:srgbClr val="FF6600">
              <a:alpha val="7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19" name="Rechthoek 18"/>
          <p:cNvSpPr/>
          <p:nvPr/>
        </p:nvSpPr>
        <p:spPr>
          <a:xfrm>
            <a:off x="4737100" y="5969000"/>
            <a:ext cx="660400" cy="152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20" name="Rechthoek 19"/>
          <p:cNvSpPr/>
          <p:nvPr/>
        </p:nvSpPr>
        <p:spPr>
          <a:xfrm>
            <a:off x="2120900" y="5969000"/>
            <a:ext cx="1460500" cy="152400"/>
          </a:xfrm>
          <a:prstGeom prst="rect">
            <a:avLst/>
          </a:prstGeom>
          <a:solidFill>
            <a:srgbClr val="6A96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pic>
        <p:nvPicPr>
          <p:cNvPr id="11277" name="Afbeelding 21" descr="CHUSaintPierre UMC SintPieter RGBbi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" y="512763"/>
            <a:ext cx="2247900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8" name="Afbeelding 22" descr="footer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0388" y="381000"/>
            <a:ext cx="4265612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9" name="Tekstvak 3"/>
          <p:cNvSpPr txBox="1">
            <a:spLocks noChangeArrowheads="1"/>
          </p:cNvSpPr>
          <p:nvPr/>
        </p:nvSpPr>
        <p:spPr bwMode="auto">
          <a:xfrm>
            <a:off x="4178300" y="6254750"/>
            <a:ext cx="54213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nl-NL" altLang="fr-FR" sz="1600" b="1">
                <a:solidFill>
                  <a:srgbClr val="A21361"/>
                </a:solidFill>
              </a:rPr>
              <a:t>Respect</a:t>
            </a:r>
            <a:r>
              <a:rPr lang="nl-NL" altLang="fr-FR" sz="1600" b="1"/>
              <a:t>       </a:t>
            </a:r>
            <a:r>
              <a:rPr lang="nl-NL" altLang="fr-FR" sz="1600" b="1">
                <a:solidFill>
                  <a:srgbClr val="2497A8"/>
                </a:solidFill>
              </a:rPr>
              <a:t>Innovatie</a:t>
            </a:r>
            <a:r>
              <a:rPr lang="nl-NL" altLang="fr-FR" sz="1600" b="1"/>
              <a:t>      </a:t>
            </a:r>
            <a:r>
              <a:rPr lang="nl-NL" altLang="fr-FR" sz="1600" b="1">
                <a:solidFill>
                  <a:srgbClr val="E08529"/>
                </a:solidFill>
              </a:rPr>
              <a:t>Engagement</a:t>
            </a:r>
            <a:r>
              <a:rPr lang="nl-NL" altLang="fr-FR" sz="1600" b="1"/>
              <a:t>       </a:t>
            </a:r>
            <a:r>
              <a:rPr lang="nl-NL" altLang="fr-FR" sz="1600" b="1">
                <a:solidFill>
                  <a:srgbClr val="96BB2D"/>
                </a:solidFill>
              </a:rPr>
              <a:t>Solidarité</a:t>
            </a:r>
            <a:r>
              <a:rPr lang="nl-NL" altLang="fr-FR" sz="1600" b="1"/>
              <a:t>       </a:t>
            </a:r>
            <a:r>
              <a:rPr lang="nl-NL" altLang="fr-FR" sz="1600" b="1">
                <a:solidFill>
                  <a:srgbClr val="ECD338"/>
                </a:solidFill>
              </a:rPr>
              <a:t>Qualité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Powerpoint HSP" id="{A9BB88DB-E267-4BAB-A403-7C35A949E9A4}" vid="{9780EDD4-0C0F-477D-98F3-0113553DE0DA}"/>
    </a:ext>
  </a:extLst>
</a:theme>
</file>

<file path=ppt/theme/theme2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Powerpoint HSP</Template>
  <TotalTime>225</TotalTime>
  <Words>514</Words>
  <Application>Microsoft Office PowerPoint</Application>
  <PresentationFormat>Format A4 (210 x 297 mm)</PresentationFormat>
  <Paragraphs>89</Paragraphs>
  <Slides>13</Slides>
  <Notes>13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4" baseType="lpstr">
      <vt:lpstr>Office-thema</vt:lpstr>
      <vt:lpstr>Cécile Rubay- CHU Saint-Pierre</vt:lpstr>
      <vt:lpstr>Information préalable quant au prix </vt:lpstr>
      <vt:lpstr> Rappels de RDV</vt:lpstr>
      <vt:lpstr> Provisions ? Dans quels cas ?</vt:lpstr>
      <vt:lpstr> Factures :dans quels délais ? Voie ? </vt:lpstr>
      <vt:lpstr>Rappels</vt:lpstr>
      <vt:lpstr>Factures patients : Recouvrement via        Huissier</vt:lpstr>
      <vt:lpstr>Recouvrement via Huissier</vt:lpstr>
      <vt:lpstr>Plan  de paiement possible ?</vt:lpstr>
      <vt:lpstr>Cas particulier : factures d’ambulance</vt:lpstr>
      <vt:lpstr>Choix de chambre  </vt:lpstr>
      <vt:lpstr>Contacts </vt:lpstr>
      <vt:lpstr>Diapositive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Recouvrement de créances</dc:title>
  <dc:creator>Aurelien COUCQ</dc:creator>
  <cp:lastModifiedBy>rubayce</cp:lastModifiedBy>
  <cp:revision>16</cp:revision>
  <dcterms:created xsi:type="dcterms:W3CDTF">2019-01-07T16:29:18Z</dcterms:created>
  <dcterms:modified xsi:type="dcterms:W3CDTF">2023-03-28T14:40:53Z</dcterms:modified>
</cp:coreProperties>
</file>